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75" r:id="rId3"/>
    <p:sldId id="274" r:id="rId4"/>
    <p:sldId id="257" r:id="rId5"/>
    <p:sldId id="258" r:id="rId6"/>
    <p:sldId id="259" r:id="rId7"/>
    <p:sldId id="263" r:id="rId8"/>
    <p:sldId id="262" r:id="rId9"/>
    <p:sldId id="261" r:id="rId10"/>
    <p:sldId id="260" r:id="rId11"/>
    <p:sldId id="264"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E82EC6-2EB0-4DD9-98A4-0273A39AA7EB}"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tr-TR"/>
        </a:p>
      </dgm:t>
    </dgm:pt>
    <dgm:pt modelId="{5BC193DE-CBF2-415F-B39D-C21826730A15}">
      <dgm:prSet phldrT="[Metin]" custT="1"/>
      <dgm:spPr/>
      <dgm:t>
        <a:bodyPr/>
        <a:lstStyle/>
        <a:p>
          <a:r>
            <a:rPr lang="tr-TR" sz="2000" dirty="0" smtClean="0"/>
            <a:t>Şeriat yeniden getirilsin…</a:t>
          </a:r>
          <a:endParaRPr lang="tr-TR" sz="2000" dirty="0"/>
        </a:p>
      </dgm:t>
    </dgm:pt>
    <dgm:pt modelId="{BA639CE0-A520-4C50-AE1A-1C89E37CE9FA}" type="parTrans" cxnId="{39B5712D-7226-4C2C-94AB-CF2E271A5644}">
      <dgm:prSet/>
      <dgm:spPr/>
      <dgm:t>
        <a:bodyPr/>
        <a:lstStyle/>
        <a:p>
          <a:endParaRPr lang="tr-TR"/>
        </a:p>
      </dgm:t>
    </dgm:pt>
    <dgm:pt modelId="{37F69794-FC9F-4C14-925A-B1C779FF4193}" type="sibTrans" cxnId="{39B5712D-7226-4C2C-94AB-CF2E271A5644}">
      <dgm:prSet/>
      <dgm:spPr/>
      <dgm:t>
        <a:bodyPr/>
        <a:lstStyle/>
        <a:p>
          <a:endParaRPr lang="tr-TR"/>
        </a:p>
      </dgm:t>
    </dgm:pt>
    <dgm:pt modelId="{C2A6FEB8-28EE-4304-8281-D23EFCACE4B7}">
      <dgm:prSet phldrT="[Metin]"/>
      <dgm:spPr/>
      <dgm:t>
        <a:bodyPr/>
        <a:lstStyle/>
        <a:p>
          <a:r>
            <a:rPr lang="tr-TR" dirty="0" smtClean="0"/>
            <a:t>Şeriat kuralları klasik fıkıh okullarında elde edilen şekliyle yürürlüğe koyulsun…</a:t>
          </a:r>
          <a:endParaRPr lang="tr-TR" dirty="0"/>
        </a:p>
      </dgm:t>
    </dgm:pt>
    <dgm:pt modelId="{F36FBBB9-BB37-4614-9BBE-AE04B7B174B8}" type="parTrans" cxnId="{09E023FB-7FFA-41EE-8223-7DCFDDCE7DF4}">
      <dgm:prSet/>
      <dgm:spPr/>
      <dgm:t>
        <a:bodyPr/>
        <a:lstStyle/>
        <a:p>
          <a:endParaRPr lang="tr-TR"/>
        </a:p>
      </dgm:t>
    </dgm:pt>
    <dgm:pt modelId="{A29CEF40-D35B-451E-B56B-E79B83BA275A}" type="sibTrans" cxnId="{09E023FB-7FFA-41EE-8223-7DCFDDCE7DF4}">
      <dgm:prSet/>
      <dgm:spPr/>
      <dgm:t>
        <a:bodyPr/>
        <a:lstStyle/>
        <a:p>
          <a:endParaRPr lang="tr-TR"/>
        </a:p>
      </dgm:t>
    </dgm:pt>
    <dgm:pt modelId="{AAF06272-B751-4351-9081-F5013D827E92}">
      <dgm:prSet phldrT="[Metin]" custT="1"/>
      <dgm:spPr/>
      <dgm:t>
        <a:bodyPr/>
        <a:lstStyle/>
        <a:p>
          <a:r>
            <a:rPr lang="tr-TR" sz="2200" dirty="0" smtClean="0"/>
            <a:t>Fıkıh okullarının öğretilerinin sade bir sentezi şeklinde yürürlüğe koyulsun…</a:t>
          </a:r>
          <a:endParaRPr lang="tr-TR" sz="2200" dirty="0"/>
        </a:p>
      </dgm:t>
    </dgm:pt>
    <dgm:pt modelId="{3E469443-AAA2-4A1A-A1DE-67A6FCB6C665}" type="parTrans" cxnId="{FE62A311-9E93-43EA-B163-E943DE6A72CE}">
      <dgm:prSet/>
      <dgm:spPr/>
      <dgm:t>
        <a:bodyPr/>
        <a:lstStyle/>
        <a:p>
          <a:endParaRPr lang="tr-TR"/>
        </a:p>
      </dgm:t>
    </dgm:pt>
    <dgm:pt modelId="{D004E240-6E5C-4D00-A49F-6D13BDB2A296}" type="sibTrans" cxnId="{FE62A311-9E93-43EA-B163-E943DE6A72CE}">
      <dgm:prSet/>
      <dgm:spPr/>
      <dgm:t>
        <a:bodyPr/>
        <a:lstStyle/>
        <a:p>
          <a:endParaRPr lang="tr-TR"/>
        </a:p>
      </dgm:t>
    </dgm:pt>
    <dgm:pt modelId="{B2F6B591-E776-4C30-BCFA-CCBEC3AA8D25}">
      <dgm:prSet phldrT="[Metin]"/>
      <dgm:spPr/>
      <dgm:t>
        <a:bodyPr/>
        <a:lstStyle/>
        <a:p>
          <a:r>
            <a:rPr lang="tr-TR" dirty="0" smtClean="0"/>
            <a:t>Devlet tarafından derlenmiş şekilde yürürlüğe koyulsun… </a:t>
          </a:r>
          <a:endParaRPr lang="tr-TR" dirty="0"/>
        </a:p>
      </dgm:t>
    </dgm:pt>
    <dgm:pt modelId="{EB3F8997-0C42-4EC6-80F4-FAE066B02CD7}" type="parTrans" cxnId="{80D14669-B5FE-4C17-9FFC-4338CBF3F5A8}">
      <dgm:prSet/>
      <dgm:spPr/>
      <dgm:t>
        <a:bodyPr/>
        <a:lstStyle/>
        <a:p>
          <a:endParaRPr lang="tr-TR"/>
        </a:p>
      </dgm:t>
    </dgm:pt>
    <dgm:pt modelId="{6CC4C61D-42B7-4370-A691-CAF1FD085072}" type="sibTrans" cxnId="{80D14669-B5FE-4C17-9FFC-4338CBF3F5A8}">
      <dgm:prSet/>
      <dgm:spPr/>
      <dgm:t>
        <a:bodyPr/>
        <a:lstStyle/>
        <a:p>
          <a:endParaRPr lang="tr-TR"/>
        </a:p>
      </dgm:t>
    </dgm:pt>
    <dgm:pt modelId="{D8932D41-B685-4F35-94A0-EAD3B7F27292}" type="pres">
      <dgm:prSet presAssocID="{21E82EC6-2EB0-4DD9-98A4-0273A39AA7EB}" presName="Name0" presStyleCnt="0">
        <dgm:presLayoutVars>
          <dgm:chMax val="7"/>
          <dgm:chPref val="7"/>
          <dgm:dir/>
        </dgm:presLayoutVars>
      </dgm:prSet>
      <dgm:spPr/>
      <dgm:t>
        <a:bodyPr/>
        <a:lstStyle/>
        <a:p>
          <a:endParaRPr lang="tr-TR"/>
        </a:p>
      </dgm:t>
    </dgm:pt>
    <dgm:pt modelId="{1F5A4563-2C5F-4A6F-B829-01F4B899E65D}" type="pres">
      <dgm:prSet presAssocID="{21E82EC6-2EB0-4DD9-98A4-0273A39AA7EB}" presName="Name1" presStyleCnt="0"/>
      <dgm:spPr/>
    </dgm:pt>
    <dgm:pt modelId="{5E18A3CA-CB19-41FB-A628-607F016586A0}" type="pres">
      <dgm:prSet presAssocID="{21E82EC6-2EB0-4DD9-98A4-0273A39AA7EB}" presName="cycle" presStyleCnt="0"/>
      <dgm:spPr/>
    </dgm:pt>
    <dgm:pt modelId="{71E1CB2B-04D5-4441-A902-2A8F98C16E76}" type="pres">
      <dgm:prSet presAssocID="{21E82EC6-2EB0-4DD9-98A4-0273A39AA7EB}" presName="srcNode" presStyleLbl="node1" presStyleIdx="0" presStyleCnt="4"/>
      <dgm:spPr/>
    </dgm:pt>
    <dgm:pt modelId="{7587DED9-49A4-40F8-A36A-79AE5E252FA1}" type="pres">
      <dgm:prSet presAssocID="{21E82EC6-2EB0-4DD9-98A4-0273A39AA7EB}" presName="conn" presStyleLbl="parChTrans1D2" presStyleIdx="0" presStyleCnt="1"/>
      <dgm:spPr/>
      <dgm:t>
        <a:bodyPr/>
        <a:lstStyle/>
        <a:p>
          <a:endParaRPr lang="tr-TR"/>
        </a:p>
      </dgm:t>
    </dgm:pt>
    <dgm:pt modelId="{B5596E74-5826-4ADC-B34D-CABE552DC708}" type="pres">
      <dgm:prSet presAssocID="{21E82EC6-2EB0-4DD9-98A4-0273A39AA7EB}" presName="extraNode" presStyleLbl="node1" presStyleIdx="0" presStyleCnt="4"/>
      <dgm:spPr/>
    </dgm:pt>
    <dgm:pt modelId="{5523442F-ED78-4CB0-801F-18DFA5C5131B}" type="pres">
      <dgm:prSet presAssocID="{21E82EC6-2EB0-4DD9-98A4-0273A39AA7EB}" presName="dstNode" presStyleLbl="node1" presStyleIdx="0" presStyleCnt="4"/>
      <dgm:spPr/>
    </dgm:pt>
    <dgm:pt modelId="{1BF2A9C9-6595-4F03-BE3B-1932E18AED77}" type="pres">
      <dgm:prSet presAssocID="{5BC193DE-CBF2-415F-B39D-C21826730A15}" presName="text_1" presStyleLbl="node1" presStyleIdx="0" presStyleCnt="4" custLinFactNeighborX="-440">
        <dgm:presLayoutVars>
          <dgm:bulletEnabled val="1"/>
        </dgm:presLayoutVars>
      </dgm:prSet>
      <dgm:spPr/>
      <dgm:t>
        <a:bodyPr/>
        <a:lstStyle/>
        <a:p>
          <a:endParaRPr lang="tr-TR"/>
        </a:p>
      </dgm:t>
    </dgm:pt>
    <dgm:pt modelId="{BD749AE0-FDAE-48E3-866F-B0E41FB3E8DD}" type="pres">
      <dgm:prSet presAssocID="{5BC193DE-CBF2-415F-B39D-C21826730A15}" presName="accent_1" presStyleCnt="0"/>
      <dgm:spPr/>
    </dgm:pt>
    <dgm:pt modelId="{40996281-A3E5-4659-958A-B884327B9D0B}" type="pres">
      <dgm:prSet presAssocID="{5BC193DE-CBF2-415F-B39D-C21826730A15}" presName="accentRepeatNode" presStyleLbl="solidFgAcc1" presStyleIdx="0" presStyleCnt="4"/>
      <dgm:spPr/>
    </dgm:pt>
    <dgm:pt modelId="{D1B5C7EC-8EA4-43B4-B339-808E560211C7}" type="pres">
      <dgm:prSet presAssocID="{C2A6FEB8-28EE-4304-8281-D23EFCACE4B7}" presName="text_2" presStyleLbl="node1" presStyleIdx="1" presStyleCnt="4">
        <dgm:presLayoutVars>
          <dgm:bulletEnabled val="1"/>
        </dgm:presLayoutVars>
      </dgm:prSet>
      <dgm:spPr/>
      <dgm:t>
        <a:bodyPr/>
        <a:lstStyle/>
        <a:p>
          <a:endParaRPr lang="tr-TR"/>
        </a:p>
      </dgm:t>
    </dgm:pt>
    <dgm:pt modelId="{5744F924-E5C0-4181-90F2-07D7FA429665}" type="pres">
      <dgm:prSet presAssocID="{C2A6FEB8-28EE-4304-8281-D23EFCACE4B7}" presName="accent_2" presStyleCnt="0"/>
      <dgm:spPr/>
    </dgm:pt>
    <dgm:pt modelId="{240ACBDA-568D-4490-AE06-7441EB442921}" type="pres">
      <dgm:prSet presAssocID="{C2A6FEB8-28EE-4304-8281-D23EFCACE4B7}" presName="accentRepeatNode" presStyleLbl="solidFgAcc1" presStyleIdx="1" presStyleCnt="4"/>
      <dgm:spPr/>
    </dgm:pt>
    <dgm:pt modelId="{20D25742-EAF6-4B74-AEBC-F6469E05EB05}" type="pres">
      <dgm:prSet presAssocID="{AAF06272-B751-4351-9081-F5013D827E92}" presName="text_3" presStyleLbl="node1" presStyleIdx="2" presStyleCnt="4">
        <dgm:presLayoutVars>
          <dgm:bulletEnabled val="1"/>
        </dgm:presLayoutVars>
      </dgm:prSet>
      <dgm:spPr/>
      <dgm:t>
        <a:bodyPr/>
        <a:lstStyle/>
        <a:p>
          <a:endParaRPr lang="tr-TR"/>
        </a:p>
      </dgm:t>
    </dgm:pt>
    <dgm:pt modelId="{5D20FBF9-BC64-406E-996D-5FD4CBBA7908}" type="pres">
      <dgm:prSet presAssocID="{AAF06272-B751-4351-9081-F5013D827E92}" presName="accent_3" presStyleCnt="0"/>
      <dgm:spPr/>
    </dgm:pt>
    <dgm:pt modelId="{4DC2B84D-1B19-4A75-AE23-3915C92D55DA}" type="pres">
      <dgm:prSet presAssocID="{AAF06272-B751-4351-9081-F5013D827E92}" presName="accentRepeatNode" presStyleLbl="solidFgAcc1" presStyleIdx="2" presStyleCnt="4"/>
      <dgm:spPr/>
    </dgm:pt>
    <dgm:pt modelId="{3818F8BF-8E0F-4717-BC96-D4D06BD89279}" type="pres">
      <dgm:prSet presAssocID="{B2F6B591-E776-4C30-BCFA-CCBEC3AA8D25}" presName="text_4" presStyleLbl="node1" presStyleIdx="3" presStyleCnt="4">
        <dgm:presLayoutVars>
          <dgm:bulletEnabled val="1"/>
        </dgm:presLayoutVars>
      </dgm:prSet>
      <dgm:spPr/>
      <dgm:t>
        <a:bodyPr/>
        <a:lstStyle/>
        <a:p>
          <a:endParaRPr lang="tr-TR"/>
        </a:p>
      </dgm:t>
    </dgm:pt>
    <dgm:pt modelId="{94320583-6458-4855-8AFB-4643393277D1}" type="pres">
      <dgm:prSet presAssocID="{B2F6B591-E776-4C30-BCFA-CCBEC3AA8D25}" presName="accent_4" presStyleCnt="0"/>
      <dgm:spPr/>
    </dgm:pt>
    <dgm:pt modelId="{6456199E-5C75-4982-8A79-4C9A620F619B}" type="pres">
      <dgm:prSet presAssocID="{B2F6B591-E776-4C30-BCFA-CCBEC3AA8D25}" presName="accentRepeatNode" presStyleLbl="solidFgAcc1" presStyleIdx="3" presStyleCnt="4"/>
      <dgm:spPr/>
    </dgm:pt>
  </dgm:ptLst>
  <dgm:cxnLst>
    <dgm:cxn modelId="{39B5712D-7226-4C2C-94AB-CF2E271A5644}" srcId="{21E82EC6-2EB0-4DD9-98A4-0273A39AA7EB}" destId="{5BC193DE-CBF2-415F-B39D-C21826730A15}" srcOrd="0" destOrd="0" parTransId="{BA639CE0-A520-4C50-AE1A-1C89E37CE9FA}" sibTransId="{37F69794-FC9F-4C14-925A-B1C779FF4193}"/>
    <dgm:cxn modelId="{1EFBEE3D-EEDD-4B30-8F95-251329C63C32}" type="presOf" srcId="{37F69794-FC9F-4C14-925A-B1C779FF4193}" destId="{7587DED9-49A4-40F8-A36A-79AE5E252FA1}" srcOrd="0" destOrd="0" presId="urn:microsoft.com/office/officeart/2008/layout/VerticalCurvedList"/>
    <dgm:cxn modelId="{7E8B3B6A-F9A8-4C6F-8FC1-0C337CF666FE}" type="presOf" srcId="{AAF06272-B751-4351-9081-F5013D827E92}" destId="{20D25742-EAF6-4B74-AEBC-F6469E05EB05}" srcOrd="0" destOrd="0" presId="urn:microsoft.com/office/officeart/2008/layout/VerticalCurvedList"/>
    <dgm:cxn modelId="{09E023FB-7FFA-41EE-8223-7DCFDDCE7DF4}" srcId="{21E82EC6-2EB0-4DD9-98A4-0273A39AA7EB}" destId="{C2A6FEB8-28EE-4304-8281-D23EFCACE4B7}" srcOrd="1" destOrd="0" parTransId="{F36FBBB9-BB37-4614-9BBE-AE04B7B174B8}" sibTransId="{A29CEF40-D35B-451E-B56B-E79B83BA275A}"/>
    <dgm:cxn modelId="{2DA50A51-BBEC-491A-A3B4-4D8918F4E40F}" type="presOf" srcId="{21E82EC6-2EB0-4DD9-98A4-0273A39AA7EB}" destId="{D8932D41-B685-4F35-94A0-EAD3B7F27292}" srcOrd="0" destOrd="0" presId="urn:microsoft.com/office/officeart/2008/layout/VerticalCurvedList"/>
    <dgm:cxn modelId="{9193E6E9-51CC-4364-88F2-E8818AD29D38}" type="presOf" srcId="{C2A6FEB8-28EE-4304-8281-D23EFCACE4B7}" destId="{D1B5C7EC-8EA4-43B4-B339-808E560211C7}" srcOrd="0" destOrd="0" presId="urn:microsoft.com/office/officeart/2008/layout/VerticalCurvedList"/>
    <dgm:cxn modelId="{5EECBDA9-48D6-40C4-BDDE-609952FEFB97}" type="presOf" srcId="{5BC193DE-CBF2-415F-B39D-C21826730A15}" destId="{1BF2A9C9-6595-4F03-BE3B-1932E18AED77}" srcOrd="0" destOrd="0" presId="urn:microsoft.com/office/officeart/2008/layout/VerticalCurvedList"/>
    <dgm:cxn modelId="{FE62A311-9E93-43EA-B163-E943DE6A72CE}" srcId="{21E82EC6-2EB0-4DD9-98A4-0273A39AA7EB}" destId="{AAF06272-B751-4351-9081-F5013D827E92}" srcOrd="2" destOrd="0" parTransId="{3E469443-AAA2-4A1A-A1DE-67A6FCB6C665}" sibTransId="{D004E240-6E5C-4D00-A49F-6D13BDB2A296}"/>
    <dgm:cxn modelId="{E0EAE38B-8E16-4B7E-A9B1-1D23C0C559DF}" type="presOf" srcId="{B2F6B591-E776-4C30-BCFA-CCBEC3AA8D25}" destId="{3818F8BF-8E0F-4717-BC96-D4D06BD89279}" srcOrd="0" destOrd="0" presId="urn:microsoft.com/office/officeart/2008/layout/VerticalCurvedList"/>
    <dgm:cxn modelId="{80D14669-B5FE-4C17-9FFC-4338CBF3F5A8}" srcId="{21E82EC6-2EB0-4DD9-98A4-0273A39AA7EB}" destId="{B2F6B591-E776-4C30-BCFA-CCBEC3AA8D25}" srcOrd="3" destOrd="0" parTransId="{EB3F8997-0C42-4EC6-80F4-FAE066B02CD7}" sibTransId="{6CC4C61D-42B7-4370-A691-CAF1FD085072}"/>
    <dgm:cxn modelId="{25F55CC6-0467-423B-BB19-CCDFF1BF7510}" type="presParOf" srcId="{D8932D41-B685-4F35-94A0-EAD3B7F27292}" destId="{1F5A4563-2C5F-4A6F-B829-01F4B899E65D}" srcOrd="0" destOrd="0" presId="urn:microsoft.com/office/officeart/2008/layout/VerticalCurvedList"/>
    <dgm:cxn modelId="{1578724F-857A-40F2-90D8-6BDF63D206F5}" type="presParOf" srcId="{1F5A4563-2C5F-4A6F-B829-01F4B899E65D}" destId="{5E18A3CA-CB19-41FB-A628-607F016586A0}" srcOrd="0" destOrd="0" presId="urn:microsoft.com/office/officeart/2008/layout/VerticalCurvedList"/>
    <dgm:cxn modelId="{9A8047BF-1991-4E6B-B36F-CEA3B805CD8F}" type="presParOf" srcId="{5E18A3CA-CB19-41FB-A628-607F016586A0}" destId="{71E1CB2B-04D5-4441-A902-2A8F98C16E76}" srcOrd="0" destOrd="0" presId="urn:microsoft.com/office/officeart/2008/layout/VerticalCurvedList"/>
    <dgm:cxn modelId="{04832C8A-B769-4EE0-AB91-D677DD3D5057}" type="presParOf" srcId="{5E18A3CA-CB19-41FB-A628-607F016586A0}" destId="{7587DED9-49A4-40F8-A36A-79AE5E252FA1}" srcOrd="1" destOrd="0" presId="urn:microsoft.com/office/officeart/2008/layout/VerticalCurvedList"/>
    <dgm:cxn modelId="{175B3796-2DA4-495F-A88D-C6CC0CA033A1}" type="presParOf" srcId="{5E18A3CA-CB19-41FB-A628-607F016586A0}" destId="{B5596E74-5826-4ADC-B34D-CABE552DC708}" srcOrd="2" destOrd="0" presId="urn:microsoft.com/office/officeart/2008/layout/VerticalCurvedList"/>
    <dgm:cxn modelId="{08EA3CDD-53E5-41F8-8247-72392C9E24F2}" type="presParOf" srcId="{5E18A3CA-CB19-41FB-A628-607F016586A0}" destId="{5523442F-ED78-4CB0-801F-18DFA5C5131B}" srcOrd="3" destOrd="0" presId="urn:microsoft.com/office/officeart/2008/layout/VerticalCurvedList"/>
    <dgm:cxn modelId="{23F75030-3340-49E2-84F9-DF7DB880C6C7}" type="presParOf" srcId="{1F5A4563-2C5F-4A6F-B829-01F4B899E65D}" destId="{1BF2A9C9-6595-4F03-BE3B-1932E18AED77}" srcOrd="1" destOrd="0" presId="urn:microsoft.com/office/officeart/2008/layout/VerticalCurvedList"/>
    <dgm:cxn modelId="{09B4EEAE-0D54-4E69-BE12-FAE8C9F20752}" type="presParOf" srcId="{1F5A4563-2C5F-4A6F-B829-01F4B899E65D}" destId="{BD749AE0-FDAE-48E3-866F-B0E41FB3E8DD}" srcOrd="2" destOrd="0" presId="urn:microsoft.com/office/officeart/2008/layout/VerticalCurvedList"/>
    <dgm:cxn modelId="{E3AEADF7-A10B-4210-AFEC-016F367AAFEB}" type="presParOf" srcId="{BD749AE0-FDAE-48E3-866F-B0E41FB3E8DD}" destId="{40996281-A3E5-4659-958A-B884327B9D0B}" srcOrd="0" destOrd="0" presId="urn:microsoft.com/office/officeart/2008/layout/VerticalCurvedList"/>
    <dgm:cxn modelId="{C93C3311-1814-41BD-BA2C-F0D1459BE084}" type="presParOf" srcId="{1F5A4563-2C5F-4A6F-B829-01F4B899E65D}" destId="{D1B5C7EC-8EA4-43B4-B339-808E560211C7}" srcOrd="3" destOrd="0" presId="urn:microsoft.com/office/officeart/2008/layout/VerticalCurvedList"/>
    <dgm:cxn modelId="{0E804264-AC17-4BD3-8F0C-479733907ABD}" type="presParOf" srcId="{1F5A4563-2C5F-4A6F-B829-01F4B899E65D}" destId="{5744F924-E5C0-4181-90F2-07D7FA429665}" srcOrd="4" destOrd="0" presId="urn:microsoft.com/office/officeart/2008/layout/VerticalCurvedList"/>
    <dgm:cxn modelId="{B39EA091-C3EC-4339-88D0-85A0096525EB}" type="presParOf" srcId="{5744F924-E5C0-4181-90F2-07D7FA429665}" destId="{240ACBDA-568D-4490-AE06-7441EB442921}" srcOrd="0" destOrd="0" presId="urn:microsoft.com/office/officeart/2008/layout/VerticalCurvedList"/>
    <dgm:cxn modelId="{35B329A1-39D2-46DB-ABD7-7443D031449B}" type="presParOf" srcId="{1F5A4563-2C5F-4A6F-B829-01F4B899E65D}" destId="{20D25742-EAF6-4B74-AEBC-F6469E05EB05}" srcOrd="5" destOrd="0" presId="urn:microsoft.com/office/officeart/2008/layout/VerticalCurvedList"/>
    <dgm:cxn modelId="{9F9722DE-2345-4F3F-868B-541FD950A47A}" type="presParOf" srcId="{1F5A4563-2C5F-4A6F-B829-01F4B899E65D}" destId="{5D20FBF9-BC64-406E-996D-5FD4CBBA7908}" srcOrd="6" destOrd="0" presId="urn:microsoft.com/office/officeart/2008/layout/VerticalCurvedList"/>
    <dgm:cxn modelId="{E7A7D129-CFF0-4F90-8C87-11A67A7140BB}" type="presParOf" srcId="{5D20FBF9-BC64-406E-996D-5FD4CBBA7908}" destId="{4DC2B84D-1B19-4A75-AE23-3915C92D55DA}" srcOrd="0" destOrd="0" presId="urn:microsoft.com/office/officeart/2008/layout/VerticalCurvedList"/>
    <dgm:cxn modelId="{AE2A91C1-34F7-4D7F-9CD0-6C56E815DBBE}" type="presParOf" srcId="{1F5A4563-2C5F-4A6F-B829-01F4B899E65D}" destId="{3818F8BF-8E0F-4717-BC96-D4D06BD89279}" srcOrd="7" destOrd="0" presId="urn:microsoft.com/office/officeart/2008/layout/VerticalCurvedList"/>
    <dgm:cxn modelId="{19A54F9A-0F4C-4BB0-A2B5-B6FECA8B6D9D}" type="presParOf" srcId="{1F5A4563-2C5F-4A6F-B829-01F4B899E65D}" destId="{94320583-6458-4855-8AFB-4643393277D1}" srcOrd="8" destOrd="0" presId="urn:microsoft.com/office/officeart/2008/layout/VerticalCurvedList"/>
    <dgm:cxn modelId="{F8087436-3516-49B3-85EC-0E806CFE3513}" type="presParOf" srcId="{94320583-6458-4855-8AFB-4643393277D1}" destId="{6456199E-5C75-4982-8A79-4C9A620F619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B67981-B6C0-4563-BA31-C8C8ED8591AF}"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tr-TR"/>
        </a:p>
      </dgm:t>
    </dgm:pt>
    <dgm:pt modelId="{496A8D9E-2DC9-48E4-97D6-5D35E43FE2C0}">
      <dgm:prSet phldrT="[Metin]"/>
      <dgm:spPr/>
      <dgm:t>
        <a:bodyPr/>
        <a:lstStyle/>
        <a:p>
          <a:r>
            <a:rPr lang="tr-TR" smtClean="0"/>
            <a:t>Metinlerin neye işaret ettikleri, </a:t>
          </a:r>
          <a:endParaRPr lang="tr-TR" dirty="0"/>
        </a:p>
      </dgm:t>
    </dgm:pt>
    <dgm:pt modelId="{6F692796-3CF1-4B3D-B257-F72B52642E93}" type="parTrans" cxnId="{4E67156B-76B2-43B9-9FBD-4178E2583847}">
      <dgm:prSet/>
      <dgm:spPr/>
      <dgm:t>
        <a:bodyPr/>
        <a:lstStyle/>
        <a:p>
          <a:endParaRPr lang="tr-TR"/>
        </a:p>
      </dgm:t>
    </dgm:pt>
    <dgm:pt modelId="{38134581-B3BC-4E88-9F2D-24B6D7117182}" type="sibTrans" cxnId="{4E67156B-76B2-43B9-9FBD-4178E2583847}">
      <dgm:prSet/>
      <dgm:spPr/>
      <dgm:t>
        <a:bodyPr/>
        <a:lstStyle/>
        <a:p>
          <a:endParaRPr lang="tr-TR"/>
        </a:p>
      </dgm:t>
    </dgm:pt>
    <dgm:pt modelId="{A5D166B8-0D1F-410B-A767-55BD383A8042}">
      <dgm:prSet phldrT="[Metin]"/>
      <dgm:spPr/>
      <dgm:t>
        <a:bodyPr/>
        <a:lstStyle/>
        <a:p>
          <a:r>
            <a:rPr lang="tr-TR" smtClean="0"/>
            <a:t>hangi yaşam durumlarına uygulanabilecekleri...</a:t>
          </a:r>
          <a:endParaRPr lang="tr-TR" dirty="0"/>
        </a:p>
      </dgm:t>
    </dgm:pt>
    <dgm:pt modelId="{6FFC62D0-02FC-4A58-A19E-6E1BA1AD038B}" type="parTrans" cxnId="{D37D11C1-1A65-484D-85B4-3CD8A4AA242B}">
      <dgm:prSet/>
      <dgm:spPr/>
      <dgm:t>
        <a:bodyPr/>
        <a:lstStyle/>
        <a:p>
          <a:endParaRPr lang="tr-TR"/>
        </a:p>
      </dgm:t>
    </dgm:pt>
    <dgm:pt modelId="{75EDDBB4-37AE-47FE-83CD-1A37FD0422E4}" type="sibTrans" cxnId="{D37D11C1-1A65-484D-85B4-3CD8A4AA242B}">
      <dgm:prSet/>
      <dgm:spPr/>
      <dgm:t>
        <a:bodyPr/>
        <a:lstStyle/>
        <a:p>
          <a:endParaRPr lang="tr-TR"/>
        </a:p>
      </dgm:t>
    </dgm:pt>
    <dgm:pt modelId="{9DA17799-369D-4161-8A45-E910F90612F6}">
      <dgm:prSet phldrT="[Metin]"/>
      <dgm:spPr/>
      <dgm:t>
        <a:bodyPr/>
        <a:lstStyle/>
        <a:p>
          <a:r>
            <a:rPr lang="tr-TR" dirty="0" smtClean="0"/>
            <a:t>tam ve kesin olarak anlaşılmamaktadır.</a:t>
          </a:r>
          <a:endParaRPr lang="tr-TR" dirty="0"/>
        </a:p>
      </dgm:t>
    </dgm:pt>
    <dgm:pt modelId="{FE0A2382-6ECD-41BF-A9F1-E98205706EB9}" type="parTrans" cxnId="{6778A4AC-F23C-4E12-AC7C-848008DEE9C4}">
      <dgm:prSet/>
      <dgm:spPr/>
      <dgm:t>
        <a:bodyPr/>
        <a:lstStyle/>
        <a:p>
          <a:endParaRPr lang="tr-TR"/>
        </a:p>
      </dgm:t>
    </dgm:pt>
    <dgm:pt modelId="{1A75FCE5-D2EF-47DA-8F74-0C383DE9D6AC}" type="sibTrans" cxnId="{6778A4AC-F23C-4E12-AC7C-848008DEE9C4}">
      <dgm:prSet/>
      <dgm:spPr/>
      <dgm:t>
        <a:bodyPr/>
        <a:lstStyle/>
        <a:p>
          <a:endParaRPr lang="tr-TR"/>
        </a:p>
      </dgm:t>
    </dgm:pt>
    <dgm:pt modelId="{D6302B71-2CE5-4803-B0F6-41FD4051E380}" type="pres">
      <dgm:prSet presAssocID="{4CB67981-B6C0-4563-BA31-C8C8ED8591AF}" presName="linear" presStyleCnt="0">
        <dgm:presLayoutVars>
          <dgm:animLvl val="lvl"/>
          <dgm:resizeHandles val="exact"/>
        </dgm:presLayoutVars>
      </dgm:prSet>
      <dgm:spPr/>
      <dgm:t>
        <a:bodyPr/>
        <a:lstStyle/>
        <a:p>
          <a:endParaRPr lang="tr-TR"/>
        </a:p>
      </dgm:t>
    </dgm:pt>
    <dgm:pt modelId="{88B38ACE-8B63-4A78-A885-B39B519B91F4}" type="pres">
      <dgm:prSet presAssocID="{496A8D9E-2DC9-48E4-97D6-5D35E43FE2C0}" presName="parentText" presStyleLbl="node1" presStyleIdx="0" presStyleCnt="3">
        <dgm:presLayoutVars>
          <dgm:chMax val="0"/>
          <dgm:bulletEnabled val="1"/>
        </dgm:presLayoutVars>
      </dgm:prSet>
      <dgm:spPr/>
      <dgm:t>
        <a:bodyPr/>
        <a:lstStyle/>
        <a:p>
          <a:endParaRPr lang="tr-TR"/>
        </a:p>
      </dgm:t>
    </dgm:pt>
    <dgm:pt modelId="{81D3D8B1-3DCA-47A8-9BAD-7CCFD67B12C1}" type="pres">
      <dgm:prSet presAssocID="{38134581-B3BC-4E88-9F2D-24B6D7117182}" presName="spacer" presStyleCnt="0"/>
      <dgm:spPr/>
    </dgm:pt>
    <dgm:pt modelId="{3166F4D9-29DD-4B4E-84C8-A7148EF05D6F}" type="pres">
      <dgm:prSet presAssocID="{A5D166B8-0D1F-410B-A767-55BD383A8042}" presName="parentText" presStyleLbl="node1" presStyleIdx="1" presStyleCnt="3">
        <dgm:presLayoutVars>
          <dgm:chMax val="0"/>
          <dgm:bulletEnabled val="1"/>
        </dgm:presLayoutVars>
      </dgm:prSet>
      <dgm:spPr/>
      <dgm:t>
        <a:bodyPr/>
        <a:lstStyle/>
        <a:p>
          <a:endParaRPr lang="tr-TR"/>
        </a:p>
      </dgm:t>
    </dgm:pt>
    <dgm:pt modelId="{952ABB12-3D9C-4FFD-8FCE-D08E4AA79175}" type="pres">
      <dgm:prSet presAssocID="{75EDDBB4-37AE-47FE-83CD-1A37FD0422E4}" presName="spacer" presStyleCnt="0"/>
      <dgm:spPr/>
    </dgm:pt>
    <dgm:pt modelId="{3A105F4C-E446-476A-A4AC-CF828C550478}" type="pres">
      <dgm:prSet presAssocID="{9DA17799-369D-4161-8A45-E910F90612F6}" presName="parentText" presStyleLbl="node1" presStyleIdx="2" presStyleCnt="3">
        <dgm:presLayoutVars>
          <dgm:chMax val="0"/>
          <dgm:bulletEnabled val="1"/>
        </dgm:presLayoutVars>
      </dgm:prSet>
      <dgm:spPr/>
      <dgm:t>
        <a:bodyPr/>
        <a:lstStyle/>
        <a:p>
          <a:endParaRPr lang="tr-TR"/>
        </a:p>
      </dgm:t>
    </dgm:pt>
  </dgm:ptLst>
  <dgm:cxnLst>
    <dgm:cxn modelId="{D37D11C1-1A65-484D-85B4-3CD8A4AA242B}" srcId="{4CB67981-B6C0-4563-BA31-C8C8ED8591AF}" destId="{A5D166B8-0D1F-410B-A767-55BD383A8042}" srcOrd="1" destOrd="0" parTransId="{6FFC62D0-02FC-4A58-A19E-6E1BA1AD038B}" sibTransId="{75EDDBB4-37AE-47FE-83CD-1A37FD0422E4}"/>
    <dgm:cxn modelId="{6778A4AC-F23C-4E12-AC7C-848008DEE9C4}" srcId="{4CB67981-B6C0-4563-BA31-C8C8ED8591AF}" destId="{9DA17799-369D-4161-8A45-E910F90612F6}" srcOrd="2" destOrd="0" parTransId="{FE0A2382-6ECD-41BF-A9F1-E98205706EB9}" sibTransId="{1A75FCE5-D2EF-47DA-8F74-0C383DE9D6AC}"/>
    <dgm:cxn modelId="{80934D70-7136-4C04-8D91-C0BC26432844}" type="presOf" srcId="{A5D166B8-0D1F-410B-A767-55BD383A8042}" destId="{3166F4D9-29DD-4B4E-84C8-A7148EF05D6F}" srcOrd="0" destOrd="0" presId="urn:microsoft.com/office/officeart/2005/8/layout/vList2"/>
    <dgm:cxn modelId="{4A72DA8D-A680-4B8F-8894-0E912974435A}" type="presOf" srcId="{496A8D9E-2DC9-48E4-97D6-5D35E43FE2C0}" destId="{88B38ACE-8B63-4A78-A885-B39B519B91F4}" srcOrd="0" destOrd="0" presId="urn:microsoft.com/office/officeart/2005/8/layout/vList2"/>
    <dgm:cxn modelId="{4E67156B-76B2-43B9-9FBD-4178E2583847}" srcId="{4CB67981-B6C0-4563-BA31-C8C8ED8591AF}" destId="{496A8D9E-2DC9-48E4-97D6-5D35E43FE2C0}" srcOrd="0" destOrd="0" parTransId="{6F692796-3CF1-4B3D-B257-F72B52642E93}" sibTransId="{38134581-B3BC-4E88-9F2D-24B6D7117182}"/>
    <dgm:cxn modelId="{FEE06FC0-B5E9-497E-860F-DD8CE3FB477A}" type="presOf" srcId="{4CB67981-B6C0-4563-BA31-C8C8ED8591AF}" destId="{D6302B71-2CE5-4803-B0F6-41FD4051E380}" srcOrd="0" destOrd="0" presId="urn:microsoft.com/office/officeart/2005/8/layout/vList2"/>
    <dgm:cxn modelId="{909A7EF7-EE27-4C5F-924F-D60E401B3E8F}" type="presOf" srcId="{9DA17799-369D-4161-8A45-E910F90612F6}" destId="{3A105F4C-E446-476A-A4AC-CF828C550478}" srcOrd="0" destOrd="0" presId="urn:microsoft.com/office/officeart/2005/8/layout/vList2"/>
    <dgm:cxn modelId="{0514E564-FB87-448B-8A2D-E34007C5CBF9}" type="presParOf" srcId="{D6302B71-2CE5-4803-B0F6-41FD4051E380}" destId="{88B38ACE-8B63-4A78-A885-B39B519B91F4}" srcOrd="0" destOrd="0" presId="urn:microsoft.com/office/officeart/2005/8/layout/vList2"/>
    <dgm:cxn modelId="{A5FD3588-0635-4143-A31E-AA0718922043}" type="presParOf" srcId="{D6302B71-2CE5-4803-B0F6-41FD4051E380}" destId="{81D3D8B1-3DCA-47A8-9BAD-7CCFD67B12C1}" srcOrd="1" destOrd="0" presId="urn:microsoft.com/office/officeart/2005/8/layout/vList2"/>
    <dgm:cxn modelId="{9C00EC40-0A48-4FDF-B14B-ADAECFF34CE9}" type="presParOf" srcId="{D6302B71-2CE5-4803-B0F6-41FD4051E380}" destId="{3166F4D9-29DD-4B4E-84C8-A7148EF05D6F}" srcOrd="2" destOrd="0" presId="urn:microsoft.com/office/officeart/2005/8/layout/vList2"/>
    <dgm:cxn modelId="{31660FFF-FACE-49FA-8C81-09A1BC85C9C1}" type="presParOf" srcId="{D6302B71-2CE5-4803-B0F6-41FD4051E380}" destId="{952ABB12-3D9C-4FFD-8FCE-D08E4AA79175}" srcOrd="3" destOrd="0" presId="urn:microsoft.com/office/officeart/2005/8/layout/vList2"/>
    <dgm:cxn modelId="{72D76C40-15BD-47B0-AAE8-43DC67AF4334}" type="presParOf" srcId="{D6302B71-2CE5-4803-B0F6-41FD4051E380}" destId="{3A105F4C-E446-476A-A4AC-CF828C55047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87DED9-49A4-40F8-A36A-79AE5E252FA1}">
      <dsp:nvSpPr>
        <dsp:cNvPr id="0" name=""/>
        <dsp:cNvSpPr/>
      </dsp:nvSpPr>
      <dsp:spPr>
        <a:xfrm>
          <a:off x="-5111603" y="-783046"/>
          <a:ext cx="6087292" cy="6087292"/>
        </a:xfrm>
        <a:prstGeom prst="blockArc">
          <a:avLst>
            <a:gd name="adj1" fmla="val 18900000"/>
            <a:gd name="adj2" fmla="val 2700000"/>
            <a:gd name="adj3" fmla="val 355"/>
          </a:avLst>
        </a:prstGeom>
        <a:noFill/>
        <a:ln w="127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F2A9C9-6595-4F03-BE3B-1932E18AED77}">
      <dsp:nvSpPr>
        <dsp:cNvPr id="0" name=""/>
        <dsp:cNvSpPr/>
      </dsp:nvSpPr>
      <dsp:spPr>
        <a:xfrm>
          <a:off x="462384" y="347589"/>
          <a:ext cx="11021794" cy="6955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086"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t>Şeriat yeniden getirilsin…</a:t>
          </a:r>
          <a:endParaRPr lang="tr-TR" sz="2000" kern="1200" dirty="0"/>
        </a:p>
      </dsp:txBody>
      <dsp:txXfrm>
        <a:off x="462384" y="347589"/>
        <a:ext cx="11021794" cy="695541"/>
      </dsp:txXfrm>
    </dsp:sp>
    <dsp:sp modelId="{40996281-A3E5-4659-958A-B884327B9D0B}">
      <dsp:nvSpPr>
        <dsp:cNvPr id="0" name=""/>
        <dsp:cNvSpPr/>
      </dsp:nvSpPr>
      <dsp:spPr>
        <a:xfrm>
          <a:off x="76167" y="260647"/>
          <a:ext cx="869426" cy="86942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B5C7EC-8EA4-43B4-B339-808E560211C7}">
      <dsp:nvSpPr>
        <dsp:cNvPr id="0" name=""/>
        <dsp:cNvSpPr/>
      </dsp:nvSpPr>
      <dsp:spPr>
        <a:xfrm>
          <a:off x="909650" y="1391082"/>
          <a:ext cx="10623024" cy="6955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086" tIns="55880" rIns="55880" bIns="55880" numCol="1" spcCol="1270" anchor="ctr" anchorCtr="0">
          <a:noAutofit/>
        </a:bodyPr>
        <a:lstStyle/>
        <a:p>
          <a:pPr lvl="0" algn="l" defTabSz="977900">
            <a:lnSpc>
              <a:spcPct val="90000"/>
            </a:lnSpc>
            <a:spcBef>
              <a:spcPct val="0"/>
            </a:spcBef>
            <a:spcAft>
              <a:spcPct val="35000"/>
            </a:spcAft>
          </a:pPr>
          <a:r>
            <a:rPr lang="tr-TR" sz="2200" kern="1200" dirty="0" smtClean="0"/>
            <a:t>Şeriat kuralları klasik fıkıh okullarında elde edilen şekliyle yürürlüğe koyulsun…</a:t>
          </a:r>
          <a:endParaRPr lang="tr-TR" sz="2200" kern="1200" dirty="0"/>
        </a:p>
      </dsp:txBody>
      <dsp:txXfrm>
        <a:off x="909650" y="1391082"/>
        <a:ext cx="10623024" cy="695541"/>
      </dsp:txXfrm>
    </dsp:sp>
    <dsp:sp modelId="{240ACBDA-568D-4490-AE06-7441EB442921}">
      <dsp:nvSpPr>
        <dsp:cNvPr id="0" name=""/>
        <dsp:cNvSpPr/>
      </dsp:nvSpPr>
      <dsp:spPr>
        <a:xfrm>
          <a:off x="474937" y="1304140"/>
          <a:ext cx="869426" cy="86942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D25742-EAF6-4B74-AEBC-F6469E05EB05}">
      <dsp:nvSpPr>
        <dsp:cNvPr id="0" name=""/>
        <dsp:cNvSpPr/>
      </dsp:nvSpPr>
      <dsp:spPr>
        <a:xfrm>
          <a:off x="909650" y="2434575"/>
          <a:ext cx="10623024" cy="6955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086" tIns="55880" rIns="55880" bIns="55880" numCol="1" spcCol="1270" anchor="ctr" anchorCtr="0">
          <a:noAutofit/>
        </a:bodyPr>
        <a:lstStyle/>
        <a:p>
          <a:pPr lvl="0" algn="l" defTabSz="977900">
            <a:lnSpc>
              <a:spcPct val="90000"/>
            </a:lnSpc>
            <a:spcBef>
              <a:spcPct val="0"/>
            </a:spcBef>
            <a:spcAft>
              <a:spcPct val="35000"/>
            </a:spcAft>
          </a:pPr>
          <a:r>
            <a:rPr lang="tr-TR" sz="2200" kern="1200" dirty="0" smtClean="0"/>
            <a:t>Fıkıh okullarının öğretilerinin sade bir sentezi şeklinde yürürlüğe koyulsun…</a:t>
          </a:r>
          <a:endParaRPr lang="tr-TR" sz="2200" kern="1200" dirty="0"/>
        </a:p>
      </dsp:txBody>
      <dsp:txXfrm>
        <a:off x="909650" y="2434575"/>
        <a:ext cx="10623024" cy="695541"/>
      </dsp:txXfrm>
    </dsp:sp>
    <dsp:sp modelId="{4DC2B84D-1B19-4A75-AE23-3915C92D55DA}">
      <dsp:nvSpPr>
        <dsp:cNvPr id="0" name=""/>
        <dsp:cNvSpPr/>
      </dsp:nvSpPr>
      <dsp:spPr>
        <a:xfrm>
          <a:off x="474937" y="2347633"/>
          <a:ext cx="869426" cy="86942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18F8BF-8E0F-4717-BC96-D4D06BD89279}">
      <dsp:nvSpPr>
        <dsp:cNvPr id="0" name=""/>
        <dsp:cNvSpPr/>
      </dsp:nvSpPr>
      <dsp:spPr>
        <a:xfrm>
          <a:off x="510880" y="3478068"/>
          <a:ext cx="11021794" cy="6955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086" tIns="55880" rIns="55880" bIns="55880" numCol="1" spcCol="1270" anchor="ctr" anchorCtr="0">
          <a:noAutofit/>
        </a:bodyPr>
        <a:lstStyle/>
        <a:p>
          <a:pPr lvl="0" algn="l" defTabSz="977900">
            <a:lnSpc>
              <a:spcPct val="90000"/>
            </a:lnSpc>
            <a:spcBef>
              <a:spcPct val="0"/>
            </a:spcBef>
            <a:spcAft>
              <a:spcPct val="35000"/>
            </a:spcAft>
          </a:pPr>
          <a:r>
            <a:rPr lang="tr-TR" sz="2200" kern="1200" dirty="0" smtClean="0"/>
            <a:t>Devlet tarafından derlenmiş şekilde yürürlüğe koyulsun… </a:t>
          </a:r>
          <a:endParaRPr lang="tr-TR" sz="2200" kern="1200" dirty="0"/>
        </a:p>
      </dsp:txBody>
      <dsp:txXfrm>
        <a:off x="510880" y="3478068"/>
        <a:ext cx="11021794" cy="695541"/>
      </dsp:txXfrm>
    </dsp:sp>
    <dsp:sp modelId="{6456199E-5C75-4982-8A79-4C9A620F619B}">
      <dsp:nvSpPr>
        <dsp:cNvPr id="0" name=""/>
        <dsp:cNvSpPr/>
      </dsp:nvSpPr>
      <dsp:spPr>
        <a:xfrm>
          <a:off x="76167" y="3391126"/>
          <a:ext cx="869426" cy="86942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38ACE-8B63-4A78-A885-B39B519B91F4}">
      <dsp:nvSpPr>
        <dsp:cNvPr id="0" name=""/>
        <dsp:cNvSpPr/>
      </dsp:nvSpPr>
      <dsp:spPr>
        <a:xfrm>
          <a:off x="0" y="26097"/>
          <a:ext cx="8218516" cy="1254825"/>
        </a:xfrm>
        <a:prstGeom prst="roundRect">
          <a:avLst/>
        </a:prstGeom>
        <a:gradFill rotWithShape="0">
          <a:gsLst>
            <a:gs pos="0">
              <a:schemeClr val="accent1">
                <a:hueOff val="0"/>
                <a:satOff val="0"/>
                <a:lumOff val="0"/>
                <a:alphaOff val="0"/>
                <a:tint val="60000"/>
                <a:satMod val="100000"/>
                <a:lumMod val="110000"/>
              </a:schemeClr>
            </a:gs>
            <a:gs pos="100000">
              <a:schemeClr val="accent1">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tr-TR" sz="3300" kern="1200" smtClean="0"/>
            <a:t>Metinlerin neye işaret ettikleri, </a:t>
          </a:r>
          <a:endParaRPr lang="tr-TR" sz="3300" kern="1200" dirty="0"/>
        </a:p>
      </dsp:txBody>
      <dsp:txXfrm>
        <a:off x="61256" y="87353"/>
        <a:ext cx="8096004" cy="1132313"/>
      </dsp:txXfrm>
    </dsp:sp>
    <dsp:sp modelId="{3166F4D9-29DD-4B4E-84C8-A7148EF05D6F}">
      <dsp:nvSpPr>
        <dsp:cNvPr id="0" name=""/>
        <dsp:cNvSpPr/>
      </dsp:nvSpPr>
      <dsp:spPr>
        <a:xfrm>
          <a:off x="0" y="1375963"/>
          <a:ext cx="8218516" cy="1254825"/>
        </a:xfrm>
        <a:prstGeom prst="roundRect">
          <a:avLst/>
        </a:prstGeom>
        <a:gradFill rotWithShape="0">
          <a:gsLst>
            <a:gs pos="0">
              <a:schemeClr val="accent1">
                <a:hueOff val="0"/>
                <a:satOff val="0"/>
                <a:lumOff val="0"/>
                <a:alphaOff val="0"/>
                <a:tint val="60000"/>
                <a:satMod val="100000"/>
                <a:lumMod val="110000"/>
              </a:schemeClr>
            </a:gs>
            <a:gs pos="100000">
              <a:schemeClr val="accent1">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tr-TR" sz="3300" kern="1200" smtClean="0"/>
            <a:t>hangi yaşam durumlarına uygulanabilecekleri...</a:t>
          </a:r>
          <a:endParaRPr lang="tr-TR" sz="3300" kern="1200" dirty="0"/>
        </a:p>
      </dsp:txBody>
      <dsp:txXfrm>
        <a:off x="61256" y="1437219"/>
        <a:ext cx="8096004" cy="1132313"/>
      </dsp:txXfrm>
    </dsp:sp>
    <dsp:sp modelId="{3A105F4C-E446-476A-A4AC-CF828C550478}">
      <dsp:nvSpPr>
        <dsp:cNvPr id="0" name=""/>
        <dsp:cNvSpPr/>
      </dsp:nvSpPr>
      <dsp:spPr>
        <a:xfrm>
          <a:off x="0" y="2725828"/>
          <a:ext cx="8218516" cy="1254825"/>
        </a:xfrm>
        <a:prstGeom prst="roundRect">
          <a:avLst/>
        </a:prstGeom>
        <a:gradFill rotWithShape="0">
          <a:gsLst>
            <a:gs pos="0">
              <a:schemeClr val="accent1">
                <a:hueOff val="0"/>
                <a:satOff val="0"/>
                <a:lumOff val="0"/>
                <a:alphaOff val="0"/>
                <a:tint val="60000"/>
                <a:satMod val="100000"/>
                <a:lumMod val="110000"/>
              </a:schemeClr>
            </a:gs>
            <a:gs pos="100000">
              <a:schemeClr val="accent1">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tr-TR" sz="3300" kern="1200" dirty="0" smtClean="0"/>
            <a:t>tam ve kesin olarak anlaşılmamaktadır.</a:t>
          </a:r>
          <a:endParaRPr lang="tr-TR" sz="3300" kern="1200" dirty="0"/>
        </a:p>
      </dsp:txBody>
      <dsp:txXfrm>
        <a:off x="61256" y="2787084"/>
        <a:ext cx="8096004" cy="113231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31D97DA-6FD4-4F38-85ED-D0BEED147A29}" type="datetimeFigureOut">
              <a:rPr lang="tr-TR" smtClean="0"/>
              <a:pPr/>
              <a:t>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2691348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384419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3295385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2938F68D-57AA-4E56-A73E-EBFC3FB27751}" type="slidenum">
              <a:rPr lang="tr-TR" smtClean="0"/>
              <a:pPr/>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1895302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2870169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31D97DA-6FD4-4F38-85ED-D0BEED147A29}" type="datetimeFigureOut">
              <a:rPr lang="tr-TR" smtClean="0"/>
              <a:pPr/>
              <a:t>5.06.2018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1479457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31D97DA-6FD4-4F38-85ED-D0BEED147A29}" type="datetimeFigureOut">
              <a:rPr lang="tr-TR" smtClean="0"/>
              <a:pPr/>
              <a:t>5.06.2018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145205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31D97DA-6FD4-4F38-85ED-D0BEED147A29}" type="datetimeFigureOut">
              <a:rPr lang="tr-TR" smtClean="0"/>
              <a:pPr/>
              <a:t>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24892675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31D97DA-6FD4-4F38-85ED-D0BEED147A29}" type="datetimeFigureOut">
              <a:rPr lang="tr-TR" smtClean="0"/>
              <a:pPr/>
              <a:t>5.06.2018</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2938F68D-57AA-4E56-A73E-EBFC3FB27751}" type="slidenum">
              <a:rPr lang="tr-TR" smtClean="0"/>
              <a:pPr/>
              <a:t>‹#›</a:t>
            </a:fld>
            <a:endParaRPr lang="tr-TR"/>
          </a:p>
        </p:txBody>
      </p:sp>
    </p:spTree>
    <p:extLst>
      <p:ext uri="{BB962C8B-B14F-4D97-AF65-F5344CB8AC3E}">
        <p14:creationId xmlns:p14="http://schemas.microsoft.com/office/powerpoint/2010/main" val="1437458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31D97DA-6FD4-4F38-85ED-D0BEED147A29}" type="datetimeFigureOut">
              <a:rPr lang="tr-TR" smtClean="0"/>
              <a:pPr/>
              <a:t>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418049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1D97DA-6FD4-4F38-85ED-D0BEED147A29}" type="datetimeFigureOut">
              <a:rPr lang="tr-TR" smtClean="0"/>
              <a:pPr/>
              <a:t>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1009751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2348462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31D97DA-6FD4-4F38-85ED-D0BEED147A29}" type="datetimeFigureOut">
              <a:rPr lang="tr-TR" smtClean="0"/>
              <a:pPr/>
              <a:t>5.06.2018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43528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31D97DA-6FD4-4F38-85ED-D0BEED147A29}" type="datetimeFigureOut">
              <a:rPr lang="tr-TR" smtClean="0"/>
              <a:pPr/>
              <a:t>5.06.2018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115812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31D97DA-6FD4-4F38-85ED-D0BEED147A29}" type="datetimeFigureOut">
              <a:rPr lang="tr-TR" smtClean="0"/>
              <a:pPr/>
              <a:t>5.06.2018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1538691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662212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1D97DA-6FD4-4F38-85ED-D0BEED147A29}" type="datetimeFigureOut">
              <a:rPr lang="tr-TR" smtClean="0"/>
              <a:pPr/>
              <a:t>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38F68D-57AA-4E56-A73E-EBFC3FB27751}" type="slidenum">
              <a:rPr lang="tr-TR" smtClean="0"/>
              <a:pPr/>
              <a:t>‹#›</a:t>
            </a:fld>
            <a:endParaRPr lang="tr-TR"/>
          </a:p>
        </p:txBody>
      </p:sp>
    </p:spTree>
    <p:extLst>
      <p:ext uri="{BB962C8B-B14F-4D97-AF65-F5344CB8AC3E}">
        <p14:creationId xmlns:p14="http://schemas.microsoft.com/office/powerpoint/2010/main" val="567916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cstate="print">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31D97DA-6FD4-4F38-85ED-D0BEED147A29}" type="datetimeFigureOut">
              <a:rPr lang="tr-TR" smtClean="0"/>
              <a:pPr/>
              <a:t>5.06.2018</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2938F68D-57AA-4E56-A73E-EBFC3FB27751}" type="slidenum">
              <a:rPr lang="tr-TR" smtClean="0"/>
              <a:pPr/>
              <a:t>‹#›</a:t>
            </a:fld>
            <a:endParaRPr lang="tr-TR"/>
          </a:p>
        </p:txBody>
      </p:sp>
    </p:spTree>
    <p:extLst>
      <p:ext uri="{BB962C8B-B14F-4D97-AF65-F5344CB8AC3E}">
        <p14:creationId xmlns:p14="http://schemas.microsoft.com/office/powerpoint/2010/main" val="3830930694"/>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smtClean="0"/>
              <a:t>DİN VE DEVLET İLİŞKİLERİ BAĞLAMINA KAVRAMSAL NETLİK AÇISINDAN BAKIŞ</a:t>
            </a:r>
            <a:endParaRPr lang="tr-TR" sz="2400" b="1" dirty="0"/>
          </a:p>
        </p:txBody>
      </p:sp>
      <p:sp>
        <p:nvSpPr>
          <p:cNvPr id="3" name="Alt Başlık 2"/>
          <p:cNvSpPr>
            <a:spLocks noGrp="1"/>
          </p:cNvSpPr>
          <p:nvPr>
            <p:ph type="subTitle" idx="1"/>
          </p:nvPr>
        </p:nvSpPr>
        <p:spPr/>
        <p:txBody>
          <a:bodyPr/>
          <a:lstStyle/>
          <a:p>
            <a:endParaRPr lang="tr-TR" dirty="0">
              <a:solidFill>
                <a:schemeClr val="bg1"/>
              </a:solidFill>
            </a:endParaRPr>
          </a:p>
        </p:txBody>
      </p:sp>
    </p:spTree>
    <p:extLst>
      <p:ext uri="{BB962C8B-B14F-4D97-AF65-F5344CB8AC3E}">
        <p14:creationId xmlns:p14="http://schemas.microsoft.com/office/powerpoint/2010/main" val="596835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30000">
              <a:schemeClr val="bg2">
                <a:tint val="96000"/>
                <a:shade val="100000"/>
                <a:hueMod val="92000"/>
                <a:satMod val="200000"/>
                <a:lumMod val="128000"/>
              </a:schemeClr>
            </a:gs>
            <a:gs pos="93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 Devlet İlişkisi</a:t>
            </a:r>
            <a:endParaRPr lang="tr-TR" dirty="0"/>
          </a:p>
        </p:txBody>
      </p:sp>
      <p:sp>
        <p:nvSpPr>
          <p:cNvPr id="3" name="İçerik Yer Tutucusu 2"/>
          <p:cNvSpPr>
            <a:spLocks noGrp="1"/>
          </p:cNvSpPr>
          <p:nvPr>
            <p:ph idx="1"/>
          </p:nvPr>
        </p:nvSpPr>
        <p:spPr>
          <a:xfrm>
            <a:off x="680321" y="2336873"/>
            <a:ext cx="9613861" cy="4253932"/>
          </a:xfrm>
        </p:spPr>
        <p:txBody>
          <a:bodyPr>
            <a:normAutofit/>
          </a:bodyPr>
          <a:lstStyle/>
          <a:p>
            <a:pPr marL="0" indent="0">
              <a:buNone/>
            </a:pPr>
            <a:r>
              <a:rPr lang="tr-TR" b="1" dirty="0" smtClean="0">
                <a:solidFill>
                  <a:srgbClr val="FF0000"/>
                </a:solidFill>
              </a:rPr>
              <a:t>İslamcılar:</a:t>
            </a:r>
          </a:p>
          <a:p>
            <a:r>
              <a:rPr lang="tr-TR" dirty="0" smtClean="0">
                <a:solidFill>
                  <a:schemeClr val="bg1"/>
                </a:solidFill>
              </a:rPr>
              <a:t>Hz</a:t>
            </a:r>
            <a:r>
              <a:rPr lang="tr-TR" dirty="0">
                <a:solidFill>
                  <a:schemeClr val="bg1"/>
                </a:solidFill>
              </a:rPr>
              <a:t>. Muhammed din ve devlet başkanlığını şahsında </a:t>
            </a:r>
            <a:r>
              <a:rPr lang="tr-TR" dirty="0" smtClean="0">
                <a:solidFill>
                  <a:schemeClr val="bg1"/>
                </a:solidFill>
              </a:rPr>
              <a:t>toplamıştır</a:t>
            </a:r>
            <a:r>
              <a:rPr lang="tr-TR" dirty="0">
                <a:solidFill>
                  <a:schemeClr val="bg1"/>
                </a:solidFill>
              </a:rPr>
              <a:t>,</a:t>
            </a:r>
          </a:p>
          <a:p>
            <a:r>
              <a:rPr lang="tr-TR" dirty="0" smtClean="0">
                <a:solidFill>
                  <a:schemeClr val="bg1"/>
                </a:solidFill>
              </a:rPr>
              <a:t>Böylece </a:t>
            </a:r>
            <a:r>
              <a:rPr lang="tr-TR" dirty="0">
                <a:solidFill>
                  <a:schemeClr val="bg1"/>
                </a:solidFill>
              </a:rPr>
              <a:t>din ve siyaseti birbirine bağlamıştır,</a:t>
            </a:r>
          </a:p>
          <a:p>
            <a:r>
              <a:rPr lang="tr-TR" dirty="0">
                <a:solidFill>
                  <a:schemeClr val="bg1"/>
                </a:solidFill>
              </a:rPr>
              <a:t>P</a:t>
            </a:r>
            <a:r>
              <a:rPr lang="tr-TR" dirty="0" smtClean="0">
                <a:solidFill>
                  <a:schemeClr val="bg1"/>
                </a:solidFill>
              </a:rPr>
              <a:t>eygamberin </a:t>
            </a:r>
            <a:r>
              <a:rPr lang="tr-TR" dirty="0">
                <a:solidFill>
                  <a:schemeClr val="bg1"/>
                </a:solidFill>
              </a:rPr>
              <a:t>halefleri de bunu devam </a:t>
            </a:r>
            <a:r>
              <a:rPr lang="tr-TR" dirty="0" smtClean="0">
                <a:solidFill>
                  <a:schemeClr val="bg1"/>
                </a:solidFill>
              </a:rPr>
              <a:t>ettirmiştir.</a:t>
            </a:r>
          </a:p>
          <a:p>
            <a:pPr marL="0" indent="0">
              <a:buNone/>
            </a:pPr>
            <a:endParaRPr lang="tr-TR" dirty="0">
              <a:solidFill>
                <a:schemeClr val="bg1"/>
              </a:solidFill>
            </a:endParaRPr>
          </a:p>
          <a:p>
            <a:pPr marL="0" indent="0">
              <a:buNone/>
            </a:pPr>
            <a:r>
              <a:rPr lang="tr-TR" b="1" dirty="0" err="1" smtClean="0">
                <a:solidFill>
                  <a:srgbClr val="FF0000"/>
                </a:solidFill>
              </a:rPr>
              <a:t>Seküler</a:t>
            </a:r>
            <a:r>
              <a:rPr lang="tr-TR" b="1" dirty="0" smtClean="0">
                <a:solidFill>
                  <a:srgbClr val="FF0000"/>
                </a:solidFill>
              </a:rPr>
              <a:t> Devlet Taraftarları</a:t>
            </a:r>
          </a:p>
          <a:p>
            <a:r>
              <a:rPr lang="tr-TR" dirty="0">
                <a:solidFill>
                  <a:schemeClr val="bg1"/>
                </a:solidFill>
              </a:rPr>
              <a:t>Hz. Muhammed’in </a:t>
            </a:r>
            <a:r>
              <a:rPr lang="tr-TR" dirty="0" smtClean="0">
                <a:solidFill>
                  <a:schemeClr val="bg1"/>
                </a:solidFill>
              </a:rPr>
              <a:t>dini </a:t>
            </a:r>
            <a:r>
              <a:rPr lang="tr-TR" dirty="0">
                <a:solidFill>
                  <a:schemeClr val="bg1"/>
                </a:solidFill>
              </a:rPr>
              <a:t>ve siyasi </a:t>
            </a:r>
            <a:r>
              <a:rPr lang="tr-TR" dirty="0" smtClean="0">
                <a:solidFill>
                  <a:schemeClr val="bg1"/>
                </a:solidFill>
              </a:rPr>
              <a:t>liderliği ve ortaya çıkardığı devlet yapısı, onun vefatından sonra sürdürülebilirliğini yitirmiştir,</a:t>
            </a:r>
          </a:p>
          <a:p>
            <a:r>
              <a:rPr lang="tr-TR" dirty="0" smtClean="0">
                <a:solidFill>
                  <a:schemeClr val="bg1"/>
                </a:solidFill>
              </a:rPr>
              <a:t>Halifeler</a:t>
            </a:r>
            <a:r>
              <a:rPr lang="tr-TR" dirty="0">
                <a:solidFill>
                  <a:schemeClr val="bg1"/>
                </a:solidFill>
              </a:rPr>
              <a:t>, </a:t>
            </a:r>
            <a:r>
              <a:rPr lang="tr-TR" dirty="0" smtClean="0">
                <a:solidFill>
                  <a:schemeClr val="bg1"/>
                </a:solidFill>
              </a:rPr>
              <a:t>siyasi </a:t>
            </a:r>
            <a:r>
              <a:rPr lang="tr-TR" dirty="0">
                <a:solidFill>
                  <a:schemeClr val="bg1"/>
                </a:solidFill>
              </a:rPr>
              <a:t>liderlik işlevinde Hz. Muhammed’in yerini </a:t>
            </a:r>
            <a:r>
              <a:rPr lang="tr-TR" dirty="0" smtClean="0">
                <a:solidFill>
                  <a:schemeClr val="bg1"/>
                </a:solidFill>
              </a:rPr>
              <a:t>aldılar,</a:t>
            </a:r>
          </a:p>
          <a:p>
            <a:pPr marL="457200" lvl="1" indent="0">
              <a:buNone/>
            </a:pPr>
            <a:endParaRPr lang="tr-TR" dirty="0" smtClean="0"/>
          </a:p>
          <a:p>
            <a:pPr marL="457200" lvl="1" indent="0">
              <a:buNone/>
            </a:pPr>
            <a:endParaRPr lang="tr-TR" dirty="0" smtClean="0"/>
          </a:p>
          <a:p>
            <a:pPr lvl="1"/>
            <a:endParaRPr lang="tr-TR" dirty="0" smtClean="0"/>
          </a:p>
          <a:p>
            <a:pPr lvl="1"/>
            <a:endParaRPr lang="tr-TR" dirty="0"/>
          </a:p>
        </p:txBody>
      </p:sp>
      <p:sp>
        <p:nvSpPr>
          <p:cNvPr id="4" name="Dikdörtgen 3"/>
          <p:cNvSpPr/>
          <p:nvPr/>
        </p:nvSpPr>
        <p:spPr>
          <a:xfrm>
            <a:off x="10682545" y="910836"/>
            <a:ext cx="1348447"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7AB</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13302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64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İslamcılar Arasında Mutabakat Var/mı !?</a:t>
            </a:r>
            <a:endParaRPr lang="tr-TR" dirty="0"/>
          </a:p>
        </p:txBody>
      </p:sp>
      <p:sp>
        <p:nvSpPr>
          <p:cNvPr id="3" name="İçerik Yer Tutucusu 2"/>
          <p:cNvSpPr>
            <a:spLocks noGrp="1"/>
          </p:cNvSpPr>
          <p:nvPr>
            <p:ph idx="1"/>
          </p:nvPr>
        </p:nvSpPr>
        <p:spPr/>
        <p:txBody>
          <a:bodyPr>
            <a:normAutofit/>
          </a:bodyPr>
          <a:lstStyle/>
          <a:p>
            <a:pPr marL="0" indent="0">
              <a:buNone/>
            </a:pPr>
            <a:r>
              <a:rPr lang="tr-TR" sz="2800" dirty="0">
                <a:solidFill>
                  <a:schemeClr val="bg1"/>
                </a:solidFill>
              </a:rPr>
              <a:t>İslam devleti, </a:t>
            </a:r>
            <a:r>
              <a:rPr lang="tr-TR" sz="2800" dirty="0" smtClean="0">
                <a:solidFill>
                  <a:schemeClr val="bg1"/>
                </a:solidFill>
              </a:rPr>
              <a:t>İslamcıların </a:t>
            </a:r>
            <a:r>
              <a:rPr lang="tr-TR" sz="2800" dirty="0">
                <a:solidFill>
                  <a:schemeClr val="bg1"/>
                </a:solidFill>
              </a:rPr>
              <a:t>kendi </a:t>
            </a:r>
            <a:r>
              <a:rPr lang="tr-TR" sz="2800" dirty="0" smtClean="0">
                <a:solidFill>
                  <a:schemeClr val="bg1"/>
                </a:solidFill>
              </a:rPr>
              <a:t>içlerinde de yaklaşık </a:t>
            </a:r>
            <a:r>
              <a:rPr lang="tr-TR" sz="2800" dirty="0">
                <a:solidFill>
                  <a:schemeClr val="bg1"/>
                </a:solidFill>
              </a:rPr>
              <a:t>30 </a:t>
            </a:r>
            <a:r>
              <a:rPr lang="tr-TR" sz="2800" dirty="0" smtClean="0">
                <a:solidFill>
                  <a:schemeClr val="bg1"/>
                </a:solidFill>
              </a:rPr>
              <a:t>yıldır tartışılan </a:t>
            </a:r>
            <a:r>
              <a:rPr lang="tr-TR" sz="2800" dirty="0">
                <a:solidFill>
                  <a:schemeClr val="bg1"/>
                </a:solidFill>
              </a:rPr>
              <a:t>bir konudur. </a:t>
            </a:r>
            <a:endParaRPr lang="tr-TR" sz="2800" dirty="0" smtClean="0">
              <a:solidFill>
                <a:schemeClr val="bg1"/>
              </a:solidFill>
            </a:endParaRPr>
          </a:p>
          <a:p>
            <a:pPr marL="0" indent="0">
              <a:buNone/>
            </a:pPr>
            <a:endParaRPr lang="tr-TR" sz="2800" dirty="0">
              <a:solidFill>
                <a:schemeClr val="bg1"/>
              </a:solidFill>
            </a:endParaRPr>
          </a:p>
          <a:p>
            <a:pPr marL="0" indent="0">
              <a:buNone/>
            </a:pPr>
            <a:r>
              <a:rPr lang="tr-TR" sz="2800" dirty="0">
                <a:solidFill>
                  <a:schemeClr val="bg1"/>
                </a:solidFill>
              </a:rPr>
              <a:t>İslamcılar, </a:t>
            </a:r>
            <a:r>
              <a:rPr lang="tr-TR" sz="2800" dirty="0" smtClean="0">
                <a:solidFill>
                  <a:schemeClr val="bg1"/>
                </a:solidFill>
              </a:rPr>
              <a:t>bu </a:t>
            </a:r>
            <a:r>
              <a:rPr lang="tr-TR" sz="2800" dirty="0">
                <a:solidFill>
                  <a:schemeClr val="bg1"/>
                </a:solidFill>
              </a:rPr>
              <a:t>devletin hangi özelliklere sahip olabileceği veya sahip </a:t>
            </a:r>
            <a:r>
              <a:rPr lang="tr-TR" sz="2800" dirty="0" smtClean="0">
                <a:solidFill>
                  <a:schemeClr val="bg1"/>
                </a:solidFill>
              </a:rPr>
              <a:t>olması gerektiği konusunda mutabık değildirler.</a:t>
            </a:r>
            <a:endParaRPr lang="tr-TR" sz="2800" dirty="0">
              <a:solidFill>
                <a:schemeClr val="bg1"/>
              </a:solidFill>
            </a:endParaRPr>
          </a:p>
        </p:txBody>
      </p:sp>
      <p:sp>
        <p:nvSpPr>
          <p:cNvPr id="4" name="Dikdörtgen 3"/>
          <p:cNvSpPr/>
          <p:nvPr/>
        </p:nvSpPr>
        <p:spPr>
          <a:xfrm>
            <a:off x="11082494" y="910836"/>
            <a:ext cx="548548"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8</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32703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İslamcı </a:t>
            </a:r>
            <a:r>
              <a:rPr lang="tr-TR" dirty="0" smtClean="0"/>
              <a:t>Cephede Şeriat Tartışmaları </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506836504"/>
              </p:ext>
            </p:extLst>
          </p:nvPr>
        </p:nvGraphicFramePr>
        <p:xfrm>
          <a:off x="217899" y="2111169"/>
          <a:ext cx="11595083" cy="452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p:cNvSpPr/>
          <p:nvPr/>
        </p:nvSpPr>
        <p:spPr>
          <a:xfrm>
            <a:off x="10900554" y="910836"/>
            <a:ext cx="912429"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12</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340869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16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Şeriatta Bağlayıcı Olan </a:t>
            </a:r>
            <a:r>
              <a:rPr lang="tr-TR" dirty="0" smtClean="0"/>
              <a:t> </a:t>
            </a:r>
            <a:r>
              <a:rPr lang="tr-TR" dirty="0" smtClean="0"/>
              <a:t>Nedir? </a:t>
            </a:r>
            <a:endParaRPr lang="tr-TR" dirty="0"/>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1178238016"/>
              </p:ext>
            </p:extLst>
          </p:nvPr>
        </p:nvGraphicFramePr>
        <p:xfrm>
          <a:off x="3424844" y="2360813"/>
          <a:ext cx="8218516" cy="40067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p:cNvSpPr/>
          <p:nvPr/>
        </p:nvSpPr>
        <p:spPr>
          <a:xfrm>
            <a:off x="10500605" y="910836"/>
            <a:ext cx="1712328"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13AB</a:t>
            </a:r>
            <a:endParaRPr lang="tr-TR" sz="5400" b="0" cap="none" spc="0" dirty="0">
              <a:ln w="0"/>
              <a:solidFill>
                <a:schemeClr val="tx1"/>
              </a:solidFill>
              <a:effectLst>
                <a:outerShdw blurRad="38100" dist="19050" dir="2700000" algn="tl" rotWithShape="0">
                  <a:schemeClr val="dk1">
                    <a:alpha val="40000"/>
                  </a:schemeClr>
                </a:outerShdw>
              </a:effectLst>
            </a:endParaRPr>
          </a:p>
        </p:txBody>
      </p:sp>
      <p:pic>
        <p:nvPicPr>
          <p:cNvPr id="7" name="Resim 6"/>
          <p:cNvPicPr>
            <a:picLocks noChangeAspect="1"/>
          </p:cNvPicPr>
          <p:nvPr/>
        </p:nvPicPr>
        <p:blipFill>
          <a:blip r:embed="rId7" cstate="print"/>
          <a:stretch>
            <a:fillRect/>
          </a:stretch>
        </p:blipFill>
        <p:spPr>
          <a:xfrm>
            <a:off x="225483" y="2218581"/>
            <a:ext cx="2645299" cy="2441814"/>
          </a:xfrm>
          <a:prstGeom prst="rect">
            <a:avLst/>
          </a:prstGeom>
        </p:spPr>
      </p:pic>
      <p:pic>
        <p:nvPicPr>
          <p:cNvPr id="9" name="Resim 8"/>
          <p:cNvPicPr>
            <a:picLocks noChangeAspect="1"/>
          </p:cNvPicPr>
          <p:nvPr/>
        </p:nvPicPr>
        <p:blipFill>
          <a:blip r:embed="rId8" cstate="print"/>
          <a:stretch>
            <a:fillRect/>
          </a:stretch>
        </p:blipFill>
        <p:spPr>
          <a:xfrm>
            <a:off x="476569" y="4660395"/>
            <a:ext cx="2143125" cy="2143125"/>
          </a:xfrm>
          <a:prstGeom prst="rect">
            <a:avLst/>
          </a:prstGeom>
        </p:spPr>
      </p:pic>
    </p:spTree>
    <p:extLst>
      <p:ext uri="{BB962C8B-B14F-4D97-AF65-F5344CB8AC3E}">
        <p14:creationId xmlns:p14="http://schemas.microsoft.com/office/powerpoint/2010/main" val="891630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93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Şeriatta Kalıcı Bağlayıcılığı Olan Şeyler:</a:t>
            </a:r>
            <a:endParaRPr lang="tr-TR" dirty="0"/>
          </a:p>
        </p:txBody>
      </p:sp>
      <p:sp>
        <p:nvSpPr>
          <p:cNvPr id="3" name="İçerik Yer Tutucusu 2"/>
          <p:cNvSpPr>
            <a:spLocks noGrp="1"/>
          </p:cNvSpPr>
          <p:nvPr>
            <p:ph idx="1"/>
          </p:nvPr>
        </p:nvSpPr>
        <p:spPr/>
        <p:txBody>
          <a:bodyPr>
            <a:normAutofit/>
          </a:bodyPr>
          <a:lstStyle/>
          <a:p>
            <a:pPr marL="0" indent="0" algn="just">
              <a:buNone/>
            </a:pPr>
            <a:endParaRPr lang="tr-TR" sz="3600" dirty="0" smtClean="0"/>
          </a:p>
          <a:p>
            <a:pPr marL="0" indent="0" algn="just">
              <a:buNone/>
            </a:pPr>
            <a:r>
              <a:rPr lang="tr-TR" sz="3600" dirty="0" smtClean="0">
                <a:solidFill>
                  <a:schemeClr val="bg1"/>
                </a:solidFill>
              </a:rPr>
              <a:t>İbadet </a:t>
            </a:r>
            <a:r>
              <a:rPr lang="tr-TR" sz="3600" dirty="0">
                <a:solidFill>
                  <a:schemeClr val="bg1"/>
                </a:solidFill>
              </a:rPr>
              <a:t>kuralları dışında özellikle İlahî vahyin bireysel ve toplumsal yaşama dair öngördüğü etik temel değerlerdir. </a:t>
            </a:r>
          </a:p>
        </p:txBody>
      </p:sp>
      <p:sp>
        <p:nvSpPr>
          <p:cNvPr id="4" name="Dikdörtgen 3"/>
          <p:cNvSpPr/>
          <p:nvPr/>
        </p:nvSpPr>
        <p:spPr>
          <a:xfrm>
            <a:off x="10500605" y="910836"/>
            <a:ext cx="1712328"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14AB</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3787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9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 Devleti &lt;&gt; </a:t>
            </a:r>
            <a:r>
              <a:rPr lang="tr-TR" dirty="0" err="1" smtClean="0"/>
              <a:t>Seküler</a:t>
            </a:r>
            <a:r>
              <a:rPr lang="tr-TR" dirty="0" smtClean="0"/>
              <a:t> Devlet</a:t>
            </a:r>
            <a:endParaRPr lang="tr-TR" dirty="0"/>
          </a:p>
        </p:txBody>
      </p:sp>
      <p:sp>
        <p:nvSpPr>
          <p:cNvPr id="3" name="İçerik Yer Tutucusu 2"/>
          <p:cNvSpPr>
            <a:spLocks noGrp="1"/>
          </p:cNvSpPr>
          <p:nvPr>
            <p:ph idx="1"/>
          </p:nvPr>
        </p:nvSpPr>
        <p:spPr/>
        <p:txBody>
          <a:bodyPr>
            <a:noAutofit/>
          </a:bodyPr>
          <a:lstStyle/>
          <a:p>
            <a:pPr algn="just"/>
            <a:r>
              <a:rPr lang="tr-TR" sz="3200" dirty="0">
                <a:solidFill>
                  <a:schemeClr val="bg1"/>
                </a:solidFill>
              </a:rPr>
              <a:t>Her iki taraf da tasvip ettikleri farklı devlet modellerine rağmen, parlamentonun çoğunluk kararlarının İslam’ın Kuran ve hadiste, özellikle de Kuran ve hadisin hukuk kuralları içinde ifade edildikleri etik temel değerlerine uymaları gerektiği, ama bunun tersine, doğruluğuna çoğunluğun inanmadığı hiçbir şeyin kanun olamayacağı görüşünü savunmaktadırlar.</a:t>
            </a:r>
          </a:p>
        </p:txBody>
      </p:sp>
      <p:sp>
        <p:nvSpPr>
          <p:cNvPr id="4" name="Dikdörtgen 3"/>
          <p:cNvSpPr/>
          <p:nvPr/>
        </p:nvSpPr>
        <p:spPr>
          <a:xfrm>
            <a:off x="10900554" y="910836"/>
            <a:ext cx="912429"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15</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0412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sz="3200" dirty="0" smtClean="0"/>
              <a:t>Din- Siyaset ilişkisinin güncel tartışmaları için gereken bilginin kurulumu </a:t>
            </a:r>
            <a:r>
              <a:rPr lang="tr-TR" sz="3200" dirty="0" err="1" smtClean="0">
                <a:solidFill>
                  <a:schemeClr val="bg1"/>
                </a:solidFill>
              </a:rPr>
              <a:t>Rotraud</a:t>
            </a:r>
            <a:r>
              <a:rPr lang="tr-TR" sz="3200" dirty="0" smtClean="0">
                <a:solidFill>
                  <a:schemeClr val="bg1"/>
                </a:solidFill>
              </a:rPr>
              <a:t> </a:t>
            </a:r>
            <a:r>
              <a:rPr lang="tr-TR" sz="3200" dirty="0" err="1" smtClean="0">
                <a:solidFill>
                  <a:schemeClr val="bg1"/>
                </a:solidFill>
              </a:rPr>
              <a:t>Wielandt’ın</a:t>
            </a:r>
            <a:r>
              <a:rPr lang="tr-TR" sz="3200" dirty="0" smtClean="0">
                <a:solidFill>
                  <a:schemeClr val="bg1"/>
                </a:solidFill>
              </a:rPr>
              <a:t> </a:t>
            </a:r>
            <a:r>
              <a:rPr lang="tr-TR" sz="3200" dirty="0" smtClean="0"/>
              <a:t>“</a:t>
            </a:r>
            <a:r>
              <a:rPr lang="tr-TR" sz="3200" b="1" dirty="0" smtClean="0"/>
              <a:t>Siyasi Düzenin Dini Bir Temeli Mi? Devletin </a:t>
            </a:r>
            <a:r>
              <a:rPr lang="tr-TR" sz="3200" b="1" dirty="0" err="1" smtClean="0"/>
              <a:t>Sekülerliği</a:t>
            </a:r>
            <a:r>
              <a:rPr lang="tr-TR" sz="3200" b="1" dirty="0" smtClean="0"/>
              <a:t> veya İslamlılığı Konusunda İslam’ın Kendi İçinde Süregelen Tartışmanın Güncel Durumu</a:t>
            </a:r>
            <a:r>
              <a:rPr lang="tr-TR" sz="3200" dirty="0" smtClean="0"/>
              <a:t>” (2006: </a:t>
            </a:r>
            <a:r>
              <a:rPr lang="tr-TR" sz="3200" dirty="0" err="1" smtClean="0"/>
              <a:t>Kohlhammer</a:t>
            </a:r>
            <a:r>
              <a:rPr lang="tr-TR" sz="3200" dirty="0" smtClean="0"/>
              <a:t>) adlı makalesi çerçevesinde hazırlanmıştır. Amaç din-devlet ilişkisinin  Kutsal metinlerdeki sunumu  ve tarih içindeki serüveninden sonra günümüzde oluşan tartışmalara ışık tutarak öğrenme ortamlarına nasıl taşınacağı sorusu üzerinde yeniden düşünme fırsatları geliştirmektir.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Yazarın Biyografisi</a:t>
            </a:r>
            <a:endParaRPr lang="tr-TR" dirty="0"/>
          </a:p>
        </p:txBody>
      </p:sp>
      <p:sp>
        <p:nvSpPr>
          <p:cNvPr id="3" name="İçerik Yer Tutucusu 2"/>
          <p:cNvSpPr>
            <a:spLocks noGrp="1"/>
          </p:cNvSpPr>
          <p:nvPr>
            <p:ph idx="1"/>
          </p:nvPr>
        </p:nvSpPr>
        <p:spPr>
          <a:xfrm>
            <a:off x="237510" y="2078182"/>
            <a:ext cx="11697194" cy="4571999"/>
          </a:xfrm>
        </p:spPr>
        <p:txBody>
          <a:bodyPr>
            <a:noAutofit/>
          </a:bodyPr>
          <a:lstStyle/>
          <a:p>
            <a:pPr marL="0" indent="0" algn="just">
              <a:buNone/>
            </a:pPr>
            <a:r>
              <a:rPr lang="tr-TR" dirty="0">
                <a:solidFill>
                  <a:schemeClr val="bg1"/>
                </a:solidFill>
              </a:rPr>
              <a:t>Prof. Dr</a:t>
            </a:r>
            <a:r>
              <a:rPr lang="tr-TR" dirty="0" smtClean="0">
                <a:solidFill>
                  <a:schemeClr val="bg1"/>
                </a:solidFill>
              </a:rPr>
              <a:t>. </a:t>
            </a:r>
            <a:r>
              <a:rPr lang="tr-TR" dirty="0" err="1">
                <a:solidFill>
                  <a:schemeClr val="bg1"/>
                </a:solidFill>
              </a:rPr>
              <a:t>Rotraud</a:t>
            </a:r>
            <a:r>
              <a:rPr lang="tr-TR" dirty="0">
                <a:solidFill>
                  <a:schemeClr val="bg1"/>
                </a:solidFill>
              </a:rPr>
              <a:t> </a:t>
            </a:r>
            <a:r>
              <a:rPr lang="tr-TR" dirty="0" err="1" smtClean="0">
                <a:solidFill>
                  <a:schemeClr val="bg1"/>
                </a:solidFill>
              </a:rPr>
              <a:t>Wielandt</a:t>
            </a:r>
            <a:r>
              <a:rPr lang="tr-TR" dirty="0" smtClean="0">
                <a:solidFill>
                  <a:schemeClr val="bg1"/>
                </a:solidFill>
              </a:rPr>
              <a:t> 1944 </a:t>
            </a:r>
            <a:r>
              <a:rPr lang="tr-TR" dirty="0">
                <a:solidFill>
                  <a:schemeClr val="bg1"/>
                </a:solidFill>
              </a:rPr>
              <a:t>yılında </a:t>
            </a:r>
            <a:r>
              <a:rPr lang="tr-TR" dirty="0" err="1">
                <a:solidFill>
                  <a:schemeClr val="bg1"/>
                </a:solidFill>
              </a:rPr>
              <a:t>Tübingen’de</a:t>
            </a:r>
            <a:r>
              <a:rPr lang="tr-TR" dirty="0">
                <a:solidFill>
                  <a:schemeClr val="bg1"/>
                </a:solidFill>
              </a:rPr>
              <a:t> doğdu. Münih, </a:t>
            </a:r>
            <a:r>
              <a:rPr lang="tr-TR" dirty="0" err="1">
                <a:solidFill>
                  <a:schemeClr val="bg1"/>
                </a:solidFill>
              </a:rPr>
              <a:t>Tübingen</a:t>
            </a:r>
            <a:r>
              <a:rPr lang="tr-TR" dirty="0">
                <a:solidFill>
                  <a:schemeClr val="bg1"/>
                </a:solidFill>
              </a:rPr>
              <a:t> ve İstanbul Üniversitelerinde </a:t>
            </a:r>
            <a:r>
              <a:rPr lang="tr-TR" dirty="0" smtClean="0">
                <a:solidFill>
                  <a:schemeClr val="bg1"/>
                </a:solidFill>
              </a:rPr>
              <a:t>İslam bilimi/</a:t>
            </a:r>
            <a:r>
              <a:rPr lang="tr-TR" dirty="0" err="1" smtClean="0">
                <a:solidFill>
                  <a:schemeClr val="bg1"/>
                </a:solidFill>
              </a:rPr>
              <a:t>Arabiyat</a:t>
            </a:r>
            <a:r>
              <a:rPr lang="tr-TR" dirty="0">
                <a:solidFill>
                  <a:schemeClr val="bg1"/>
                </a:solidFill>
              </a:rPr>
              <a:t>, Türkoloji, karşılaştırmalı din bilimi ve felsefe bölümlerini okudu. </a:t>
            </a:r>
            <a:r>
              <a:rPr lang="tr-TR" dirty="0" smtClean="0">
                <a:solidFill>
                  <a:schemeClr val="bg1"/>
                </a:solidFill>
              </a:rPr>
              <a:t>1970 yılında </a:t>
            </a:r>
            <a:r>
              <a:rPr lang="tr-TR" dirty="0" err="1">
                <a:solidFill>
                  <a:schemeClr val="bg1"/>
                </a:solidFill>
              </a:rPr>
              <a:t>Tübingen</a:t>
            </a:r>
            <a:r>
              <a:rPr lang="tr-TR" dirty="0">
                <a:solidFill>
                  <a:schemeClr val="bg1"/>
                </a:solidFill>
              </a:rPr>
              <a:t> Üniversitesinde doktorasını yaptı. 1970/71 yılında </a:t>
            </a:r>
            <a:r>
              <a:rPr lang="tr-TR" dirty="0" err="1" smtClean="0">
                <a:solidFill>
                  <a:schemeClr val="bg1"/>
                </a:solidFill>
              </a:rPr>
              <a:t>Tübingen’de</a:t>
            </a:r>
            <a:r>
              <a:rPr lang="tr-TR" dirty="0" smtClean="0">
                <a:solidFill>
                  <a:schemeClr val="bg1"/>
                </a:solidFill>
              </a:rPr>
              <a:t> araştırma </a:t>
            </a:r>
            <a:r>
              <a:rPr lang="tr-TR" dirty="0">
                <a:solidFill>
                  <a:schemeClr val="bg1"/>
                </a:solidFill>
              </a:rPr>
              <a:t>görevlisi olarak ‘</a:t>
            </a:r>
            <a:r>
              <a:rPr lang="tr-TR" dirty="0" err="1">
                <a:solidFill>
                  <a:schemeClr val="bg1"/>
                </a:solidFill>
              </a:rPr>
              <a:t>Wörterbuch</a:t>
            </a:r>
            <a:r>
              <a:rPr lang="tr-TR" dirty="0">
                <a:solidFill>
                  <a:schemeClr val="bg1"/>
                </a:solidFill>
              </a:rPr>
              <a:t> der </a:t>
            </a:r>
            <a:r>
              <a:rPr lang="tr-TR" dirty="0" err="1">
                <a:solidFill>
                  <a:schemeClr val="bg1"/>
                </a:solidFill>
              </a:rPr>
              <a:t>klassischen</a:t>
            </a:r>
            <a:r>
              <a:rPr lang="tr-TR" dirty="0">
                <a:solidFill>
                  <a:schemeClr val="bg1"/>
                </a:solidFill>
              </a:rPr>
              <a:t> </a:t>
            </a:r>
            <a:r>
              <a:rPr lang="tr-TR" dirty="0" err="1">
                <a:solidFill>
                  <a:schemeClr val="bg1"/>
                </a:solidFill>
              </a:rPr>
              <a:t>arabischen</a:t>
            </a:r>
            <a:r>
              <a:rPr lang="tr-TR" dirty="0">
                <a:solidFill>
                  <a:schemeClr val="bg1"/>
                </a:solidFill>
              </a:rPr>
              <a:t> </a:t>
            </a:r>
            <a:r>
              <a:rPr lang="tr-TR" dirty="0" err="1">
                <a:solidFill>
                  <a:schemeClr val="bg1"/>
                </a:solidFill>
              </a:rPr>
              <a:t>Sprache</a:t>
            </a:r>
            <a:r>
              <a:rPr lang="tr-TR" dirty="0">
                <a:solidFill>
                  <a:schemeClr val="bg1"/>
                </a:solidFill>
              </a:rPr>
              <a:t>’ (klasik </a:t>
            </a:r>
            <a:r>
              <a:rPr lang="tr-TR" dirty="0" err="1">
                <a:solidFill>
                  <a:schemeClr val="bg1"/>
                </a:solidFill>
              </a:rPr>
              <a:t>arap</a:t>
            </a:r>
            <a:r>
              <a:rPr lang="tr-TR" dirty="0">
                <a:solidFill>
                  <a:schemeClr val="bg1"/>
                </a:solidFill>
              </a:rPr>
              <a:t> </a:t>
            </a:r>
            <a:r>
              <a:rPr lang="tr-TR" dirty="0" smtClean="0">
                <a:solidFill>
                  <a:schemeClr val="bg1"/>
                </a:solidFill>
              </a:rPr>
              <a:t>dili sözlüğü</a:t>
            </a:r>
            <a:r>
              <a:rPr lang="tr-TR" dirty="0">
                <a:solidFill>
                  <a:schemeClr val="bg1"/>
                </a:solidFill>
              </a:rPr>
              <a:t>) üzerinde çalıştı. 1971–74 </a:t>
            </a:r>
            <a:r>
              <a:rPr lang="tr-TR" dirty="0" err="1">
                <a:solidFill>
                  <a:schemeClr val="bg1"/>
                </a:solidFill>
              </a:rPr>
              <a:t>Deutsche</a:t>
            </a:r>
            <a:r>
              <a:rPr lang="tr-TR" dirty="0">
                <a:solidFill>
                  <a:schemeClr val="bg1"/>
                </a:solidFill>
              </a:rPr>
              <a:t> </a:t>
            </a:r>
            <a:r>
              <a:rPr lang="tr-TR" dirty="0" err="1">
                <a:solidFill>
                  <a:schemeClr val="bg1"/>
                </a:solidFill>
              </a:rPr>
              <a:t>Forschungsgemeinschaft</a:t>
            </a:r>
            <a:r>
              <a:rPr lang="tr-TR" dirty="0">
                <a:solidFill>
                  <a:schemeClr val="bg1"/>
                </a:solidFill>
              </a:rPr>
              <a:t> (Alman </a:t>
            </a:r>
            <a:r>
              <a:rPr lang="tr-TR" dirty="0" smtClean="0">
                <a:solidFill>
                  <a:schemeClr val="bg1"/>
                </a:solidFill>
              </a:rPr>
              <a:t>araştırma cemiyeti</a:t>
            </a:r>
            <a:r>
              <a:rPr lang="tr-TR" dirty="0">
                <a:solidFill>
                  <a:schemeClr val="bg1"/>
                </a:solidFill>
              </a:rPr>
              <a:t>) tarafından araştırma </a:t>
            </a:r>
            <a:r>
              <a:rPr lang="tr-TR" dirty="0" err="1">
                <a:solidFill>
                  <a:schemeClr val="bg1"/>
                </a:solidFill>
              </a:rPr>
              <a:t>bursiyeri</a:t>
            </a:r>
            <a:r>
              <a:rPr lang="tr-TR" dirty="0">
                <a:solidFill>
                  <a:schemeClr val="bg1"/>
                </a:solidFill>
              </a:rPr>
              <a:t> ve aynı zaman </a:t>
            </a:r>
            <a:r>
              <a:rPr lang="tr-TR" dirty="0" err="1">
                <a:solidFill>
                  <a:schemeClr val="bg1"/>
                </a:solidFill>
              </a:rPr>
              <a:t>Tübingen</a:t>
            </a:r>
            <a:r>
              <a:rPr lang="tr-TR" dirty="0">
                <a:solidFill>
                  <a:schemeClr val="bg1"/>
                </a:solidFill>
              </a:rPr>
              <a:t> Üniversitesinde </a:t>
            </a:r>
            <a:r>
              <a:rPr lang="tr-TR" dirty="0" smtClean="0">
                <a:solidFill>
                  <a:schemeClr val="bg1"/>
                </a:solidFill>
              </a:rPr>
              <a:t>yardımcı doçent </a:t>
            </a:r>
            <a:r>
              <a:rPr lang="tr-TR" dirty="0">
                <a:solidFill>
                  <a:schemeClr val="bg1"/>
                </a:solidFill>
              </a:rPr>
              <a:t>oldu. 1975–78 yıllarında Beyrut’ta (Lübnan) </a:t>
            </a:r>
            <a:r>
              <a:rPr lang="tr-TR" dirty="0" err="1">
                <a:solidFill>
                  <a:schemeClr val="bg1"/>
                </a:solidFill>
              </a:rPr>
              <a:t>Deutsche</a:t>
            </a:r>
            <a:r>
              <a:rPr lang="tr-TR" dirty="0">
                <a:solidFill>
                  <a:schemeClr val="bg1"/>
                </a:solidFill>
              </a:rPr>
              <a:t> </a:t>
            </a:r>
            <a:r>
              <a:rPr lang="tr-TR" dirty="0" err="1" smtClean="0">
                <a:solidFill>
                  <a:schemeClr val="bg1"/>
                </a:solidFill>
              </a:rPr>
              <a:t>Morgenländische</a:t>
            </a:r>
            <a:r>
              <a:rPr lang="tr-TR" dirty="0" smtClean="0">
                <a:solidFill>
                  <a:schemeClr val="bg1"/>
                </a:solidFill>
              </a:rPr>
              <a:t> </a:t>
            </a:r>
            <a:r>
              <a:rPr lang="tr-TR" dirty="0" err="1" smtClean="0">
                <a:solidFill>
                  <a:schemeClr val="bg1"/>
                </a:solidFill>
              </a:rPr>
              <a:t>Gesellschaft’ın</a:t>
            </a:r>
            <a:r>
              <a:rPr lang="tr-TR" dirty="0" smtClean="0">
                <a:solidFill>
                  <a:schemeClr val="bg1"/>
                </a:solidFill>
              </a:rPr>
              <a:t> </a:t>
            </a:r>
            <a:r>
              <a:rPr lang="tr-TR" dirty="0">
                <a:solidFill>
                  <a:schemeClr val="bg1"/>
                </a:solidFill>
              </a:rPr>
              <a:t>Orient Enstitüsünde akademik uzmanı olarak çalıştı. 1978–80 Roma </a:t>
            </a:r>
            <a:r>
              <a:rPr lang="tr-TR" dirty="0" smtClean="0">
                <a:solidFill>
                  <a:schemeClr val="bg1"/>
                </a:solidFill>
              </a:rPr>
              <a:t>ve 1980–82 </a:t>
            </a:r>
            <a:r>
              <a:rPr lang="tr-TR" dirty="0" err="1">
                <a:solidFill>
                  <a:schemeClr val="bg1"/>
                </a:solidFill>
              </a:rPr>
              <a:t>Marburg’ta</a:t>
            </a:r>
            <a:r>
              <a:rPr lang="tr-TR" dirty="0">
                <a:solidFill>
                  <a:schemeClr val="bg1"/>
                </a:solidFill>
              </a:rPr>
              <a:t> serbest tercüme ve araştırma çalışmaları yaptı. 1982 </a:t>
            </a:r>
            <a:r>
              <a:rPr lang="tr-TR" dirty="0" smtClean="0">
                <a:solidFill>
                  <a:schemeClr val="bg1"/>
                </a:solidFill>
              </a:rPr>
              <a:t>Bonn Üniversitesinde </a:t>
            </a:r>
            <a:r>
              <a:rPr lang="tr-TR" dirty="0">
                <a:solidFill>
                  <a:schemeClr val="bg1"/>
                </a:solidFill>
              </a:rPr>
              <a:t>doçentlik sınavını verdi. 1982–85 </a:t>
            </a:r>
            <a:r>
              <a:rPr lang="tr-TR" dirty="0" err="1">
                <a:solidFill>
                  <a:schemeClr val="bg1"/>
                </a:solidFill>
              </a:rPr>
              <a:t>Heisenberg</a:t>
            </a:r>
            <a:r>
              <a:rPr lang="tr-TR" dirty="0">
                <a:solidFill>
                  <a:schemeClr val="bg1"/>
                </a:solidFill>
              </a:rPr>
              <a:t> </a:t>
            </a:r>
            <a:r>
              <a:rPr lang="tr-TR" dirty="0" err="1">
                <a:solidFill>
                  <a:schemeClr val="bg1"/>
                </a:solidFill>
              </a:rPr>
              <a:t>bursiyeri</a:t>
            </a:r>
            <a:r>
              <a:rPr lang="tr-TR" dirty="0">
                <a:solidFill>
                  <a:schemeClr val="bg1"/>
                </a:solidFill>
              </a:rPr>
              <a:t> </a:t>
            </a:r>
            <a:r>
              <a:rPr lang="tr-TR" dirty="0" smtClean="0">
                <a:solidFill>
                  <a:schemeClr val="bg1"/>
                </a:solidFill>
              </a:rPr>
              <a:t>oldu.1985 </a:t>
            </a:r>
            <a:r>
              <a:rPr lang="tr-TR" dirty="0">
                <a:solidFill>
                  <a:schemeClr val="bg1"/>
                </a:solidFill>
              </a:rPr>
              <a:t>yılından beri </a:t>
            </a:r>
            <a:r>
              <a:rPr lang="tr-TR" dirty="0" err="1">
                <a:solidFill>
                  <a:schemeClr val="bg1"/>
                </a:solidFill>
              </a:rPr>
              <a:t>Bamberg</a:t>
            </a:r>
            <a:r>
              <a:rPr lang="tr-TR" dirty="0">
                <a:solidFill>
                  <a:schemeClr val="bg1"/>
                </a:solidFill>
              </a:rPr>
              <a:t> Üniversitesinde İslam bilimi </a:t>
            </a:r>
            <a:r>
              <a:rPr lang="tr-TR" dirty="0" smtClean="0">
                <a:solidFill>
                  <a:schemeClr val="bg1"/>
                </a:solidFill>
              </a:rPr>
              <a:t>ve </a:t>
            </a:r>
            <a:r>
              <a:rPr lang="tr-TR" dirty="0" err="1" smtClean="0">
                <a:solidFill>
                  <a:schemeClr val="bg1"/>
                </a:solidFill>
              </a:rPr>
              <a:t>Arabiyat</a:t>
            </a:r>
            <a:r>
              <a:rPr lang="tr-TR" dirty="0" smtClean="0">
                <a:solidFill>
                  <a:schemeClr val="bg1"/>
                </a:solidFill>
              </a:rPr>
              <a:t> profesörü olarak görevini sürdürmektedir. 2004 yılından </a:t>
            </a:r>
            <a:r>
              <a:rPr lang="tr-TR" dirty="0">
                <a:solidFill>
                  <a:schemeClr val="bg1"/>
                </a:solidFill>
              </a:rPr>
              <a:t>beri </a:t>
            </a:r>
            <a:r>
              <a:rPr lang="tr-TR" dirty="0" err="1">
                <a:solidFill>
                  <a:schemeClr val="bg1"/>
                </a:solidFill>
              </a:rPr>
              <a:t>Bamberg</a:t>
            </a:r>
            <a:r>
              <a:rPr lang="tr-TR" dirty="0">
                <a:solidFill>
                  <a:schemeClr val="bg1"/>
                </a:solidFill>
              </a:rPr>
              <a:t> Üniversitesi </a:t>
            </a:r>
            <a:r>
              <a:rPr lang="tr-TR" dirty="0" err="1">
                <a:solidFill>
                  <a:schemeClr val="bg1"/>
                </a:solidFill>
              </a:rPr>
              <a:t>Dinlerarası</a:t>
            </a:r>
            <a:r>
              <a:rPr lang="tr-TR" dirty="0">
                <a:solidFill>
                  <a:schemeClr val="bg1"/>
                </a:solidFill>
              </a:rPr>
              <a:t> Araştırmaları Merkezi (kurucu) üyesi </a:t>
            </a:r>
            <a:r>
              <a:rPr lang="tr-TR" dirty="0" smtClean="0">
                <a:solidFill>
                  <a:schemeClr val="bg1"/>
                </a:solidFill>
              </a:rPr>
              <a:t>ve yönetici </a:t>
            </a:r>
            <a:r>
              <a:rPr lang="tr-TR" dirty="0">
                <a:solidFill>
                  <a:schemeClr val="bg1"/>
                </a:solidFill>
              </a:rPr>
              <a:t>kadro </a:t>
            </a:r>
            <a:r>
              <a:rPr lang="tr-TR" dirty="0" smtClean="0">
                <a:solidFill>
                  <a:schemeClr val="bg1"/>
                </a:solidFill>
              </a:rPr>
              <a:t>üyesidir.</a:t>
            </a:r>
            <a:endParaRPr lang="tr-TR" dirty="0">
              <a:solidFill>
                <a:schemeClr val="bg1"/>
              </a:solidFill>
            </a:endParaRPr>
          </a:p>
        </p:txBody>
      </p:sp>
    </p:spTree>
    <p:extLst>
      <p:ext uri="{BB962C8B-B14F-4D97-AF65-F5344CB8AC3E}">
        <p14:creationId xmlns:p14="http://schemas.microsoft.com/office/powerpoint/2010/main" val="2198409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7000">
              <a:schemeClr val="bg2">
                <a:tint val="96000"/>
                <a:shade val="100000"/>
                <a:hueMod val="92000"/>
                <a:satMod val="200000"/>
                <a:lumMod val="128000"/>
              </a:schemeClr>
            </a:gs>
            <a:gs pos="71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 Devleti ?</a:t>
            </a:r>
            <a:endParaRPr lang="tr-TR" dirty="0"/>
          </a:p>
        </p:txBody>
      </p:sp>
      <p:sp>
        <p:nvSpPr>
          <p:cNvPr id="3" name="İçerik Yer Tutucusu 2"/>
          <p:cNvSpPr>
            <a:spLocks noGrp="1"/>
          </p:cNvSpPr>
          <p:nvPr>
            <p:ph idx="1"/>
          </p:nvPr>
        </p:nvSpPr>
        <p:spPr/>
        <p:txBody>
          <a:bodyPr/>
          <a:lstStyle/>
          <a:p>
            <a:pPr marL="0" indent="0">
              <a:buNone/>
            </a:pPr>
            <a:endParaRPr lang="tr-TR" dirty="0" smtClean="0">
              <a:solidFill>
                <a:schemeClr val="bg1"/>
              </a:solidFill>
            </a:endParaRPr>
          </a:p>
          <a:p>
            <a:pPr marL="0" indent="0">
              <a:buNone/>
            </a:pPr>
            <a:r>
              <a:rPr lang="tr-TR" sz="2800" dirty="0" smtClean="0">
                <a:solidFill>
                  <a:schemeClr val="bg1"/>
                </a:solidFill>
              </a:rPr>
              <a:t>İslam, </a:t>
            </a:r>
            <a:r>
              <a:rPr lang="tr-TR" sz="2800" dirty="0">
                <a:solidFill>
                  <a:schemeClr val="bg1"/>
                </a:solidFill>
              </a:rPr>
              <a:t>M</a:t>
            </a:r>
            <a:r>
              <a:rPr lang="tr-TR" sz="2800" dirty="0" smtClean="0">
                <a:solidFill>
                  <a:schemeClr val="bg1"/>
                </a:solidFill>
              </a:rPr>
              <a:t>üslümanlara </a:t>
            </a:r>
            <a:r>
              <a:rPr lang="tr-TR" sz="2800" dirty="0">
                <a:solidFill>
                  <a:schemeClr val="bg1"/>
                </a:solidFill>
              </a:rPr>
              <a:t>kendilerine has bir </a:t>
            </a:r>
            <a:r>
              <a:rPr lang="tr-TR" sz="2800" dirty="0" smtClean="0">
                <a:solidFill>
                  <a:schemeClr val="bg1"/>
                </a:solidFill>
              </a:rPr>
              <a:t>«İslam </a:t>
            </a:r>
            <a:r>
              <a:rPr lang="tr-TR" sz="2800" dirty="0" err="1" smtClean="0">
                <a:solidFill>
                  <a:schemeClr val="bg1"/>
                </a:solidFill>
              </a:rPr>
              <a:t>devleti»nde</a:t>
            </a:r>
            <a:r>
              <a:rPr lang="tr-TR" sz="2800" dirty="0" smtClean="0">
                <a:solidFill>
                  <a:schemeClr val="bg1"/>
                </a:solidFill>
              </a:rPr>
              <a:t> </a:t>
            </a:r>
            <a:r>
              <a:rPr lang="tr-TR" sz="2800" dirty="0">
                <a:solidFill>
                  <a:schemeClr val="bg1"/>
                </a:solidFill>
              </a:rPr>
              <a:t>yaşamalarını </a:t>
            </a:r>
            <a:r>
              <a:rPr lang="tr-TR" sz="2800" dirty="0" smtClean="0">
                <a:solidFill>
                  <a:schemeClr val="bg1"/>
                </a:solidFill>
              </a:rPr>
              <a:t>emrediyor mu?</a:t>
            </a:r>
          </a:p>
          <a:p>
            <a:pPr marL="0" indent="0">
              <a:buNone/>
            </a:pPr>
            <a:endParaRPr lang="tr-TR" sz="2800" dirty="0" smtClean="0">
              <a:solidFill>
                <a:schemeClr val="bg1"/>
              </a:solidFill>
            </a:endParaRPr>
          </a:p>
          <a:p>
            <a:pPr marL="0" indent="0">
              <a:buNone/>
            </a:pPr>
            <a:r>
              <a:rPr lang="tr-TR" sz="2800" dirty="0">
                <a:solidFill>
                  <a:schemeClr val="bg1"/>
                </a:solidFill>
              </a:rPr>
              <a:t>Tanrı tarafından belirlenmiş olan ve </a:t>
            </a:r>
            <a:r>
              <a:rPr lang="tr-TR" sz="2800" dirty="0" smtClean="0">
                <a:solidFill>
                  <a:schemeClr val="bg1"/>
                </a:solidFill>
              </a:rPr>
              <a:t>inananların </a:t>
            </a:r>
            <a:r>
              <a:rPr lang="tr-TR" sz="2800" dirty="0">
                <a:solidFill>
                  <a:schemeClr val="bg1"/>
                </a:solidFill>
              </a:rPr>
              <a:t>kurtuluş yolunda kalmalarını en iyi şekilde </a:t>
            </a:r>
            <a:r>
              <a:rPr lang="tr-TR" sz="2800" dirty="0" smtClean="0">
                <a:solidFill>
                  <a:schemeClr val="bg1"/>
                </a:solidFill>
              </a:rPr>
              <a:t>sağlayabilen devlet düzeni hangisidir?</a:t>
            </a:r>
            <a:endParaRPr lang="tr-TR" sz="2800" dirty="0">
              <a:solidFill>
                <a:schemeClr val="bg1"/>
              </a:solidFill>
            </a:endParaRPr>
          </a:p>
        </p:txBody>
      </p:sp>
      <p:sp>
        <p:nvSpPr>
          <p:cNvPr id="4" name="Dikdörtgen 3"/>
          <p:cNvSpPr/>
          <p:nvPr/>
        </p:nvSpPr>
        <p:spPr>
          <a:xfrm>
            <a:off x="11082494" y="910836"/>
            <a:ext cx="548548" cy="923330"/>
          </a:xfrm>
          <a:prstGeom prst="rect">
            <a:avLst/>
          </a:prstGeom>
          <a:noFill/>
        </p:spPr>
        <p:txBody>
          <a:bodyPr wrap="none" lIns="91440" tIns="45720" rIns="91440" bIns="45720">
            <a:spAutoFit/>
          </a:bodyPr>
          <a:lstStyle/>
          <a:p>
            <a:pPr algn="ctr"/>
            <a:r>
              <a:rPr lang="tr-TR" sz="5400" b="0" cap="none" spc="0" dirty="0" smtClean="0">
                <a:ln w="0"/>
                <a:solidFill>
                  <a:schemeClr val="tx1"/>
                </a:solidFill>
                <a:effectLst>
                  <a:outerShdw blurRad="38100" dist="19050" dir="2700000" algn="tl" rotWithShape="0">
                    <a:schemeClr val="dk1">
                      <a:alpha val="40000"/>
                    </a:schemeClr>
                  </a:outerShdw>
                </a:effectLst>
              </a:rPr>
              <a:t>1</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27177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93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Değişim Rüzgarları</a:t>
            </a:r>
            <a:endParaRPr lang="tr-TR" dirty="0"/>
          </a:p>
        </p:txBody>
      </p:sp>
      <p:sp>
        <p:nvSpPr>
          <p:cNvPr id="3" name="İçerik Yer Tutucusu 2"/>
          <p:cNvSpPr>
            <a:spLocks noGrp="1"/>
          </p:cNvSpPr>
          <p:nvPr>
            <p:ph idx="1"/>
          </p:nvPr>
        </p:nvSpPr>
        <p:spPr/>
        <p:txBody>
          <a:bodyPr>
            <a:noAutofit/>
          </a:bodyPr>
          <a:lstStyle/>
          <a:p>
            <a:r>
              <a:rPr lang="tr-TR" sz="2800" dirty="0" smtClean="0">
                <a:solidFill>
                  <a:schemeClr val="bg1"/>
                </a:solidFill>
              </a:rPr>
              <a:t>İslam </a:t>
            </a:r>
            <a:r>
              <a:rPr lang="tr-TR" sz="2800" dirty="0">
                <a:solidFill>
                  <a:schemeClr val="bg1"/>
                </a:solidFill>
              </a:rPr>
              <a:t>kültürünün hâkim olduğu </a:t>
            </a:r>
            <a:r>
              <a:rPr lang="tr-TR" sz="2800" dirty="0" smtClean="0">
                <a:solidFill>
                  <a:schemeClr val="bg1"/>
                </a:solidFill>
              </a:rPr>
              <a:t>devletler, Avrupalı </a:t>
            </a:r>
            <a:r>
              <a:rPr lang="tr-TR" sz="2800" dirty="0">
                <a:solidFill>
                  <a:schemeClr val="bg1"/>
                </a:solidFill>
              </a:rPr>
              <a:t>güçlerin siyasi ve ekonomik üstünlüklerinin baskısı </a:t>
            </a:r>
            <a:r>
              <a:rPr lang="tr-TR" sz="2800" dirty="0" smtClean="0">
                <a:solidFill>
                  <a:schemeClr val="bg1"/>
                </a:solidFill>
              </a:rPr>
              <a:t>altına girdi,</a:t>
            </a:r>
          </a:p>
          <a:p>
            <a:r>
              <a:rPr lang="tr-TR" sz="2800" dirty="0">
                <a:solidFill>
                  <a:schemeClr val="bg1"/>
                </a:solidFill>
              </a:rPr>
              <a:t>Avrupalı güçlerin </a:t>
            </a:r>
            <a:r>
              <a:rPr lang="tr-TR" sz="2800" dirty="0" smtClean="0">
                <a:solidFill>
                  <a:schemeClr val="bg1"/>
                </a:solidFill>
              </a:rPr>
              <a:t>Yeni </a:t>
            </a:r>
            <a:r>
              <a:rPr lang="tr-TR" sz="2800" dirty="0">
                <a:solidFill>
                  <a:schemeClr val="bg1"/>
                </a:solidFill>
              </a:rPr>
              <a:t>Çağ’da elde edilen kazanımlarını </a:t>
            </a:r>
            <a:r>
              <a:rPr lang="tr-TR" sz="2800" dirty="0" smtClean="0">
                <a:solidFill>
                  <a:schemeClr val="bg1"/>
                </a:solidFill>
              </a:rPr>
              <a:t>devralmaya başladı,</a:t>
            </a:r>
          </a:p>
          <a:p>
            <a:r>
              <a:rPr lang="tr-TR" sz="2800" dirty="0">
                <a:solidFill>
                  <a:schemeClr val="bg1"/>
                </a:solidFill>
              </a:rPr>
              <a:t> Avrupa’yı örnek alan eğitim kurumları </a:t>
            </a:r>
            <a:r>
              <a:rPr lang="tr-TR" sz="2800" dirty="0" smtClean="0">
                <a:solidFill>
                  <a:schemeClr val="bg1"/>
                </a:solidFill>
              </a:rPr>
              <a:t>kuruldu,</a:t>
            </a:r>
          </a:p>
          <a:p>
            <a:r>
              <a:rPr lang="tr-TR" sz="2800" dirty="0" smtClean="0">
                <a:solidFill>
                  <a:schemeClr val="bg1"/>
                </a:solidFill>
              </a:rPr>
              <a:t>Öğrenim </a:t>
            </a:r>
            <a:r>
              <a:rPr lang="tr-TR" sz="2800" dirty="0">
                <a:solidFill>
                  <a:schemeClr val="bg1"/>
                </a:solidFill>
              </a:rPr>
              <a:t>görmek üzere Avrupa’ya burslu </a:t>
            </a:r>
            <a:r>
              <a:rPr lang="tr-TR" sz="2800" dirty="0" smtClean="0">
                <a:solidFill>
                  <a:schemeClr val="bg1"/>
                </a:solidFill>
              </a:rPr>
              <a:t>öğrenciler gönderildi,</a:t>
            </a:r>
          </a:p>
          <a:p>
            <a:r>
              <a:rPr lang="tr-TR" sz="2800" dirty="0" smtClean="0">
                <a:solidFill>
                  <a:schemeClr val="bg1"/>
                </a:solidFill>
              </a:rPr>
              <a:t>Ulusal </a:t>
            </a:r>
            <a:r>
              <a:rPr lang="tr-TR" sz="2800" dirty="0">
                <a:solidFill>
                  <a:schemeClr val="bg1"/>
                </a:solidFill>
              </a:rPr>
              <a:t>devlet </a:t>
            </a:r>
            <a:r>
              <a:rPr lang="tr-TR" sz="2800" dirty="0" smtClean="0">
                <a:solidFill>
                  <a:schemeClr val="bg1"/>
                </a:solidFill>
              </a:rPr>
              <a:t>konsepti benimsendi,</a:t>
            </a:r>
            <a:endParaRPr lang="tr-TR" sz="2800" dirty="0">
              <a:solidFill>
                <a:schemeClr val="bg1"/>
              </a:solidFill>
            </a:endParaRPr>
          </a:p>
        </p:txBody>
      </p:sp>
      <p:sp>
        <p:nvSpPr>
          <p:cNvPr id="4" name="Dikdörtgen 3"/>
          <p:cNvSpPr/>
          <p:nvPr/>
        </p:nvSpPr>
        <p:spPr>
          <a:xfrm>
            <a:off x="10682545" y="910836"/>
            <a:ext cx="1348447"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2AB</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967151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10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Tartışmalar</a:t>
            </a:r>
            <a:endParaRPr lang="tr-TR" dirty="0"/>
          </a:p>
        </p:txBody>
      </p:sp>
      <p:sp>
        <p:nvSpPr>
          <p:cNvPr id="3" name="İçerik Yer Tutucusu 2"/>
          <p:cNvSpPr>
            <a:spLocks noGrp="1"/>
          </p:cNvSpPr>
          <p:nvPr>
            <p:ph idx="1"/>
          </p:nvPr>
        </p:nvSpPr>
        <p:spPr/>
        <p:txBody>
          <a:bodyPr>
            <a:normAutofit lnSpcReduction="10000"/>
          </a:bodyPr>
          <a:lstStyle/>
          <a:p>
            <a:r>
              <a:rPr lang="tr-TR" sz="2800" dirty="0" err="1" smtClean="0">
                <a:solidFill>
                  <a:schemeClr val="bg1"/>
                </a:solidFill>
              </a:rPr>
              <a:t>Seküler</a:t>
            </a:r>
            <a:r>
              <a:rPr lang="tr-TR" sz="2800" dirty="0" smtClean="0">
                <a:solidFill>
                  <a:schemeClr val="bg1"/>
                </a:solidFill>
              </a:rPr>
              <a:t> </a:t>
            </a:r>
            <a:r>
              <a:rPr lang="tr-TR" sz="2800" dirty="0">
                <a:solidFill>
                  <a:schemeClr val="bg1"/>
                </a:solidFill>
              </a:rPr>
              <a:t>gerekçelere dayandırılan düzen </a:t>
            </a:r>
            <a:r>
              <a:rPr lang="tr-TR" sz="2800" dirty="0" smtClean="0">
                <a:solidFill>
                  <a:schemeClr val="bg1"/>
                </a:solidFill>
              </a:rPr>
              <a:t>ilkeleri ve İslam’ın </a:t>
            </a:r>
            <a:r>
              <a:rPr lang="tr-TR" sz="2800" dirty="0">
                <a:solidFill>
                  <a:schemeClr val="bg1"/>
                </a:solidFill>
              </a:rPr>
              <a:t>geleneksel devlet ve hukuk düşüncesi </a:t>
            </a:r>
            <a:r>
              <a:rPr lang="tr-TR" sz="2800" dirty="0" smtClean="0">
                <a:solidFill>
                  <a:schemeClr val="bg1"/>
                </a:solidFill>
              </a:rPr>
              <a:t>arasındaki farklılık,</a:t>
            </a:r>
          </a:p>
          <a:p>
            <a:r>
              <a:rPr lang="tr-TR" sz="2800" dirty="0">
                <a:solidFill>
                  <a:schemeClr val="bg1"/>
                </a:solidFill>
              </a:rPr>
              <a:t>Osmanlı İmparatorluğu kamuoyunda, başlayan </a:t>
            </a:r>
            <a:r>
              <a:rPr lang="tr-TR" sz="2800" dirty="0" smtClean="0">
                <a:solidFill>
                  <a:schemeClr val="bg1"/>
                </a:solidFill>
              </a:rPr>
              <a:t>gelişmenin </a:t>
            </a:r>
            <a:r>
              <a:rPr lang="tr-TR" sz="2800" dirty="0">
                <a:solidFill>
                  <a:schemeClr val="bg1"/>
                </a:solidFill>
              </a:rPr>
              <a:t>arzu edilen bir gelişme olup olmadığı, </a:t>
            </a:r>
            <a:endParaRPr lang="tr-TR" sz="2800" dirty="0" smtClean="0">
              <a:solidFill>
                <a:schemeClr val="bg1"/>
              </a:solidFill>
            </a:endParaRPr>
          </a:p>
          <a:p>
            <a:r>
              <a:rPr lang="tr-TR" sz="2800" dirty="0" smtClean="0">
                <a:solidFill>
                  <a:schemeClr val="bg1"/>
                </a:solidFill>
              </a:rPr>
              <a:t>Dine </a:t>
            </a:r>
            <a:r>
              <a:rPr lang="tr-TR" sz="2800" dirty="0">
                <a:solidFill>
                  <a:schemeClr val="bg1"/>
                </a:solidFill>
              </a:rPr>
              <a:t>dayalı </a:t>
            </a:r>
            <a:r>
              <a:rPr lang="tr-TR" sz="2800" dirty="0" smtClean="0">
                <a:solidFill>
                  <a:schemeClr val="bg1"/>
                </a:solidFill>
              </a:rPr>
              <a:t>düzene </a:t>
            </a:r>
            <a:r>
              <a:rPr lang="tr-TR" sz="2800" dirty="0">
                <a:solidFill>
                  <a:schemeClr val="bg1"/>
                </a:solidFill>
              </a:rPr>
              <a:t>geri dönmenin daha iyi olup </a:t>
            </a:r>
            <a:r>
              <a:rPr lang="tr-TR" sz="2800" dirty="0" smtClean="0">
                <a:solidFill>
                  <a:schemeClr val="bg1"/>
                </a:solidFill>
              </a:rPr>
              <a:t>olmayacağı,</a:t>
            </a:r>
          </a:p>
          <a:p>
            <a:r>
              <a:rPr lang="tr-TR" sz="2800" dirty="0" smtClean="0">
                <a:solidFill>
                  <a:schemeClr val="bg1"/>
                </a:solidFill>
              </a:rPr>
              <a:t>Başlatılan değişiklikleri </a:t>
            </a:r>
            <a:r>
              <a:rPr lang="tr-TR" sz="2800" dirty="0">
                <a:solidFill>
                  <a:schemeClr val="bg1"/>
                </a:solidFill>
              </a:rPr>
              <a:t>kararlılıkla hızlandırmak gerekip </a:t>
            </a:r>
            <a:r>
              <a:rPr lang="tr-TR" sz="2800" dirty="0" smtClean="0">
                <a:solidFill>
                  <a:schemeClr val="bg1"/>
                </a:solidFill>
              </a:rPr>
              <a:t>gerekmediği.</a:t>
            </a:r>
            <a:endParaRPr lang="tr-TR" sz="2800" dirty="0">
              <a:solidFill>
                <a:schemeClr val="bg1"/>
              </a:solidFill>
            </a:endParaRPr>
          </a:p>
          <a:p>
            <a:endParaRPr lang="tr-TR" dirty="0"/>
          </a:p>
        </p:txBody>
      </p:sp>
      <p:sp>
        <p:nvSpPr>
          <p:cNvPr id="4" name="Dikdörtgen 3"/>
          <p:cNvSpPr/>
          <p:nvPr/>
        </p:nvSpPr>
        <p:spPr>
          <a:xfrm>
            <a:off x="11082494" y="910836"/>
            <a:ext cx="548548" cy="923330"/>
          </a:xfrm>
          <a:prstGeom prst="rect">
            <a:avLst/>
          </a:prstGeom>
          <a:noFill/>
        </p:spPr>
        <p:txBody>
          <a:bodyPr wrap="none" lIns="91440" tIns="45720" rIns="91440" bIns="45720">
            <a:spAutoFit/>
          </a:bodyPr>
          <a:lstStyle/>
          <a:p>
            <a:pPr algn="ctr"/>
            <a:r>
              <a:rPr lang="tr-TR" sz="5400" dirty="0">
                <a:ln w="0"/>
                <a:effectLst>
                  <a:outerShdw blurRad="38100" dist="19050" dir="2700000" algn="tl" rotWithShape="0">
                    <a:schemeClr val="dk1">
                      <a:alpha val="40000"/>
                    </a:schemeClr>
                  </a:outerShdw>
                </a:effectLst>
              </a:rPr>
              <a:t>3</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24396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10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Seküler</a:t>
            </a:r>
            <a:r>
              <a:rPr lang="tr-TR" dirty="0" smtClean="0"/>
              <a:t> Devlete </a:t>
            </a:r>
            <a:r>
              <a:rPr lang="tr-TR" dirty="0"/>
              <a:t>Y</a:t>
            </a:r>
            <a:r>
              <a:rPr lang="tr-TR" dirty="0" smtClean="0"/>
              <a:t>apılan İtirazlar</a:t>
            </a:r>
            <a:endParaRPr lang="tr-TR" dirty="0"/>
          </a:p>
        </p:txBody>
      </p:sp>
      <p:sp>
        <p:nvSpPr>
          <p:cNvPr id="3" name="İçerik Yer Tutucusu 2"/>
          <p:cNvSpPr>
            <a:spLocks noGrp="1"/>
          </p:cNvSpPr>
          <p:nvPr>
            <p:ph idx="1"/>
          </p:nvPr>
        </p:nvSpPr>
        <p:spPr/>
        <p:txBody>
          <a:bodyPr>
            <a:normAutofit fontScale="92500" lnSpcReduction="10000"/>
          </a:bodyPr>
          <a:lstStyle/>
          <a:p>
            <a:r>
              <a:rPr lang="tr-TR" sz="2800" b="1" dirty="0" err="1" smtClean="0">
                <a:solidFill>
                  <a:schemeClr val="bg1"/>
                </a:solidFill>
              </a:rPr>
              <a:t>Seküler</a:t>
            </a:r>
            <a:r>
              <a:rPr lang="tr-TR" sz="2800" b="1" dirty="0" smtClean="0">
                <a:solidFill>
                  <a:schemeClr val="bg1"/>
                </a:solidFill>
              </a:rPr>
              <a:t> sözcüğünün kendisine yapılan itirazlar,</a:t>
            </a:r>
          </a:p>
          <a:p>
            <a:endParaRPr lang="tr-TR" sz="2800" b="1" dirty="0" smtClean="0">
              <a:solidFill>
                <a:schemeClr val="bg1"/>
              </a:solidFill>
            </a:endParaRPr>
          </a:p>
          <a:p>
            <a:r>
              <a:rPr lang="tr-TR" sz="2800" b="1" dirty="0" smtClean="0">
                <a:solidFill>
                  <a:schemeClr val="bg1"/>
                </a:solidFill>
              </a:rPr>
              <a:t>Hıristiyanlığa-Avrupa’ya </a:t>
            </a:r>
            <a:r>
              <a:rPr lang="tr-TR" sz="2800" b="1" dirty="0">
                <a:solidFill>
                  <a:schemeClr val="bg1"/>
                </a:solidFill>
              </a:rPr>
              <a:t>özgü bir </a:t>
            </a:r>
            <a:r>
              <a:rPr lang="tr-TR" sz="2800" b="1" dirty="0" smtClean="0">
                <a:solidFill>
                  <a:schemeClr val="bg1"/>
                </a:solidFill>
              </a:rPr>
              <a:t>sistem </a:t>
            </a:r>
            <a:r>
              <a:rPr lang="tr-TR" sz="2800" b="1" dirty="0">
                <a:solidFill>
                  <a:schemeClr val="bg1"/>
                </a:solidFill>
              </a:rPr>
              <a:t>olduğu ileri </a:t>
            </a:r>
            <a:r>
              <a:rPr lang="tr-TR" sz="2800" b="1" dirty="0" smtClean="0">
                <a:solidFill>
                  <a:schemeClr val="bg1"/>
                </a:solidFill>
              </a:rPr>
              <a:t>sürülmektedir,</a:t>
            </a:r>
          </a:p>
          <a:p>
            <a:endParaRPr lang="tr-TR" sz="2800" b="1" dirty="0" smtClean="0">
              <a:solidFill>
                <a:schemeClr val="bg1"/>
              </a:solidFill>
            </a:endParaRPr>
          </a:p>
          <a:p>
            <a:r>
              <a:rPr lang="tr-TR" sz="2800" b="1" dirty="0" err="1" smtClean="0">
                <a:solidFill>
                  <a:schemeClr val="bg1"/>
                </a:solidFill>
              </a:rPr>
              <a:t>İslamî</a:t>
            </a:r>
            <a:r>
              <a:rPr lang="tr-TR" sz="2800" b="1" dirty="0" smtClean="0">
                <a:solidFill>
                  <a:schemeClr val="bg1"/>
                </a:solidFill>
              </a:rPr>
              <a:t> yaşam </a:t>
            </a:r>
            <a:r>
              <a:rPr lang="tr-TR" sz="2800" b="1" dirty="0">
                <a:solidFill>
                  <a:schemeClr val="bg1"/>
                </a:solidFill>
              </a:rPr>
              <a:t>ancak </a:t>
            </a:r>
            <a:r>
              <a:rPr lang="tr-TR" sz="2800" b="1" dirty="0" err="1">
                <a:solidFill>
                  <a:schemeClr val="bg1"/>
                </a:solidFill>
              </a:rPr>
              <a:t>İslamî</a:t>
            </a:r>
            <a:r>
              <a:rPr lang="tr-TR" sz="2800" b="1" dirty="0">
                <a:solidFill>
                  <a:schemeClr val="bg1"/>
                </a:solidFill>
              </a:rPr>
              <a:t> kimliğini açıkça ispatlamış ve İslam’ın hukuk ve etik ilkelerinin gerçekleşmesi için çalışan destekleyici bir devlet çerçevesi içinde </a:t>
            </a:r>
            <a:r>
              <a:rPr lang="tr-TR" sz="2800" b="1" dirty="0" smtClean="0">
                <a:solidFill>
                  <a:schemeClr val="bg1"/>
                </a:solidFill>
              </a:rPr>
              <a:t>gelişebilir</a:t>
            </a:r>
            <a:r>
              <a:rPr lang="tr-TR" sz="2800" b="1" dirty="0" smtClean="0">
                <a:solidFill>
                  <a:schemeClr val="bg1"/>
                </a:solidFill>
              </a:rPr>
              <a:t>, savı ileri sürülmektedir.</a:t>
            </a:r>
            <a:endParaRPr lang="tr-TR" sz="2800" b="1" dirty="0" smtClean="0">
              <a:solidFill>
                <a:schemeClr val="bg1"/>
              </a:solidFill>
            </a:endParaRPr>
          </a:p>
          <a:p>
            <a:endParaRPr lang="tr-TR" dirty="0" smtClean="0"/>
          </a:p>
          <a:p>
            <a:endParaRPr lang="tr-TR" dirty="0"/>
          </a:p>
        </p:txBody>
      </p:sp>
      <p:sp>
        <p:nvSpPr>
          <p:cNvPr id="4" name="Dikdörtgen 3"/>
          <p:cNvSpPr/>
          <p:nvPr/>
        </p:nvSpPr>
        <p:spPr>
          <a:xfrm>
            <a:off x="10597458" y="910836"/>
            <a:ext cx="1518621"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4 AB</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95139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88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Seküler</a:t>
            </a:r>
            <a:r>
              <a:rPr lang="tr-TR" dirty="0" smtClean="0"/>
              <a:t> Devleti Savunanlar</a:t>
            </a:r>
            <a:endParaRPr lang="tr-TR" dirty="0"/>
          </a:p>
        </p:txBody>
      </p:sp>
      <p:sp>
        <p:nvSpPr>
          <p:cNvPr id="3" name="İçerik Yer Tutucusu 2"/>
          <p:cNvSpPr>
            <a:spLocks noGrp="1"/>
          </p:cNvSpPr>
          <p:nvPr>
            <p:ph idx="1"/>
          </p:nvPr>
        </p:nvSpPr>
        <p:spPr/>
        <p:txBody>
          <a:bodyPr/>
          <a:lstStyle/>
          <a:p>
            <a:endParaRPr lang="tr-TR" dirty="0" smtClean="0"/>
          </a:p>
          <a:p>
            <a:r>
              <a:rPr lang="tr-TR" sz="2800" b="1" dirty="0" smtClean="0">
                <a:solidFill>
                  <a:schemeClr val="bg1"/>
                </a:solidFill>
              </a:rPr>
              <a:t>İslam’ın </a:t>
            </a:r>
            <a:r>
              <a:rPr lang="tr-TR" sz="2800" b="1" dirty="0">
                <a:solidFill>
                  <a:schemeClr val="bg1"/>
                </a:solidFill>
              </a:rPr>
              <a:t>hukuk ve etik ilkelerinin gerçekleşmesi için çalışan destekleyici </a:t>
            </a:r>
            <a:r>
              <a:rPr lang="tr-TR" sz="2800" b="1" dirty="0" smtClean="0">
                <a:solidFill>
                  <a:schemeClr val="bg1"/>
                </a:solidFill>
              </a:rPr>
              <a:t>topluluğa </a:t>
            </a:r>
            <a:r>
              <a:rPr lang="tr-TR" sz="2800" b="1" dirty="0" err="1">
                <a:solidFill>
                  <a:schemeClr val="bg1"/>
                </a:solidFill>
              </a:rPr>
              <a:t>seküler</a:t>
            </a:r>
            <a:r>
              <a:rPr lang="tr-TR" sz="2800" b="1" dirty="0">
                <a:solidFill>
                  <a:schemeClr val="bg1"/>
                </a:solidFill>
              </a:rPr>
              <a:t> bir devlet içinde de </a:t>
            </a:r>
            <a:r>
              <a:rPr lang="tr-TR" sz="2800" b="1" dirty="0" smtClean="0">
                <a:solidFill>
                  <a:schemeClr val="bg1"/>
                </a:solidFill>
              </a:rPr>
              <a:t>kavuşulabilir,</a:t>
            </a:r>
          </a:p>
          <a:p>
            <a:pPr marL="0" indent="0">
              <a:buNone/>
            </a:pPr>
            <a:endParaRPr lang="tr-TR" sz="2800" b="1" dirty="0">
              <a:solidFill>
                <a:schemeClr val="bg1"/>
              </a:solidFill>
            </a:endParaRPr>
          </a:p>
        </p:txBody>
      </p:sp>
      <p:sp>
        <p:nvSpPr>
          <p:cNvPr id="4" name="Dikdörtgen 3"/>
          <p:cNvSpPr/>
          <p:nvPr/>
        </p:nvSpPr>
        <p:spPr>
          <a:xfrm>
            <a:off x="11082494" y="910836"/>
            <a:ext cx="548548" cy="923330"/>
          </a:xfrm>
          <a:prstGeom prst="rect">
            <a:avLst/>
          </a:prstGeom>
          <a:noFill/>
        </p:spPr>
        <p:txBody>
          <a:bodyPr wrap="none" lIns="91440" tIns="45720" rIns="91440" bIns="45720">
            <a:spAutoFit/>
          </a:bodyPr>
          <a:lstStyle/>
          <a:p>
            <a:pPr algn="ctr"/>
            <a:r>
              <a:rPr lang="tr-TR" sz="5400" dirty="0">
                <a:ln w="0"/>
                <a:effectLst>
                  <a:outerShdw blurRad="38100" dist="19050" dir="2700000" algn="tl" rotWithShape="0">
                    <a:schemeClr val="dk1">
                      <a:alpha val="40000"/>
                    </a:schemeClr>
                  </a:outerShdw>
                </a:effectLst>
              </a:rPr>
              <a:t>5</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63823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89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Kuran; </a:t>
            </a:r>
            <a:r>
              <a:rPr lang="tr-TR" dirty="0"/>
              <a:t>İslam </a:t>
            </a:r>
            <a:r>
              <a:rPr lang="tr-TR" dirty="0" smtClean="0"/>
              <a:t>Devletinin Anayasası/mı !?</a:t>
            </a:r>
            <a:endParaRPr lang="tr-TR" dirty="0"/>
          </a:p>
        </p:txBody>
      </p:sp>
      <p:sp>
        <p:nvSpPr>
          <p:cNvPr id="3" name="İçerik Yer Tutucusu 2"/>
          <p:cNvSpPr>
            <a:spLocks noGrp="1"/>
          </p:cNvSpPr>
          <p:nvPr>
            <p:ph idx="1"/>
          </p:nvPr>
        </p:nvSpPr>
        <p:spPr/>
        <p:txBody>
          <a:bodyPr>
            <a:normAutofit/>
          </a:bodyPr>
          <a:lstStyle/>
          <a:p>
            <a:r>
              <a:rPr lang="tr-TR" sz="2800" dirty="0" smtClean="0">
                <a:solidFill>
                  <a:schemeClr val="bg1"/>
                </a:solidFill>
              </a:rPr>
              <a:t>Kuran, </a:t>
            </a:r>
            <a:r>
              <a:rPr lang="tr-TR" sz="2800" dirty="0">
                <a:solidFill>
                  <a:schemeClr val="bg1"/>
                </a:solidFill>
              </a:rPr>
              <a:t>modern anlamda anayasa cümlesi olarak yorumlanabilecek hiçbir ifade </a:t>
            </a:r>
            <a:r>
              <a:rPr lang="tr-TR" sz="2800" dirty="0" smtClean="0">
                <a:solidFill>
                  <a:schemeClr val="bg1"/>
                </a:solidFill>
              </a:rPr>
              <a:t>içermemektedir,</a:t>
            </a:r>
          </a:p>
          <a:p>
            <a:r>
              <a:rPr lang="tr-TR" sz="2800" dirty="0">
                <a:solidFill>
                  <a:schemeClr val="bg1"/>
                </a:solidFill>
              </a:rPr>
              <a:t>Kuran’ın yasal hükümlerinin sayısı çok </a:t>
            </a:r>
            <a:r>
              <a:rPr lang="tr-TR" sz="2800" dirty="0" smtClean="0">
                <a:solidFill>
                  <a:schemeClr val="bg1"/>
                </a:solidFill>
              </a:rPr>
              <a:t>sınırlıdır,</a:t>
            </a:r>
          </a:p>
          <a:p>
            <a:r>
              <a:rPr lang="tr-TR" sz="2800" dirty="0" smtClean="0">
                <a:solidFill>
                  <a:schemeClr val="bg1"/>
                </a:solidFill>
              </a:rPr>
              <a:t>Peygamber’e </a:t>
            </a:r>
            <a:r>
              <a:rPr lang="tr-TR" sz="2800" dirty="0">
                <a:solidFill>
                  <a:schemeClr val="bg1"/>
                </a:solidFill>
              </a:rPr>
              <a:t>yönelik pratik-siyasi davranış talimatları, çoğunlukla belli bir durumla </a:t>
            </a:r>
            <a:r>
              <a:rPr lang="tr-TR" sz="2800" dirty="0" smtClean="0">
                <a:solidFill>
                  <a:schemeClr val="bg1"/>
                </a:solidFill>
              </a:rPr>
              <a:t>ilgilidir,</a:t>
            </a:r>
          </a:p>
          <a:p>
            <a:r>
              <a:rPr lang="tr-TR" sz="2800" dirty="0" smtClean="0">
                <a:solidFill>
                  <a:schemeClr val="bg1"/>
                </a:solidFill>
              </a:rPr>
              <a:t>Hadisler bile henüz </a:t>
            </a:r>
            <a:r>
              <a:rPr lang="tr-TR" sz="2800" dirty="0">
                <a:solidFill>
                  <a:schemeClr val="bg1"/>
                </a:solidFill>
              </a:rPr>
              <a:t>devlet ve siyaset için kapsamlı bir kurallar </a:t>
            </a:r>
            <a:r>
              <a:rPr lang="tr-TR" sz="2800" dirty="0" smtClean="0">
                <a:solidFill>
                  <a:schemeClr val="bg1"/>
                </a:solidFill>
              </a:rPr>
              <a:t>bütünü </a:t>
            </a:r>
            <a:r>
              <a:rPr lang="tr-TR" sz="2800" dirty="0">
                <a:solidFill>
                  <a:schemeClr val="bg1"/>
                </a:solidFill>
              </a:rPr>
              <a:t>olmaktan uzaktır.</a:t>
            </a:r>
          </a:p>
        </p:txBody>
      </p:sp>
      <p:sp>
        <p:nvSpPr>
          <p:cNvPr id="4" name="Dikdörtgen 3"/>
          <p:cNvSpPr/>
          <p:nvPr/>
        </p:nvSpPr>
        <p:spPr>
          <a:xfrm>
            <a:off x="10682545" y="910836"/>
            <a:ext cx="1348447" cy="923330"/>
          </a:xfrm>
          <a:prstGeom prst="rect">
            <a:avLst/>
          </a:prstGeom>
          <a:noFill/>
        </p:spPr>
        <p:txBody>
          <a:bodyPr wrap="none" lIns="91440" tIns="45720" rIns="91440" bIns="45720">
            <a:spAutoFit/>
          </a:bodyPr>
          <a:lstStyle/>
          <a:p>
            <a:pPr algn="ctr"/>
            <a:r>
              <a:rPr lang="tr-TR" sz="5400" dirty="0" smtClean="0">
                <a:ln w="0"/>
                <a:effectLst>
                  <a:outerShdw blurRad="38100" dist="19050" dir="2700000" algn="tl" rotWithShape="0">
                    <a:schemeClr val="dk1">
                      <a:alpha val="40000"/>
                    </a:schemeClr>
                  </a:outerShdw>
                </a:effectLst>
              </a:rPr>
              <a:t>6AB</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28051540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157</TotalTime>
  <Words>717</Words>
  <Application>Microsoft Office PowerPoint</Application>
  <PresentationFormat>Geniş ekran</PresentationFormat>
  <Paragraphs>75</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Trebuchet MS</vt:lpstr>
      <vt:lpstr>Berlin</vt:lpstr>
      <vt:lpstr>DİN VE DEVLET İLİŞKİLERİ BAĞLAMINA KAVRAMSAL NETLİK AÇISINDAN BAKIŞ</vt:lpstr>
      <vt:lpstr>PowerPoint Sunusu</vt:lpstr>
      <vt:lpstr>Yazarın Biyografisi</vt:lpstr>
      <vt:lpstr>İslam Devleti ?</vt:lpstr>
      <vt:lpstr>Değişim Rüzgarları</vt:lpstr>
      <vt:lpstr>İlk Tartışmalar</vt:lpstr>
      <vt:lpstr>Seküler Devlete Yapılan İtirazlar</vt:lpstr>
      <vt:lpstr>Seküler Devleti Savunanlar</vt:lpstr>
      <vt:lpstr>Kuran; İslam Devletinin Anayasası/mı !?</vt:lpstr>
      <vt:lpstr>Din – Devlet İlişkisi</vt:lpstr>
      <vt:lpstr>İslamcılar Arasında Mutabakat Var/mı !?</vt:lpstr>
      <vt:lpstr>İslamcı Cephede Şeriat Tartışmaları </vt:lpstr>
      <vt:lpstr>Şeriatta Bağlayıcı Olan  Nedir? </vt:lpstr>
      <vt:lpstr>Şeriatta Kalıcı Bağlayıcılığı Olan Şeyler:</vt:lpstr>
      <vt:lpstr>İslam Devleti &lt;&gt; Seküler Devlet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Siyasi Düzenin Dini Bir Temeli Mi?  Devletin Sekülerliği veya İslamlılığı Konusunda İslam’ın Kendi İçinde Süregelen Tartışmanın Güncel Durumu</dc:title>
  <dc:creator>userr</dc:creator>
  <cp:lastModifiedBy>Windows Kullanıcısı</cp:lastModifiedBy>
  <cp:revision>21</cp:revision>
  <dcterms:created xsi:type="dcterms:W3CDTF">2015-04-21T13:27:18Z</dcterms:created>
  <dcterms:modified xsi:type="dcterms:W3CDTF">2018-06-05T12:07:01Z</dcterms:modified>
</cp:coreProperties>
</file>