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535" r:id="rId3"/>
    <p:sldId id="603" r:id="rId4"/>
    <p:sldId id="598" r:id="rId5"/>
    <p:sldId id="602" r:id="rId6"/>
    <p:sldId id="599" r:id="rId7"/>
    <p:sldId id="600" r:id="rId8"/>
    <p:sldId id="601" r:id="rId9"/>
    <p:sldId id="540" r:id="rId10"/>
    <p:sldId id="541" r:id="rId11"/>
    <p:sldId id="624" r:id="rId12"/>
    <p:sldId id="578" r:id="rId13"/>
    <p:sldId id="625" r:id="rId14"/>
    <p:sldId id="609" r:id="rId15"/>
    <p:sldId id="607" r:id="rId16"/>
    <p:sldId id="542" r:id="rId17"/>
    <p:sldId id="552" r:id="rId18"/>
    <p:sldId id="554" r:id="rId19"/>
    <p:sldId id="545" r:id="rId20"/>
    <p:sldId id="591" r:id="rId21"/>
    <p:sldId id="560" r:id="rId22"/>
    <p:sldId id="610" r:id="rId23"/>
    <p:sldId id="592" r:id="rId24"/>
    <p:sldId id="547" r:id="rId25"/>
    <p:sldId id="555" r:id="rId26"/>
    <p:sldId id="553" r:id="rId27"/>
    <p:sldId id="550" r:id="rId28"/>
    <p:sldId id="549" r:id="rId29"/>
    <p:sldId id="559" r:id="rId30"/>
    <p:sldId id="561" r:id="rId31"/>
    <p:sldId id="563"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3" autoAdjust="0"/>
    <p:restoredTop sz="94604" autoAdjust="0"/>
  </p:normalViewPr>
  <p:slideViewPr>
    <p:cSldViewPr>
      <p:cViewPr>
        <p:scale>
          <a:sx n="50" d="100"/>
          <a:sy n="50" d="100"/>
        </p:scale>
        <p:origin x="-2333" y="-8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6413"/>
            <a:chOff x="0" y="0"/>
            <a:chExt cx="5760" cy="4319"/>
          </a:xfrm>
        </p:grpSpPr>
        <p:sp>
          <p:nvSpPr>
            <p:cNvPr id="92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tr-TR"/>
            </a:p>
          </p:txBody>
        </p:sp>
        <p:sp>
          <p:nvSpPr>
            <p:cNvPr id="92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92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tr-TR"/>
            </a:p>
          </p:txBody>
        </p:sp>
        <p:sp>
          <p:nvSpPr>
            <p:cNvPr id="92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92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tr-TR"/>
            </a:p>
          </p:txBody>
        </p:sp>
        <p:sp>
          <p:nvSpPr>
            <p:cNvPr id="92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tr-TR"/>
            </a:p>
          </p:txBody>
        </p:sp>
        <p:sp>
          <p:nvSpPr>
            <p:cNvPr id="92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tr-TR"/>
            </a:p>
          </p:txBody>
        </p:sp>
        <p:sp>
          <p:nvSpPr>
            <p:cNvPr id="92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92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tr-TR"/>
            </a:p>
          </p:txBody>
        </p:sp>
        <p:sp>
          <p:nvSpPr>
            <p:cNvPr id="92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tr-TR"/>
            </a:p>
          </p:txBody>
        </p:sp>
        <p:sp>
          <p:nvSpPr>
            <p:cNvPr id="92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tr-TR"/>
            </a:p>
          </p:txBody>
        </p:sp>
        <p:sp>
          <p:nvSpPr>
            <p:cNvPr id="92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tr-TR"/>
            </a:p>
          </p:txBody>
        </p:sp>
        <p:sp>
          <p:nvSpPr>
            <p:cNvPr id="92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92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tr-TR"/>
            </a:p>
          </p:txBody>
        </p:sp>
        <p:sp>
          <p:nvSpPr>
            <p:cNvPr id="92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tr-TR"/>
            </a:p>
          </p:txBody>
        </p:sp>
        <p:sp>
          <p:nvSpPr>
            <p:cNvPr id="92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tr-TR"/>
            </a:p>
          </p:txBody>
        </p:sp>
        <p:sp>
          <p:nvSpPr>
            <p:cNvPr id="92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tr-TR"/>
            </a:p>
          </p:txBody>
        </p:sp>
        <p:sp>
          <p:nvSpPr>
            <p:cNvPr id="92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tr-TR"/>
            </a:p>
          </p:txBody>
        </p:sp>
        <p:sp>
          <p:nvSpPr>
            <p:cNvPr id="92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tr-TR"/>
            </a:p>
          </p:txBody>
        </p:sp>
        <p:sp>
          <p:nvSpPr>
            <p:cNvPr id="92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tr-TR"/>
            </a:p>
          </p:txBody>
        </p:sp>
        <p:sp>
          <p:nvSpPr>
            <p:cNvPr id="92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tr-TR"/>
            </a:p>
          </p:txBody>
        </p:sp>
        <p:sp>
          <p:nvSpPr>
            <p:cNvPr id="92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tr-TR"/>
            </a:p>
          </p:txBody>
        </p:sp>
        <p:sp>
          <p:nvSpPr>
            <p:cNvPr id="92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tr-TR"/>
            </a:p>
          </p:txBody>
        </p:sp>
        <p:sp>
          <p:nvSpPr>
            <p:cNvPr id="92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tr-TR"/>
            </a:p>
          </p:txBody>
        </p:sp>
        <p:sp>
          <p:nvSpPr>
            <p:cNvPr id="92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tr-TR"/>
            </a:p>
          </p:txBody>
        </p:sp>
        <p:sp>
          <p:nvSpPr>
            <p:cNvPr id="92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tr-TR"/>
            </a:p>
          </p:txBody>
        </p:sp>
        <p:sp>
          <p:nvSpPr>
            <p:cNvPr id="92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tr-TR"/>
            </a:p>
          </p:txBody>
        </p:sp>
        <p:sp>
          <p:nvSpPr>
            <p:cNvPr id="92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tr-TR"/>
            </a:p>
          </p:txBody>
        </p:sp>
        <p:sp>
          <p:nvSpPr>
            <p:cNvPr id="92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92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tr-TR"/>
            </a:p>
          </p:txBody>
        </p:sp>
        <p:sp>
          <p:nvSpPr>
            <p:cNvPr id="92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tr-TR"/>
            </a:p>
          </p:txBody>
        </p:sp>
        <p:sp>
          <p:nvSpPr>
            <p:cNvPr id="92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tr-TR"/>
            </a:p>
          </p:txBody>
        </p:sp>
        <p:sp>
          <p:nvSpPr>
            <p:cNvPr id="92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tr-TR"/>
            </a:p>
          </p:txBody>
        </p:sp>
        <p:sp>
          <p:nvSpPr>
            <p:cNvPr id="92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tr-TR"/>
            </a:p>
          </p:txBody>
        </p:sp>
        <p:sp>
          <p:nvSpPr>
            <p:cNvPr id="92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tr-TR"/>
            </a:p>
          </p:txBody>
        </p:sp>
        <p:sp>
          <p:nvSpPr>
            <p:cNvPr id="92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tr-TR"/>
            </a:p>
          </p:txBody>
        </p:sp>
        <p:grpSp>
          <p:nvGrpSpPr>
            <p:cNvPr id="9255" name="Group 39"/>
            <p:cNvGrpSpPr>
              <a:grpSpLocks/>
            </p:cNvGrpSpPr>
            <p:nvPr userDrawn="1"/>
          </p:nvGrpSpPr>
          <p:grpSpPr bwMode="auto">
            <a:xfrm>
              <a:off x="0" y="1632"/>
              <a:ext cx="5758" cy="1858"/>
              <a:chOff x="0" y="1632"/>
              <a:chExt cx="5758" cy="1858"/>
            </a:xfrm>
          </p:grpSpPr>
          <p:sp>
            <p:nvSpPr>
              <p:cNvPr id="92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92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tr-TR"/>
              </a:p>
            </p:txBody>
          </p:sp>
        </p:grpSp>
      </p:grpSp>
      <p:sp>
        <p:nvSpPr>
          <p:cNvPr id="9258" name="Rectangle 42"/>
          <p:cNvSpPr>
            <a:spLocks noGrp="1" noChangeArrowheads="1"/>
          </p:cNvSpPr>
          <p:nvPr>
            <p:ph type="ctrTitle" sz="quarter"/>
          </p:nvPr>
        </p:nvSpPr>
        <p:spPr>
          <a:xfrm>
            <a:off x="457200" y="1600200"/>
            <a:ext cx="8229600" cy="1828800"/>
          </a:xfrm>
        </p:spPr>
        <p:txBody>
          <a:bodyPr/>
          <a:lstStyle>
            <a:lvl1pPr>
              <a:defRPr sz="4800"/>
            </a:lvl1pPr>
          </a:lstStyle>
          <a:p>
            <a:r>
              <a:rPr lang="tr-TR"/>
              <a:t>Asıl başlık stili için tıklatın</a:t>
            </a:r>
          </a:p>
        </p:txBody>
      </p:sp>
      <p:sp>
        <p:nvSpPr>
          <p:cNvPr id="92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tr-TR"/>
              <a:t>Asıl alt başlık stilini düzenlemek için tıklatın</a:t>
            </a:r>
          </a:p>
        </p:txBody>
      </p:sp>
      <p:sp>
        <p:nvSpPr>
          <p:cNvPr id="9260" name="Rectangle 44"/>
          <p:cNvSpPr>
            <a:spLocks noGrp="1" noChangeArrowheads="1"/>
          </p:cNvSpPr>
          <p:nvPr>
            <p:ph type="dt" sz="quarter" idx="2"/>
          </p:nvPr>
        </p:nvSpPr>
        <p:spPr/>
        <p:txBody>
          <a:bodyPr/>
          <a:lstStyle>
            <a:lvl1pPr>
              <a:defRPr/>
            </a:lvl1pPr>
          </a:lstStyle>
          <a:p>
            <a:endParaRPr lang="tr-TR"/>
          </a:p>
        </p:txBody>
      </p:sp>
      <p:sp>
        <p:nvSpPr>
          <p:cNvPr id="9261" name="Rectangle 45"/>
          <p:cNvSpPr>
            <a:spLocks noGrp="1" noChangeArrowheads="1"/>
          </p:cNvSpPr>
          <p:nvPr>
            <p:ph type="ftr" sz="quarter" idx="3"/>
          </p:nvPr>
        </p:nvSpPr>
        <p:spPr/>
        <p:txBody>
          <a:bodyPr/>
          <a:lstStyle>
            <a:lvl1pPr>
              <a:defRPr/>
            </a:lvl1pPr>
          </a:lstStyle>
          <a:p>
            <a:endParaRPr lang="tr-TR"/>
          </a:p>
        </p:txBody>
      </p:sp>
      <p:sp>
        <p:nvSpPr>
          <p:cNvPr id="9262" name="Rectangle 46"/>
          <p:cNvSpPr>
            <a:spLocks noGrp="1" noChangeArrowheads="1"/>
          </p:cNvSpPr>
          <p:nvPr>
            <p:ph type="sldNum" sz="quarter" idx="4"/>
          </p:nvPr>
        </p:nvSpPr>
        <p:spPr/>
        <p:txBody>
          <a:bodyPr/>
          <a:lstStyle>
            <a:lvl1pPr>
              <a:defRPr/>
            </a:lvl1pPr>
          </a:lstStyle>
          <a:p>
            <a:fld id="{1931F05A-C8F2-4F49-BC10-CD18CB1AAB18}"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4A60799-3328-439F-AB8E-A8E00AC4C76B}"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D6552DC-AD6C-4F06-8B26-006FC11D647B}"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BDC0472-DF7C-47ED-A827-6AE46A724AC4}"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05B01DA-94EC-4799-B0AC-E5E5A14226CD}"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A5D3335D-5B96-4972-AF74-8DFB7BE3C4C2}"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59D29267-8BD3-4B05-A228-75B39D330B0C}"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6B900D51-5168-4806-B27F-FFB2ECCEF7DD}"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37C7A2F0-EC66-4253-85FE-6615A8ED565A}"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94EAFAAA-A2FE-4F17-863D-8D9DDAFE9238}"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13EDDE6A-ECC0-4CD3-9AA7-7F200CE95A4F}"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856413"/>
            <a:chOff x="0" y="0"/>
            <a:chExt cx="5760" cy="4319"/>
          </a:xfrm>
        </p:grpSpPr>
        <p:sp>
          <p:nvSpPr>
            <p:cNvPr id="81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tr-TR"/>
            </a:p>
          </p:txBody>
        </p:sp>
        <p:sp>
          <p:nvSpPr>
            <p:cNvPr id="81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81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tr-TR"/>
            </a:p>
          </p:txBody>
        </p:sp>
        <p:sp>
          <p:nvSpPr>
            <p:cNvPr id="81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81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tr-TR"/>
            </a:p>
          </p:txBody>
        </p:sp>
        <p:sp>
          <p:nvSpPr>
            <p:cNvPr id="82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tr-TR"/>
            </a:p>
          </p:txBody>
        </p:sp>
        <p:sp>
          <p:nvSpPr>
            <p:cNvPr id="82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tr-TR"/>
            </a:p>
          </p:txBody>
        </p:sp>
        <p:sp>
          <p:nvSpPr>
            <p:cNvPr id="82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82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tr-TR"/>
            </a:p>
          </p:txBody>
        </p:sp>
        <p:sp>
          <p:nvSpPr>
            <p:cNvPr id="82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tr-TR"/>
            </a:p>
          </p:txBody>
        </p:sp>
        <p:sp>
          <p:nvSpPr>
            <p:cNvPr id="82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tr-TR"/>
            </a:p>
          </p:txBody>
        </p:sp>
        <p:sp>
          <p:nvSpPr>
            <p:cNvPr id="82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tr-TR"/>
            </a:p>
          </p:txBody>
        </p:sp>
        <p:sp>
          <p:nvSpPr>
            <p:cNvPr id="82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82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tr-TR"/>
            </a:p>
          </p:txBody>
        </p:sp>
        <p:sp>
          <p:nvSpPr>
            <p:cNvPr id="82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tr-TR"/>
            </a:p>
          </p:txBody>
        </p:sp>
        <p:sp>
          <p:nvSpPr>
            <p:cNvPr id="82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tr-TR"/>
            </a:p>
          </p:txBody>
        </p:sp>
        <p:sp>
          <p:nvSpPr>
            <p:cNvPr id="82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tr-TR"/>
            </a:p>
          </p:txBody>
        </p:sp>
        <p:sp>
          <p:nvSpPr>
            <p:cNvPr id="82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tr-TR"/>
            </a:p>
          </p:txBody>
        </p:sp>
        <p:sp>
          <p:nvSpPr>
            <p:cNvPr id="82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tr-TR"/>
            </a:p>
          </p:txBody>
        </p:sp>
        <p:sp>
          <p:nvSpPr>
            <p:cNvPr id="82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tr-TR"/>
            </a:p>
          </p:txBody>
        </p:sp>
        <p:sp>
          <p:nvSpPr>
            <p:cNvPr id="82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tr-TR"/>
            </a:p>
          </p:txBody>
        </p:sp>
        <p:sp>
          <p:nvSpPr>
            <p:cNvPr id="82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tr-TR"/>
            </a:p>
          </p:txBody>
        </p:sp>
        <p:sp>
          <p:nvSpPr>
            <p:cNvPr id="82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tr-TR"/>
            </a:p>
          </p:txBody>
        </p:sp>
        <p:sp>
          <p:nvSpPr>
            <p:cNvPr id="82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tr-TR"/>
            </a:p>
          </p:txBody>
        </p:sp>
        <p:sp>
          <p:nvSpPr>
            <p:cNvPr id="82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tr-TR"/>
            </a:p>
          </p:txBody>
        </p:sp>
        <p:sp>
          <p:nvSpPr>
            <p:cNvPr id="82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tr-TR"/>
            </a:p>
          </p:txBody>
        </p:sp>
        <p:sp>
          <p:nvSpPr>
            <p:cNvPr id="82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tr-TR"/>
            </a:p>
          </p:txBody>
        </p:sp>
        <p:sp>
          <p:nvSpPr>
            <p:cNvPr id="82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tr-TR"/>
            </a:p>
          </p:txBody>
        </p:sp>
        <p:sp>
          <p:nvSpPr>
            <p:cNvPr id="82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82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tr-TR"/>
            </a:p>
          </p:txBody>
        </p:sp>
        <p:sp>
          <p:nvSpPr>
            <p:cNvPr id="82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tr-TR"/>
            </a:p>
          </p:txBody>
        </p:sp>
        <p:sp>
          <p:nvSpPr>
            <p:cNvPr id="82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tr-TR"/>
            </a:p>
          </p:txBody>
        </p:sp>
        <p:sp>
          <p:nvSpPr>
            <p:cNvPr id="82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tr-TR"/>
            </a:p>
          </p:txBody>
        </p:sp>
        <p:sp>
          <p:nvSpPr>
            <p:cNvPr id="82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tr-TR"/>
            </a:p>
          </p:txBody>
        </p:sp>
        <p:sp>
          <p:nvSpPr>
            <p:cNvPr id="82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tr-TR"/>
            </a:p>
          </p:txBody>
        </p:sp>
        <p:sp>
          <p:nvSpPr>
            <p:cNvPr id="82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tr-TR"/>
            </a:p>
          </p:txBody>
        </p:sp>
        <p:grpSp>
          <p:nvGrpSpPr>
            <p:cNvPr id="8231" name="Group 39"/>
            <p:cNvGrpSpPr>
              <a:grpSpLocks/>
            </p:cNvGrpSpPr>
            <p:nvPr userDrawn="1"/>
          </p:nvGrpSpPr>
          <p:grpSpPr bwMode="auto">
            <a:xfrm>
              <a:off x="0" y="1632"/>
              <a:ext cx="5758" cy="1858"/>
              <a:chOff x="0" y="1632"/>
              <a:chExt cx="5758" cy="1858"/>
            </a:xfrm>
          </p:grpSpPr>
          <p:sp>
            <p:nvSpPr>
              <p:cNvPr id="82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82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tr-TR"/>
              </a:p>
            </p:txBody>
          </p:sp>
        </p:grpSp>
      </p:grpSp>
      <p:sp>
        <p:nvSpPr>
          <p:cNvPr id="823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23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tr-TR"/>
          </a:p>
        </p:txBody>
      </p:sp>
      <p:sp>
        <p:nvSpPr>
          <p:cNvPr id="823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tr-TR"/>
          </a:p>
        </p:txBody>
      </p:sp>
      <p:sp>
        <p:nvSpPr>
          <p:cNvPr id="823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932C77E5-F2A7-48C2-BB4F-9622F95C3F43}"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paleo.cortland.edu/tutoria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paleo.cortland.edu/tutorial/"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paleo.cortland.edu/tutorial/"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dicle.edu.tr/~zoology/Erhan%20unlu%20dosyalar/"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dicle.edu.tr/~zoology/Erhan%20unlu%20dosyalar/"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dicle.edu.tr/~zoology/Erhan%20unlu%20dosyalar/"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dicle.edu.tr/~zoology/Erhan%20unlu%20dosyalar/"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paleo.cortland.edu/tutorial/"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http://paleo.cortland.edu/tutoria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dicle.edu.tr/~zoology/Erhan%20unlu%20dosyalar/"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animaldiversity/"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cas.bellarmine.edu/tietjen/w"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hyperlink" Target="http://www.udel.edu/dgs/"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2555875" y="1916113"/>
            <a:ext cx="4197350" cy="1655762"/>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PALEONTOLOJI</a:t>
            </a:r>
          </a:p>
        </p:txBody>
      </p:sp>
      <p:sp>
        <p:nvSpPr>
          <p:cNvPr id="2054" name="Text Box 6"/>
          <p:cNvSpPr txBox="1">
            <a:spLocks noChangeArrowheads="1"/>
          </p:cNvSpPr>
          <p:nvPr/>
        </p:nvSpPr>
        <p:spPr bwMode="auto">
          <a:xfrm>
            <a:off x="2555875" y="3860800"/>
            <a:ext cx="4248150" cy="366713"/>
          </a:xfrm>
          <a:prstGeom prst="rect">
            <a:avLst/>
          </a:prstGeom>
          <a:noFill/>
          <a:ln w="9525">
            <a:noFill/>
            <a:miter lim="800000"/>
            <a:headEnd/>
            <a:tailEnd/>
          </a:ln>
          <a:effectLst/>
        </p:spPr>
        <p:txBody>
          <a:bodyPr>
            <a:spAutoFit/>
          </a:bodyPr>
          <a:lstStyle/>
          <a:p>
            <a:pPr algn="ctr">
              <a:spcBef>
                <a:spcPct val="50000"/>
              </a:spcBef>
            </a:pPr>
            <a:r>
              <a:rPr lang="tr-TR" i="1"/>
              <a:t>Ders-7</a:t>
            </a:r>
          </a:p>
        </p:txBody>
      </p:sp>
      <p:sp>
        <p:nvSpPr>
          <p:cNvPr id="2056" name="WordArt 8"/>
          <p:cNvSpPr>
            <a:spLocks noChangeArrowheads="1" noChangeShapeType="1" noTextEdit="1"/>
          </p:cNvSpPr>
          <p:nvPr/>
        </p:nvSpPr>
        <p:spPr bwMode="auto">
          <a:xfrm>
            <a:off x="3779912" y="4365104"/>
            <a:ext cx="2016646" cy="359643"/>
          </a:xfrm>
          <a:prstGeom prst="rect">
            <a:avLst/>
          </a:prstGeom>
        </p:spPr>
        <p:txBody>
          <a:bodyPr wrap="none" fromWordArt="1">
            <a:prstTxWarp prst="textPlain">
              <a:avLst>
                <a:gd name="adj" fmla="val 50000"/>
              </a:avLst>
            </a:prstTxWarp>
          </a:bodyPr>
          <a:lstStyle/>
          <a:p>
            <a:pPr algn="ctr"/>
            <a:r>
              <a:rPr lang="tr-TR"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M.Görmüş</a:t>
            </a:r>
            <a:endParaRPr lang="tr-TR"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611188" y="908050"/>
            <a:ext cx="6913562" cy="4906963"/>
          </a:xfrm>
          <a:prstGeom prst="rect">
            <a:avLst/>
          </a:prstGeom>
          <a:noFill/>
          <a:ln w="9525">
            <a:noFill/>
            <a:miter lim="800000"/>
            <a:headEnd/>
            <a:tailEnd/>
          </a:ln>
          <a:effectLst/>
        </p:spPr>
        <p:txBody>
          <a:bodyPr>
            <a:spAutoFit/>
          </a:bodyPr>
          <a:lstStyle/>
          <a:p>
            <a:pPr>
              <a:spcBef>
                <a:spcPct val="50000"/>
              </a:spcBef>
            </a:pPr>
            <a:r>
              <a:rPr lang="tr-TR" b="1"/>
              <a:t>OMURGASIZLAR</a:t>
            </a:r>
            <a:r>
              <a:rPr lang="tr-TR"/>
              <a:t> (İNVERTEBRATA)</a:t>
            </a:r>
          </a:p>
          <a:p>
            <a:pPr>
              <a:spcBef>
                <a:spcPct val="50000"/>
              </a:spcBef>
            </a:pPr>
            <a:r>
              <a:rPr lang="tr-TR"/>
              <a:t>Annelid (Kurtcuklar) </a:t>
            </a:r>
          </a:p>
          <a:p>
            <a:pPr>
              <a:spcBef>
                <a:spcPct val="50000"/>
              </a:spcBef>
            </a:pPr>
            <a:r>
              <a:rPr lang="tr-TR"/>
              <a:t>Archaeocyatha</a:t>
            </a:r>
          </a:p>
          <a:p>
            <a:pPr>
              <a:spcBef>
                <a:spcPct val="50000"/>
              </a:spcBef>
            </a:pPr>
            <a:r>
              <a:rPr lang="tr-TR"/>
              <a:t>Stramatoporoid</a:t>
            </a:r>
          </a:p>
          <a:p>
            <a:pPr>
              <a:spcBef>
                <a:spcPct val="50000"/>
              </a:spcBef>
            </a:pPr>
            <a:r>
              <a:rPr lang="tr-TR"/>
              <a:t>Porifera (Süngerler), </a:t>
            </a:r>
          </a:p>
          <a:p>
            <a:pPr>
              <a:spcBef>
                <a:spcPct val="50000"/>
              </a:spcBef>
            </a:pPr>
            <a:r>
              <a:rPr lang="tr-TR"/>
              <a:t>Cnidaria (Mercanlar), </a:t>
            </a:r>
          </a:p>
          <a:p>
            <a:pPr>
              <a:spcBef>
                <a:spcPct val="50000"/>
              </a:spcBef>
            </a:pPr>
            <a:r>
              <a:rPr lang="tr-TR"/>
              <a:t>Bryozoa (Yosun hayvancıklar), </a:t>
            </a:r>
          </a:p>
          <a:p>
            <a:pPr>
              <a:spcBef>
                <a:spcPct val="50000"/>
              </a:spcBef>
            </a:pPr>
            <a:r>
              <a:rPr lang="tr-TR"/>
              <a:t>Brachypoda (Dallı bacaklılar), </a:t>
            </a:r>
          </a:p>
          <a:p>
            <a:pPr>
              <a:spcBef>
                <a:spcPct val="50000"/>
              </a:spcBef>
            </a:pPr>
            <a:r>
              <a:rPr lang="tr-TR"/>
              <a:t>Mollusca (Yumuşakçalar) – Pelecypoda, Gastropoda, Sefelopoda </a:t>
            </a:r>
          </a:p>
          <a:p>
            <a:pPr>
              <a:spcBef>
                <a:spcPct val="50000"/>
              </a:spcBef>
            </a:pPr>
            <a:r>
              <a:rPr lang="tr-TR"/>
              <a:t>Arthropoda (Eklem bacaklılar)- Trilobita </a:t>
            </a:r>
          </a:p>
          <a:p>
            <a:pPr>
              <a:spcBef>
                <a:spcPct val="50000"/>
              </a:spcBef>
            </a:pPr>
            <a:r>
              <a:rPr lang="tr-TR"/>
              <a:t>Echinodermata (Derisi dikenliler) – Ekinid, Krinoid  </a:t>
            </a:r>
          </a:p>
          <a:p>
            <a:pPr>
              <a:spcBef>
                <a:spcPct val="50000"/>
              </a:spcBef>
            </a:pPr>
            <a:r>
              <a:rPr lang="tr-TR"/>
              <a:t>Hemicordata (Yarısırtipliler), </a:t>
            </a:r>
          </a:p>
        </p:txBody>
      </p:sp>
      <p:graphicFrame>
        <p:nvGraphicFramePr>
          <p:cNvPr id="388099" name="Group 3"/>
          <p:cNvGraphicFramePr>
            <a:graphicFrameLocks noGrp="1"/>
          </p:cNvGraphicFramePr>
          <p:nvPr/>
        </p:nvGraphicFramePr>
        <p:xfrm>
          <a:off x="4481513" y="-26590625"/>
          <a:ext cx="3330575" cy="1951991"/>
        </p:xfrm>
        <a:graphic>
          <a:graphicData uri="http://schemas.openxmlformats.org/drawingml/2006/table">
            <a:tbl>
              <a:tblPr/>
              <a:tblGrid>
                <a:gridCol w="3330575"/>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C10000"/>
                          </a:solidFill>
                          <a:effectLst/>
                          <a:latin typeface="Arial" charset="0"/>
                        </a:rPr>
                        <a:t>OMURGASIZLAR</a:t>
                      </a:r>
                      <a:endParaRPr kumimoji="0" lang="tr-TR" sz="1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 </a:t>
                      </a:r>
                    </a:p>
                  </a:txBody>
                  <a:tcPr anchor="ctr" horzOverflow="overflow">
                    <a:lnL cap="flat">
                      <a:noFill/>
                    </a:lnL>
                    <a:lnR cap="flat">
                      <a:noFill/>
                    </a:lnR>
                    <a:lnT>
                      <a:noFill/>
                    </a:lnT>
                    <a:lnB>
                      <a:noFill/>
                    </a:lnB>
                    <a:lnTlToBr>
                      <a:noFill/>
                    </a:lnTlToBr>
                    <a:lnBlToTr>
                      <a:noFill/>
                    </a:lnBlToTr>
                    <a:noFill/>
                  </a:tcPr>
                </a:tc>
              </a:tr>
              <a:tr h="549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Sistematik sınıflandırmada dallar gözönünde bulundurulmuştur. Bunlar sırasıyla Sarkodina (Kökayaklılar), Porifera (Süngerler), Cnidaria (Haşlamlılar), Bryozoa (Yosunhayvancıklar), Brachypoda (Dallıbacaklılar), Mollusca (Yumuşakçalar), Arthropoda (Eklembacaklılar), Echinodermata (Derisidikenliler), Hemicordata (Yarısırtipliler), Trace fossils (İz fosiller) den oluşmaktadır. </a:t>
                      </a:r>
                      <a:endParaRPr kumimoji="0" lang="tr-TR" sz="1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6" name="Picture 4"/>
          <p:cNvPicPr>
            <a:picLocks noChangeAspect="1" noChangeArrowheads="1"/>
          </p:cNvPicPr>
          <p:nvPr/>
        </p:nvPicPr>
        <p:blipFill>
          <a:blip r:embed="rId2" cstate="print"/>
          <a:srcRect l="4643" t="24794" r="67821" b="57207"/>
          <a:stretch>
            <a:fillRect/>
          </a:stretch>
        </p:blipFill>
        <p:spPr bwMode="auto">
          <a:xfrm>
            <a:off x="0" y="1254125"/>
            <a:ext cx="9144000" cy="44831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2" name="Picture 4"/>
          <p:cNvPicPr>
            <a:picLocks noChangeAspect="1" noChangeArrowheads="1"/>
          </p:cNvPicPr>
          <p:nvPr/>
        </p:nvPicPr>
        <p:blipFill>
          <a:blip r:embed="rId2" cstate="print"/>
          <a:srcRect l="31096" t="19048" r="27321" b="50000"/>
          <a:stretch>
            <a:fillRect/>
          </a:stretch>
        </p:blipFill>
        <p:spPr bwMode="auto">
          <a:xfrm>
            <a:off x="0" y="620713"/>
            <a:ext cx="9144000" cy="5103812"/>
          </a:xfrm>
          <a:prstGeom prst="rect">
            <a:avLst/>
          </a:prstGeom>
          <a:noFill/>
          <a:ln w="9525">
            <a:noFill/>
            <a:miter lim="800000"/>
            <a:headEnd/>
            <a:tailEnd/>
          </a:ln>
          <a:effectLst/>
        </p:spPr>
      </p:pic>
      <p:sp>
        <p:nvSpPr>
          <p:cNvPr id="457733" name="Rectangle 5"/>
          <p:cNvSpPr>
            <a:spLocks noChangeArrowheads="1"/>
          </p:cNvSpPr>
          <p:nvPr/>
        </p:nvSpPr>
        <p:spPr bwMode="auto">
          <a:xfrm>
            <a:off x="1692275" y="5876925"/>
            <a:ext cx="5594350" cy="366713"/>
          </a:xfrm>
          <a:prstGeom prst="rect">
            <a:avLst/>
          </a:prstGeom>
          <a:noFill/>
          <a:ln w="9525">
            <a:noFill/>
            <a:miter lim="800000"/>
            <a:headEnd/>
            <a:tailEnd/>
          </a:ln>
          <a:effectLst/>
        </p:spPr>
        <p:txBody>
          <a:bodyPr wrap="none">
            <a:spAutoFit/>
          </a:bodyPr>
          <a:lstStyle/>
          <a:p>
            <a:r>
              <a:rPr lang="tr-TR"/>
              <a:t>http://www.ucmp.berkeley.edu/annelida/annelida.html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980" name="Picture 4"/>
          <p:cNvPicPr>
            <a:picLocks noChangeAspect="1" noChangeArrowheads="1"/>
          </p:cNvPicPr>
          <p:nvPr/>
        </p:nvPicPr>
        <p:blipFill>
          <a:blip r:embed="rId2" cstate="print"/>
          <a:srcRect l="5179" t="9683" r="1405" b="29842"/>
          <a:stretch>
            <a:fillRect/>
          </a:stretch>
        </p:blipFill>
        <p:spPr bwMode="auto">
          <a:xfrm>
            <a:off x="157163" y="977900"/>
            <a:ext cx="8785225" cy="4265613"/>
          </a:xfrm>
          <a:prstGeom prst="rect">
            <a:avLst/>
          </a:prstGeom>
          <a:noFill/>
          <a:ln w="9525">
            <a:noFill/>
            <a:miter lim="800000"/>
            <a:headEnd/>
            <a:tailEnd/>
          </a:ln>
          <a:effectLst/>
        </p:spPr>
      </p:pic>
      <p:sp>
        <p:nvSpPr>
          <p:cNvPr id="510981" name="Rectangle 5"/>
          <p:cNvSpPr>
            <a:spLocks noChangeArrowheads="1"/>
          </p:cNvSpPr>
          <p:nvPr/>
        </p:nvSpPr>
        <p:spPr bwMode="auto">
          <a:xfrm>
            <a:off x="-95250" y="5527675"/>
            <a:ext cx="9404350" cy="366713"/>
          </a:xfrm>
          <a:prstGeom prst="rect">
            <a:avLst/>
          </a:prstGeom>
          <a:noFill/>
          <a:ln w="9525">
            <a:noFill/>
            <a:miter lim="800000"/>
            <a:headEnd/>
            <a:tailEnd/>
          </a:ln>
          <a:effectLst/>
        </p:spPr>
        <p:txBody>
          <a:bodyPr wrap="none">
            <a:spAutoFit/>
          </a:bodyPr>
          <a:lstStyle/>
          <a:p>
            <a:r>
              <a:rPr lang="tr-TR"/>
              <a:t>http://www.sidwell.edu/us/science/vlb5/Labs/Classification_Lab/Eukarya/Animalia/Annelida/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323850" y="5734050"/>
            <a:ext cx="3448050" cy="641350"/>
          </a:xfrm>
          <a:prstGeom prst="rect">
            <a:avLst/>
          </a:prstGeom>
          <a:noFill/>
          <a:ln w="9525">
            <a:noFill/>
            <a:miter lim="800000"/>
            <a:headEnd/>
            <a:tailEnd/>
          </a:ln>
          <a:effectLst/>
        </p:spPr>
        <p:txBody>
          <a:bodyPr wrap="none">
            <a:spAutoFit/>
          </a:bodyPr>
          <a:lstStyle/>
          <a:p>
            <a:r>
              <a:rPr lang="tr-TR">
                <a:hlinkClick r:id="rId2"/>
              </a:rPr>
              <a:t>http://paleo.cortland.edu/tutorial/</a:t>
            </a:r>
            <a:endParaRPr lang="tr-TR"/>
          </a:p>
          <a:p>
            <a:r>
              <a:rPr lang="tr-TR"/>
              <a:t>Protista/porifera.htm</a:t>
            </a:r>
          </a:p>
        </p:txBody>
      </p:sp>
      <p:pic>
        <p:nvPicPr>
          <p:cNvPr id="489475" name="Picture 3"/>
          <p:cNvPicPr>
            <a:picLocks noChangeAspect="1" noChangeArrowheads="1"/>
          </p:cNvPicPr>
          <p:nvPr/>
        </p:nvPicPr>
        <p:blipFill>
          <a:blip r:embed="rId3" cstate="print"/>
          <a:srcRect l="38655" t="37762" r="32715" b="19048"/>
          <a:stretch>
            <a:fillRect/>
          </a:stretch>
        </p:blipFill>
        <p:spPr bwMode="auto">
          <a:xfrm>
            <a:off x="0" y="0"/>
            <a:ext cx="4749800" cy="5373688"/>
          </a:xfrm>
          <a:prstGeom prst="rect">
            <a:avLst/>
          </a:prstGeom>
          <a:noFill/>
          <a:ln w="9525">
            <a:noFill/>
            <a:miter lim="800000"/>
            <a:headEnd/>
            <a:tailEnd/>
          </a:ln>
          <a:effectLst/>
        </p:spPr>
      </p:pic>
      <p:sp>
        <p:nvSpPr>
          <p:cNvPr id="489476" name="Text Box 4"/>
          <p:cNvSpPr txBox="1">
            <a:spLocks noChangeArrowheads="1"/>
          </p:cNvSpPr>
          <p:nvPr/>
        </p:nvSpPr>
        <p:spPr bwMode="auto">
          <a:xfrm>
            <a:off x="5076825" y="260350"/>
            <a:ext cx="4067175" cy="5314950"/>
          </a:xfrm>
          <a:prstGeom prst="rect">
            <a:avLst/>
          </a:prstGeom>
          <a:noFill/>
          <a:ln w="9525">
            <a:noFill/>
            <a:miter lim="800000"/>
            <a:headEnd/>
            <a:tailEnd/>
          </a:ln>
          <a:effectLst/>
        </p:spPr>
        <p:txBody>
          <a:bodyPr>
            <a:spAutoFit/>
          </a:bodyPr>
          <a:lstStyle/>
          <a:p>
            <a:pPr>
              <a:spcBef>
                <a:spcPct val="50000"/>
              </a:spcBef>
            </a:pPr>
            <a:r>
              <a:rPr lang="tr-TR"/>
              <a:t>Şekil: Pancar şekilli, çap:10-25 mm, yüksekliği 50 mm</a:t>
            </a:r>
          </a:p>
          <a:p>
            <a:pPr>
              <a:spcBef>
                <a:spcPct val="50000"/>
              </a:spcBef>
            </a:pPr>
            <a:r>
              <a:rPr lang="tr-TR"/>
              <a:t>Kavkı: Kalkerli</a:t>
            </a:r>
          </a:p>
          <a:p>
            <a:pPr>
              <a:spcBef>
                <a:spcPct val="50000"/>
              </a:spcBef>
            </a:pPr>
            <a:r>
              <a:rPr lang="tr-TR"/>
              <a:t>Yaş: Alt-Orta Kambriyen</a:t>
            </a:r>
          </a:p>
          <a:p>
            <a:pPr>
              <a:spcBef>
                <a:spcPct val="50000"/>
              </a:spcBef>
            </a:pPr>
            <a:r>
              <a:rPr lang="tr-TR"/>
              <a:t>Ortam: Sığ-sıcak denizler –bentik-çoğunlukla tek, ender olarak koloniyel olarak yaşarlar. 20/30 m derinliklerde bulunur. 100 metreye kadar olanlar küçük boyutludur. </a:t>
            </a:r>
          </a:p>
          <a:p>
            <a:pPr>
              <a:spcBef>
                <a:spcPct val="50000"/>
              </a:spcBef>
            </a:pPr>
            <a:r>
              <a:rPr lang="tr-TR"/>
              <a:t>Rusya, Güney Avustralya ve K Amerika da bulunur. İngiltere ve K Avrupa da bulunmaz. </a:t>
            </a:r>
          </a:p>
          <a:p>
            <a:pPr>
              <a:spcBef>
                <a:spcPct val="50000"/>
              </a:spcBef>
            </a:pPr>
            <a:r>
              <a:rPr lang="tr-TR"/>
              <a:t>Alg resiflerinde de gözlenmiştir. Trilobit, brakiyopod, çok ender olarak da süngerlerle beraber bulunur.</a:t>
            </a:r>
          </a:p>
          <a:p>
            <a:pPr>
              <a:spcBef>
                <a:spcPct val="50000"/>
              </a:spcBef>
            </a:pPr>
            <a:endParaRPr lang="tr-TR"/>
          </a:p>
        </p:txBody>
      </p:sp>
      <p:sp>
        <p:nvSpPr>
          <p:cNvPr id="5" name="WordArt 2"/>
          <p:cNvSpPr>
            <a:spLocks noChangeArrowheads="1" noChangeShapeType="1" noTextEdit="1"/>
          </p:cNvSpPr>
          <p:nvPr/>
        </p:nvSpPr>
        <p:spPr bwMode="auto">
          <a:xfrm>
            <a:off x="4211960" y="5517232"/>
            <a:ext cx="4103688" cy="1008063"/>
          </a:xfrm>
          <a:prstGeom prst="rect">
            <a:avLst/>
          </a:prstGeom>
        </p:spPr>
        <p:txBody>
          <a:bodyPr wrap="none" fromWordArt="1">
            <a:prstTxWarp prst="textPlain">
              <a:avLst>
                <a:gd name="adj" fmla="val 50000"/>
              </a:avLst>
            </a:prstTxWarp>
          </a:bodyPr>
          <a:lstStyle/>
          <a:p>
            <a:pPr algn="ctr"/>
            <a:r>
              <a:rPr lang="tr-TR" sz="3600" kern="10" dirty="0" err="1">
                <a:ln w="19050">
                  <a:solidFill>
                    <a:srgbClr val="99CCFF"/>
                  </a:solidFill>
                  <a:round/>
                  <a:headEnd/>
                  <a:tailEnd/>
                </a:ln>
                <a:solidFill>
                  <a:srgbClr val="0066CC"/>
                </a:solidFill>
                <a:effectLst>
                  <a:outerShdw dist="35921" dir="2700000" algn="ctr" rotWithShape="0">
                    <a:srgbClr val="990000"/>
                  </a:outerShdw>
                </a:effectLst>
                <a:latin typeface="Impact"/>
              </a:rPr>
              <a:t>Archaeocyathida</a:t>
            </a:r>
            <a:endParaRPr lang="tr-TR"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p:cNvPicPr>
            <a:picLocks noChangeAspect="1" noChangeArrowheads="1"/>
          </p:cNvPicPr>
          <p:nvPr/>
        </p:nvPicPr>
        <p:blipFill>
          <a:blip r:embed="rId2" cstate="print"/>
          <a:srcRect l="33798" t="45601" r="30559" b="20476"/>
          <a:stretch>
            <a:fillRect/>
          </a:stretch>
        </p:blipFill>
        <p:spPr bwMode="auto">
          <a:xfrm>
            <a:off x="0" y="1196975"/>
            <a:ext cx="5076825" cy="3624263"/>
          </a:xfrm>
          <a:prstGeom prst="rect">
            <a:avLst/>
          </a:prstGeom>
          <a:noFill/>
          <a:ln w="9525">
            <a:noFill/>
            <a:miter lim="800000"/>
            <a:headEnd/>
            <a:tailEnd/>
          </a:ln>
          <a:effectLst/>
        </p:spPr>
      </p:pic>
      <p:sp>
        <p:nvSpPr>
          <p:cNvPr id="487427" name="Rectangle 3"/>
          <p:cNvSpPr>
            <a:spLocks noChangeArrowheads="1"/>
          </p:cNvSpPr>
          <p:nvPr/>
        </p:nvSpPr>
        <p:spPr bwMode="auto">
          <a:xfrm>
            <a:off x="250825" y="4941888"/>
            <a:ext cx="3448050" cy="641350"/>
          </a:xfrm>
          <a:prstGeom prst="rect">
            <a:avLst/>
          </a:prstGeom>
          <a:noFill/>
          <a:ln w="9525">
            <a:noFill/>
            <a:miter lim="800000"/>
            <a:headEnd/>
            <a:tailEnd/>
          </a:ln>
          <a:effectLst/>
        </p:spPr>
        <p:txBody>
          <a:bodyPr wrap="none">
            <a:spAutoFit/>
          </a:bodyPr>
          <a:lstStyle/>
          <a:p>
            <a:r>
              <a:rPr lang="tr-TR">
                <a:hlinkClick r:id="rId3"/>
              </a:rPr>
              <a:t>http://paleo.cortland.edu/tutorial/</a:t>
            </a:r>
            <a:endParaRPr lang="tr-TR"/>
          </a:p>
          <a:p>
            <a:r>
              <a:rPr lang="tr-TR"/>
              <a:t>Protista/porifera.htm</a:t>
            </a:r>
          </a:p>
        </p:txBody>
      </p:sp>
      <p:sp>
        <p:nvSpPr>
          <p:cNvPr id="487428" name="Text Box 4"/>
          <p:cNvSpPr txBox="1">
            <a:spLocks noChangeArrowheads="1"/>
          </p:cNvSpPr>
          <p:nvPr/>
        </p:nvSpPr>
        <p:spPr bwMode="auto">
          <a:xfrm>
            <a:off x="5435600" y="1268413"/>
            <a:ext cx="3708400" cy="3665537"/>
          </a:xfrm>
          <a:prstGeom prst="rect">
            <a:avLst/>
          </a:prstGeom>
          <a:noFill/>
          <a:ln w="9525">
            <a:noFill/>
            <a:miter lim="800000"/>
            <a:headEnd/>
            <a:tailEnd/>
          </a:ln>
          <a:effectLst/>
        </p:spPr>
        <p:txBody>
          <a:bodyPr>
            <a:spAutoFit/>
          </a:bodyPr>
          <a:lstStyle/>
          <a:p>
            <a:pPr>
              <a:spcBef>
                <a:spcPct val="50000"/>
              </a:spcBef>
            </a:pPr>
            <a:r>
              <a:rPr lang="tr-TR"/>
              <a:t>Şekil: laminalı, düzensiz tümsekler,  2 m,ye ulaşan yaygılar olarak gözükürler. </a:t>
            </a:r>
          </a:p>
          <a:p>
            <a:pPr>
              <a:spcBef>
                <a:spcPct val="50000"/>
              </a:spcBef>
            </a:pPr>
            <a:r>
              <a:rPr lang="tr-TR"/>
              <a:t>Kavkı: Karbonat</a:t>
            </a:r>
          </a:p>
          <a:p>
            <a:pPr>
              <a:spcBef>
                <a:spcPct val="50000"/>
              </a:spcBef>
            </a:pPr>
            <a:r>
              <a:rPr lang="tr-TR"/>
              <a:t>Yaş: Kambriyen-Kretase, Silüriyen ve Devoniyen resiflerinde mercanlarla beraber bulunurlar.</a:t>
            </a:r>
          </a:p>
          <a:p>
            <a:pPr>
              <a:spcBef>
                <a:spcPct val="50000"/>
              </a:spcBef>
            </a:pPr>
            <a:r>
              <a:rPr lang="tr-TR"/>
              <a:t>Ortam: Resifal ortamlarda resif yapıcı organizma olarak  gözlenmiştir.</a:t>
            </a:r>
          </a:p>
          <a:p>
            <a:pPr>
              <a:spcBef>
                <a:spcPct val="50000"/>
              </a:spcBef>
            </a:pPr>
            <a:endParaRPr lang="tr-TR"/>
          </a:p>
        </p:txBody>
      </p:sp>
      <p:sp>
        <p:nvSpPr>
          <p:cNvPr id="5" name="WordArt 2"/>
          <p:cNvSpPr>
            <a:spLocks noChangeArrowheads="1" noChangeShapeType="1" noTextEdit="1"/>
          </p:cNvSpPr>
          <p:nvPr/>
        </p:nvSpPr>
        <p:spPr bwMode="auto">
          <a:xfrm>
            <a:off x="3995936" y="5445224"/>
            <a:ext cx="4103688" cy="1008063"/>
          </a:xfrm>
          <a:prstGeom prst="rect">
            <a:avLst/>
          </a:prstGeom>
        </p:spPr>
        <p:txBody>
          <a:bodyPr wrap="none" fromWordArt="1">
            <a:prstTxWarp prst="textPlain">
              <a:avLst>
                <a:gd name="adj" fmla="val 50000"/>
              </a:avLst>
            </a:prstTxWarp>
          </a:bodyPr>
          <a:lstStyle/>
          <a:p>
            <a:pPr algn="ctr"/>
            <a:r>
              <a:rPr lang="tr-TR" sz="3600" kern="10" dirty="0" err="1">
                <a:ln w="19050">
                  <a:solidFill>
                    <a:srgbClr val="99CCFF"/>
                  </a:solidFill>
                  <a:round/>
                  <a:headEnd/>
                  <a:tailEnd/>
                </a:ln>
                <a:solidFill>
                  <a:srgbClr val="0066CC"/>
                </a:solidFill>
                <a:effectLst>
                  <a:outerShdw dist="35921" dir="2700000" algn="ctr" rotWithShape="0">
                    <a:srgbClr val="990000"/>
                  </a:outerShdw>
                </a:effectLst>
                <a:latin typeface="Impact"/>
              </a:rPr>
              <a:t>Stromatoporoidea</a:t>
            </a:r>
            <a:endParaRPr lang="tr-TR"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9" name="Picture 5"/>
          <p:cNvPicPr>
            <a:picLocks noChangeAspect="1" noChangeArrowheads="1"/>
          </p:cNvPicPr>
          <p:nvPr/>
        </p:nvPicPr>
        <p:blipFill>
          <a:blip r:embed="rId2" cstate="print"/>
          <a:srcRect l="31194" t="30556" r="27322" b="22635"/>
          <a:stretch>
            <a:fillRect/>
          </a:stretch>
        </p:blipFill>
        <p:spPr bwMode="auto">
          <a:xfrm>
            <a:off x="0" y="0"/>
            <a:ext cx="9144000" cy="7002463"/>
          </a:xfrm>
          <a:prstGeom prst="rect">
            <a:avLst/>
          </a:prstGeom>
          <a:noFill/>
          <a:ln w="9525">
            <a:noFill/>
            <a:miter lim="800000"/>
            <a:headEnd/>
            <a:tailEnd/>
          </a:ln>
          <a:effectLst/>
        </p:spPr>
      </p:pic>
      <p:sp>
        <p:nvSpPr>
          <p:cNvPr id="420868" name="WordArt 4"/>
          <p:cNvSpPr>
            <a:spLocks noChangeArrowheads="1" noChangeShapeType="1" noTextEdit="1"/>
          </p:cNvSpPr>
          <p:nvPr/>
        </p:nvSpPr>
        <p:spPr bwMode="auto">
          <a:xfrm>
            <a:off x="5040313" y="333375"/>
            <a:ext cx="4103687" cy="1008063"/>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Porifera (Süngerler)</a:t>
            </a:r>
          </a:p>
        </p:txBody>
      </p:sp>
      <p:sp>
        <p:nvSpPr>
          <p:cNvPr id="420870" name="Rectangle 6"/>
          <p:cNvSpPr>
            <a:spLocks noChangeArrowheads="1"/>
          </p:cNvSpPr>
          <p:nvPr/>
        </p:nvSpPr>
        <p:spPr bwMode="auto">
          <a:xfrm>
            <a:off x="2965450" y="5373688"/>
            <a:ext cx="6178550" cy="366712"/>
          </a:xfrm>
          <a:prstGeom prst="rect">
            <a:avLst/>
          </a:prstGeom>
          <a:noFill/>
          <a:ln w="9525">
            <a:noFill/>
            <a:miter lim="800000"/>
            <a:headEnd/>
            <a:tailEnd/>
          </a:ln>
          <a:effectLst/>
        </p:spPr>
        <p:txBody>
          <a:bodyPr wrap="none">
            <a:spAutoFit/>
          </a:bodyPr>
          <a:lstStyle/>
          <a:p>
            <a:r>
              <a:rPr lang="tr-TR"/>
              <a:t>http://www.palaeos.com/Invertebrates/Porifera/Porifera.htm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8" name="Picture 4"/>
          <p:cNvPicPr>
            <a:picLocks noChangeAspect="1" noChangeArrowheads="1"/>
          </p:cNvPicPr>
          <p:nvPr/>
        </p:nvPicPr>
        <p:blipFill>
          <a:blip r:embed="rId2" cstate="print"/>
          <a:srcRect l="33263" t="13286" r="28940" b="61523"/>
          <a:stretch>
            <a:fillRect/>
          </a:stretch>
        </p:blipFill>
        <p:spPr bwMode="auto">
          <a:xfrm>
            <a:off x="0" y="765175"/>
            <a:ext cx="9144000" cy="4570413"/>
          </a:xfrm>
          <a:prstGeom prst="rect">
            <a:avLst/>
          </a:prstGeom>
          <a:noFill/>
          <a:ln w="9525">
            <a:noFill/>
            <a:miter lim="800000"/>
            <a:headEnd/>
            <a:tailEnd/>
          </a:ln>
          <a:effectLst/>
        </p:spPr>
      </p:pic>
      <p:sp>
        <p:nvSpPr>
          <p:cNvPr id="431109" name="Rectangle 5"/>
          <p:cNvSpPr>
            <a:spLocks noChangeArrowheads="1"/>
          </p:cNvSpPr>
          <p:nvPr/>
        </p:nvSpPr>
        <p:spPr bwMode="auto">
          <a:xfrm>
            <a:off x="1763713" y="5516563"/>
            <a:ext cx="5416550" cy="366712"/>
          </a:xfrm>
          <a:prstGeom prst="rect">
            <a:avLst/>
          </a:prstGeom>
          <a:noFill/>
          <a:ln w="9525">
            <a:noFill/>
            <a:miter lim="800000"/>
            <a:headEnd/>
            <a:tailEnd/>
          </a:ln>
          <a:effectLst/>
        </p:spPr>
        <p:txBody>
          <a:bodyPr wrap="none">
            <a:spAutoFit/>
          </a:bodyPr>
          <a:lstStyle/>
          <a:p>
            <a:r>
              <a:rPr lang="tr-TR"/>
              <a:t>http://www.ucmp.berkeley.edu/porifera/porifera.html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6" name="Picture 4"/>
          <p:cNvPicPr>
            <a:picLocks noChangeAspect="1" noChangeArrowheads="1"/>
          </p:cNvPicPr>
          <p:nvPr/>
        </p:nvPicPr>
        <p:blipFill>
          <a:blip r:embed="rId2" cstate="print"/>
          <a:srcRect l="36763" t="44698" r="32178" b="19048"/>
          <a:stretch>
            <a:fillRect/>
          </a:stretch>
        </p:blipFill>
        <p:spPr bwMode="auto">
          <a:xfrm>
            <a:off x="250825" y="692150"/>
            <a:ext cx="5580063" cy="4884738"/>
          </a:xfrm>
          <a:prstGeom prst="rect">
            <a:avLst/>
          </a:prstGeom>
          <a:noFill/>
          <a:ln w="9525">
            <a:noFill/>
            <a:miter lim="800000"/>
            <a:headEnd/>
            <a:tailEnd/>
          </a:ln>
          <a:effectLst/>
        </p:spPr>
      </p:pic>
      <p:sp>
        <p:nvSpPr>
          <p:cNvPr id="433157" name="Rectangle 5"/>
          <p:cNvSpPr>
            <a:spLocks noChangeArrowheads="1"/>
          </p:cNvSpPr>
          <p:nvPr/>
        </p:nvSpPr>
        <p:spPr bwMode="auto">
          <a:xfrm>
            <a:off x="2484438" y="5661025"/>
            <a:ext cx="3448050" cy="641350"/>
          </a:xfrm>
          <a:prstGeom prst="rect">
            <a:avLst/>
          </a:prstGeom>
          <a:noFill/>
          <a:ln w="9525">
            <a:noFill/>
            <a:miter lim="800000"/>
            <a:headEnd/>
            <a:tailEnd/>
          </a:ln>
          <a:effectLst/>
        </p:spPr>
        <p:txBody>
          <a:bodyPr wrap="none">
            <a:spAutoFit/>
          </a:bodyPr>
          <a:lstStyle/>
          <a:p>
            <a:r>
              <a:rPr lang="tr-TR">
                <a:hlinkClick r:id="rId3"/>
              </a:rPr>
              <a:t>http://paleo.cortland.edu/tutorial/</a:t>
            </a:r>
            <a:endParaRPr lang="tr-TR"/>
          </a:p>
          <a:p>
            <a:r>
              <a:rPr lang="tr-TR"/>
              <a:t>Protista/porifera.htm</a:t>
            </a:r>
          </a:p>
        </p:txBody>
      </p:sp>
      <p:sp>
        <p:nvSpPr>
          <p:cNvPr id="433158" name="Text Box 6"/>
          <p:cNvSpPr txBox="1">
            <a:spLocks noChangeArrowheads="1"/>
          </p:cNvSpPr>
          <p:nvPr/>
        </p:nvSpPr>
        <p:spPr bwMode="auto">
          <a:xfrm>
            <a:off x="6156325" y="836613"/>
            <a:ext cx="2987675" cy="4764087"/>
          </a:xfrm>
          <a:prstGeom prst="rect">
            <a:avLst/>
          </a:prstGeom>
          <a:noFill/>
          <a:ln w="9525">
            <a:noFill/>
            <a:miter lim="800000"/>
            <a:headEnd/>
            <a:tailEnd/>
          </a:ln>
          <a:effectLst/>
        </p:spPr>
        <p:txBody>
          <a:bodyPr>
            <a:spAutoFit/>
          </a:bodyPr>
          <a:lstStyle/>
          <a:p>
            <a:pPr>
              <a:spcBef>
                <a:spcPct val="50000"/>
              </a:spcBef>
            </a:pPr>
            <a:r>
              <a:rPr lang="tr-TR"/>
              <a:t>Şekil: Torba, küresel, silindirik, sarıcı  şekilli, bir insan kafası boyutunda olabildiği gibi 1 cm den küçük boyutlara da sahip olanları vardır.</a:t>
            </a:r>
          </a:p>
          <a:p>
            <a:pPr>
              <a:spcBef>
                <a:spcPct val="50000"/>
              </a:spcBef>
            </a:pPr>
            <a:r>
              <a:rPr lang="tr-TR"/>
              <a:t>Kavkı: Çoğu kalkerli, az sayıda silisli</a:t>
            </a:r>
          </a:p>
          <a:p>
            <a:pPr>
              <a:spcBef>
                <a:spcPct val="50000"/>
              </a:spcBef>
            </a:pPr>
            <a:r>
              <a:rPr lang="tr-TR"/>
              <a:t>Yaş: Kambriyen-Güncel</a:t>
            </a:r>
          </a:p>
          <a:p>
            <a:pPr>
              <a:spcBef>
                <a:spcPct val="50000"/>
              </a:spcBef>
            </a:pPr>
            <a:r>
              <a:rPr lang="tr-TR"/>
              <a:t>Ortam: Sığ-bentik, çok azı derin denizel. %80 denizel, geri kalanı tatlı sularda. Epifaunal, sesil.</a:t>
            </a:r>
          </a:p>
          <a:p>
            <a:pPr>
              <a:spcBef>
                <a:spcPct val="50000"/>
              </a:spcBef>
            </a:pPr>
            <a:r>
              <a:rPr lang="tr-TR"/>
              <a:t>Kurtcukları besin olarak kullanırlar.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40" name="Picture 4"/>
          <p:cNvPicPr>
            <a:picLocks noChangeAspect="1" noChangeArrowheads="1"/>
          </p:cNvPicPr>
          <p:nvPr/>
        </p:nvPicPr>
        <p:blipFill>
          <a:blip r:embed="rId2" cstate="print"/>
          <a:srcRect l="12202" t="22173" r="68571" b="60733"/>
          <a:stretch>
            <a:fillRect/>
          </a:stretch>
        </p:blipFill>
        <p:spPr bwMode="auto">
          <a:xfrm>
            <a:off x="0" y="0"/>
            <a:ext cx="4859338" cy="3240088"/>
          </a:xfrm>
          <a:prstGeom prst="rect">
            <a:avLst/>
          </a:prstGeom>
          <a:noFill/>
          <a:ln w="9525">
            <a:noFill/>
            <a:miter lim="800000"/>
            <a:headEnd/>
            <a:tailEnd/>
          </a:ln>
          <a:effectLst/>
        </p:spPr>
      </p:pic>
      <p:pic>
        <p:nvPicPr>
          <p:cNvPr id="423941" name="Picture 5"/>
          <p:cNvPicPr>
            <a:picLocks noChangeAspect="1" noChangeArrowheads="1"/>
          </p:cNvPicPr>
          <p:nvPr/>
        </p:nvPicPr>
        <p:blipFill>
          <a:blip r:embed="rId2" cstate="print"/>
          <a:srcRect l="56476" t="19048" r="24083" b="54318"/>
          <a:stretch>
            <a:fillRect/>
          </a:stretch>
        </p:blipFill>
        <p:spPr bwMode="auto">
          <a:xfrm>
            <a:off x="0" y="3141663"/>
            <a:ext cx="4859338" cy="3500437"/>
          </a:xfrm>
          <a:prstGeom prst="rect">
            <a:avLst/>
          </a:prstGeom>
          <a:noFill/>
          <a:ln w="9525">
            <a:noFill/>
            <a:miter lim="800000"/>
            <a:headEnd/>
            <a:tailEnd/>
          </a:ln>
          <a:effectLst/>
        </p:spPr>
      </p:pic>
      <p:pic>
        <p:nvPicPr>
          <p:cNvPr id="423942" name="Picture 6"/>
          <p:cNvPicPr>
            <a:picLocks noChangeAspect="1" noChangeArrowheads="1"/>
          </p:cNvPicPr>
          <p:nvPr/>
        </p:nvPicPr>
        <p:blipFill>
          <a:blip r:embed="rId2" cstate="print"/>
          <a:srcRect l="32854" t="19518" r="51619" b="56169"/>
          <a:stretch>
            <a:fillRect/>
          </a:stretch>
        </p:blipFill>
        <p:spPr bwMode="auto">
          <a:xfrm>
            <a:off x="4859338" y="476250"/>
            <a:ext cx="4292600" cy="5040313"/>
          </a:xfrm>
          <a:prstGeom prst="rect">
            <a:avLst/>
          </a:prstGeom>
          <a:noFill/>
          <a:ln w="9525">
            <a:noFill/>
            <a:miter lim="800000"/>
            <a:headEnd/>
            <a:tailEnd/>
          </a:ln>
          <a:effectLst/>
        </p:spPr>
      </p:pic>
      <p:pic>
        <p:nvPicPr>
          <p:cNvPr id="423943" name="Picture 7"/>
          <p:cNvPicPr>
            <a:picLocks noChangeAspect="1" noChangeArrowheads="1"/>
          </p:cNvPicPr>
          <p:nvPr/>
        </p:nvPicPr>
        <p:blipFill>
          <a:blip r:embed="rId2" cstate="print"/>
          <a:srcRect l="15221" t="15715" r="57112" b="79669"/>
          <a:stretch>
            <a:fillRect/>
          </a:stretch>
        </p:blipFill>
        <p:spPr bwMode="auto">
          <a:xfrm>
            <a:off x="4608513" y="0"/>
            <a:ext cx="4535487" cy="568325"/>
          </a:xfrm>
          <a:prstGeom prst="rect">
            <a:avLst/>
          </a:prstGeom>
          <a:noFill/>
          <a:ln w="9525">
            <a:noFill/>
            <a:miter lim="800000"/>
            <a:headEnd/>
            <a:tailEnd/>
          </a:ln>
          <a:effectLst/>
        </p:spPr>
      </p:pic>
      <p:sp>
        <p:nvSpPr>
          <p:cNvPr id="423944" name="Rectangle 8"/>
          <p:cNvSpPr>
            <a:spLocks noChangeArrowheads="1"/>
          </p:cNvSpPr>
          <p:nvPr/>
        </p:nvSpPr>
        <p:spPr bwMode="auto">
          <a:xfrm>
            <a:off x="5003800" y="5661025"/>
            <a:ext cx="4140200" cy="1190625"/>
          </a:xfrm>
          <a:prstGeom prst="rect">
            <a:avLst/>
          </a:prstGeom>
          <a:noFill/>
          <a:ln w="9525">
            <a:noFill/>
            <a:miter lim="800000"/>
            <a:headEnd/>
            <a:tailEnd/>
          </a:ln>
          <a:effectLst/>
        </p:spPr>
        <p:txBody>
          <a:bodyPr>
            <a:spAutoFit/>
          </a:bodyPr>
          <a:lstStyle/>
          <a:p>
            <a:r>
              <a:rPr lang="tr-TR">
                <a:hlinkClick r:id="rId3"/>
              </a:rPr>
              <a:t>http://www.dicle.edu.tr/~zoology/Erhan%20unlu%20dosyalar/</a:t>
            </a:r>
            <a:endParaRPr lang="tr-TR"/>
          </a:p>
          <a:p>
            <a:r>
              <a:rPr lang="tr-TR"/>
              <a:t>dersler/hayvan%20morf/Porifera%20BOLUM-3.pdf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2"/>
          <p:cNvSpPr txBox="1">
            <a:spLocks noChangeArrowheads="1"/>
          </p:cNvSpPr>
          <p:nvPr/>
        </p:nvSpPr>
        <p:spPr bwMode="auto">
          <a:xfrm>
            <a:off x="611188" y="1484313"/>
            <a:ext cx="7632700" cy="1604962"/>
          </a:xfrm>
          <a:prstGeom prst="rect">
            <a:avLst/>
          </a:prstGeom>
          <a:noFill/>
          <a:ln w="9525">
            <a:noFill/>
            <a:miter lim="800000"/>
            <a:headEnd/>
            <a:tailEnd/>
          </a:ln>
          <a:effectLst/>
        </p:spPr>
        <p:txBody>
          <a:bodyPr>
            <a:spAutoFit/>
          </a:bodyPr>
          <a:lstStyle/>
          <a:p>
            <a:pPr marL="342900" indent="-342900">
              <a:spcBef>
                <a:spcPct val="50000"/>
              </a:spcBef>
              <a:buFontTx/>
              <a:buChar char="-"/>
            </a:pPr>
            <a:endParaRPr lang="tr-TR"/>
          </a:p>
          <a:p>
            <a:pPr marL="342900" indent="-342900">
              <a:spcBef>
                <a:spcPct val="50000"/>
              </a:spcBef>
              <a:buFontTx/>
              <a:buChar char="-"/>
            </a:pPr>
            <a:endParaRPr lang="tr-TR"/>
          </a:p>
          <a:p>
            <a:pPr marL="342900" indent="-342900">
              <a:spcBef>
                <a:spcPct val="50000"/>
              </a:spcBef>
            </a:pPr>
            <a:r>
              <a:rPr lang="tr-TR"/>
              <a:t>      </a:t>
            </a:r>
          </a:p>
          <a:p>
            <a:pPr marL="342900" indent="-342900">
              <a:spcBef>
                <a:spcPct val="50000"/>
              </a:spcBef>
            </a:pPr>
            <a:r>
              <a:rPr lang="tr-TR"/>
              <a:t>      </a:t>
            </a:r>
          </a:p>
        </p:txBody>
      </p:sp>
      <p:sp>
        <p:nvSpPr>
          <p:cNvPr id="362499" name="WordArt 3"/>
          <p:cNvSpPr>
            <a:spLocks noChangeArrowheads="1" noChangeShapeType="1" noTextEdit="1"/>
          </p:cNvSpPr>
          <p:nvPr/>
        </p:nvSpPr>
        <p:spPr bwMode="auto">
          <a:xfrm>
            <a:off x="323528" y="1052736"/>
            <a:ext cx="1441450" cy="431800"/>
          </a:xfrm>
          <a:prstGeom prst="rect">
            <a:avLst/>
          </a:prstGeom>
        </p:spPr>
        <p:txBody>
          <a:bodyPr wrap="none" fromWordArt="1">
            <a:prstTxWarp prst="textPlain">
              <a:avLst>
                <a:gd name="adj" fmla="val 50000"/>
              </a:avLst>
            </a:prstTxWarp>
          </a:bodyPr>
          <a:lstStyle/>
          <a:p>
            <a:pPr algn="ctr"/>
            <a:r>
              <a:rPr lang="tr-TR" sz="3600" kern="10" dirty="0">
                <a:ln w="19050">
                  <a:solidFill>
                    <a:srgbClr val="99CCFF"/>
                  </a:solidFill>
                  <a:round/>
                  <a:headEnd/>
                  <a:tailEnd/>
                </a:ln>
                <a:solidFill>
                  <a:srgbClr val="0066CC"/>
                </a:solidFill>
                <a:effectLst>
                  <a:outerShdw dist="35921" dir="2700000" algn="ctr" rotWithShape="0">
                    <a:srgbClr val="990000"/>
                  </a:outerShdw>
                </a:effectLst>
                <a:latin typeface="Impact"/>
              </a:rPr>
              <a:t>Konular</a:t>
            </a:r>
          </a:p>
        </p:txBody>
      </p:sp>
      <p:sp>
        <p:nvSpPr>
          <p:cNvPr id="362502" name="Text Box 6"/>
          <p:cNvSpPr txBox="1">
            <a:spLocks noChangeArrowheads="1"/>
          </p:cNvSpPr>
          <p:nvPr/>
        </p:nvSpPr>
        <p:spPr bwMode="auto">
          <a:xfrm>
            <a:off x="467544" y="2348880"/>
            <a:ext cx="8280400" cy="2446824"/>
          </a:xfrm>
          <a:prstGeom prst="rect">
            <a:avLst/>
          </a:prstGeom>
          <a:noFill/>
          <a:ln w="9525">
            <a:noFill/>
            <a:miter lim="800000"/>
            <a:headEnd/>
            <a:tailEnd/>
          </a:ln>
          <a:effectLst/>
        </p:spPr>
        <p:txBody>
          <a:bodyPr>
            <a:spAutoFit/>
          </a:bodyPr>
          <a:lstStyle/>
          <a:p>
            <a:pPr>
              <a:spcBef>
                <a:spcPct val="50000"/>
              </a:spcBef>
            </a:pPr>
            <a:r>
              <a:rPr lang="tr-TR" dirty="0" err="1"/>
              <a:t>Vendien</a:t>
            </a:r>
            <a:r>
              <a:rPr lang="tr-TR" dirty="0"/>
              <a:t> organizmaları</a:t>
            </a:r>
          </a:p>
          <a:p>
            <a:pPr>
              <a:spcBef>
                <a:spcPct val="50000"/>
              </a:spcBef>
            </a:pPr>
            <a:r>
              <a:rPr lang="tr-TR" dirty="0" err="1"/>
              <a:t>Annelida</a:t>
            </a:r>
            <a:endParaRPr lang="tr-TR" dirty="0"/>
          </a:p>
          <a:p>
            <a:pPr>
              <a:spcBef>
                <a:spcPct val="50000"/>
              </a:spcBef>
            </a:pPr>
            <a:r>
              <a:rPr lang="tr-TR" dirty="0" err="1"/>
              <a:t>Archaeocyatha</a:t>
            </a:r>
            <a:endParaRPr lang="tr-TR" dirty="0"/>
          </a:p>
          <a:p>
            <a:pPr>
              <a:spcBef>
                <a:spcPct val="50000"/>
              </a:spcBef>
            </a:pPr>
            <a:r>
              <a:rPr lang="tr-TR" dirty="0" err="1"/>
              <a:t>Stramatoporoid</a:t>
            </a:r>
            <a:endParaRPr lang="tr-TR" dirty="0"/>
          </a:p>
          <a:p>
            <a:pPr>
              <a:spcBef>
                <a:spcPct val="50000"/>
              </a:spcBef>
            </a:pPr>
            <a:r>
              <a:rPr lang="tr-TR" dirty="0" err="1"/>
              <a:t>Porifera</a:t>
            </a:r>
            <a:endParaRPr lang="tr-TR" dirty="0"/>
          </a:p>
          <a:p>
            <a:pPr>
              <a:spcBef>
                <a:spcPct val="50000"/>
              </a:spcBef>
            </a:pPr>
            <a:r>
              <a:rPr lang="tr-TR"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3" name="Picture 3"/>
          <p:cNvPicPr>
            <a:picLocks noChangeAspect="1" noChangeArrowheads="1"/>
          </p:cNvPicPr>
          <p:nvPr/>
        </p:nvPicPr>
        <p:blipFill>
          <a:blip r:embed="rId2" cstate="print"/>
          <a:srcRect l="11119" t="15715" r="50429" b="45076"/>
          <a:stretch>
            <a:fillRect/>
          </a:stretch>
        </p:blipFill>
        <p:spPr bwMode="auto">
          <a:xfrm>
            <a:off x="0" y="0"/>
            <a:ext cx="9144000" cy="6994525"/>
          </a:xfrm>
          <a:prstGeom prst="rect">
            <a:avLst/>
          </a:prstGeom>
          <a:noFill/>
          <a:ln w="9525">
            <a:noFill/>
            <a:miter lim="800000"/>
            <a:headEnd/>
            <a:tailEnd/>
          </a:ln>
          <a:effectLst/>
        </p:spPr>
      </p:pic>
      <p:sp>
        <p:nvSpPr>
          <p:cNvPr id="471044" name="Rectangle 4"/>
          <p:cNvSpPr>
            <a:spLocks noChangeArrowheads="1"/>
          </p:cNvSpPr>
          <p:nvPr/>
        </p:nvSpPr>
        <p:spPr bwMode="auto">
          <a:xfrm>
            <a:off x="5003800" y="0"/>
            <a:ext cx="4140200" cy="1190625"/>
          </a:xfrm>
          <a:prstGeom prst="rect">
            <a:avLst/>
          </a:prstGeom>
          <a:noFill/>
          <a:ln w="9525">
            <a:noFill/>
            <a:miter lim="800000"/>
            <a:headEnd/>
            <a:tailEnd/>
          </a:ln>
          <a:effectLst/>
        </p:spPr>
        <p:txBody>
          <a:bodyPr>
            <a:spAutoFit/>
          </a:bodyPr>
          <a:lstStyle/>
          <a:p>
            <a:r>
              <a:rPr lang="tr-TR">
                <a:solidFill>
                  <a:srgbClr val="000000"/>
                </a:solidFill>
                <a:hlinkClick r:id="rId3"/>
              </a:rPr>
              <a:t>http://www.dicle.edu.tr/~zoology/Erhan%20unlu%20dosyalar/</a:t>
            </a:r>
            <a:endParaRPr lang="tr-TR">
              <a:solidFill>
                <a:srgbClr val="000000"/>
              </a:solidFill>
            </a:endParaRPr>
          </a:p>
          <a:p>
            <a:r>
              <a:rPr lang="tr-TR">
                <a:solidFill>
                  <a:srgbClr val="000000"/>
                </a:solidFill>
              </a:rPr>
              <a:t>dersler/hayvan%20morf/Porifera%20BOLUM-3.pdf</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300" name="Picture 4"/>
          <p:cNvPicPr>
            <a:picLocks noChangeAspect="1" noChangeArrowheads="1"/>
          </p:cNvPicPr>
          <p:nvPr/>
        </p:nvPicPr>
        <p:blipFill>
          <a:blip r:embed="rId2" cstate="print"/>
          <a:srcRect l="5727" t="47127" r="64035" b="29842"/>
          <a:stretch>
            <a:fillRect/>
          </a:stretch>
        </p:blipFill>
        <p:spPr bwMode="auto">
          <a:xfrm>
            <a:off x="0" y="0"/>
            <a:ext cx="9144000" cy="6453188"/>
          </a:xfrm>
          <a:prstGeom prst="rect">
            <a:avLst/>
          </a:prstGeom>
          <a:noFill/>
          <a:ln w="9525">
            <a:noFill/>
            <a:miter lim="800000"/>
            <a:headEnd/>
            <a:tailEnd/>
          </a:ln>
          <a:effectLst/>
        </p:spPr>
      </p:pic>
      <p:sp>
        <p:nvSpPr>
          <p:cNvPr id="439301" name="Rectangle 5"/>
          <p:cNvSpPr>
            <a:spLocks noChangeArrowheads="1"/>
          </p:cNvSpPr>
          <p:nvPr/>
        </p:nvSpPr>
        <p:spPr bwMode="auto">
          <a:xfrm>
            <a:off x="0" y="6491288"/>
            <a:ext cx="7981950" cy="366712"/>
          </a:xfrm>
          <a:prstGeom prst="rect">
            <a:avLst/>
          </a:prstGeom>
          <a:noFill/>
          <a:ln w="9525">
            <a:noFill/>
            <a:miter lim="800000"/>
            <a:headEnd/>
            <a:tailEnd/>
          </a:ln>
          <a:effectLst/>
        </p:spPr>
        <p:txBody>
          <a:bodyPr wrap="none">
            <a:spAutoFit/>
          </a:bodyPr>
          <a:lstStyle/>
          <a:p>
            <a:r>
              <a:rPr lang="tr-TR"/>
              <a:t>http://animaldiversity.ummz.umich.edu/site/accounts/specimens/Porifera.html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4" name="Text Box 4"/>
          <p:cNvSpPr txBox="1">
            <a:spLocks noChangeArrowheads="1"/>
          </p:cNvSpPr>
          <p:nvPr/>
        </p:nvSpPr>
        <p:spPr bwMode="auto">
          <a:xfrm>
            <a:off x="611188" y="1412875"/>
            <a:ext cx="7848600" cy="4217988"/>
          </a:xfrm>
          <a:prstGeom prst="rect">
            <a:avLst/>
          </a:prstGeom>
          <a:noFill/>
          <a:ln w="9525">
            <a:noFill/>
            <a:miter lim="800000"/>
            <a:headEnd/>
            <a:tailEnd/>
          </a:ln>
          <a:effectLst/>
        </p:spPr>
        <p:txBody>
          <a:bodyPr>
            <a:spAutoFit/>
          </a:bodyPr>
          <a:lstStyle/>
          <a:p>
            <a:pPr>
              <a:spcBef>
                <a:spcPct val="50000"/>
              </a:spcBef>
            </a:pPr>
            <a:r>
              <a:rPr lang="tr-TR"/>
              <a:t>Süngerlerle ilgili önemli terimler</a:t>
            </a:r>
          </a:p>
          <a:p>
            <a:pPr>
              <a:spcBef>
                <a:spcPct val="50000"/>
              </a:spcBef>
            </a:pPr>
            <a:r>
              <a:rPr lang="tr-TR"/>
              <a:t>Paragaster, gövdenin çatısındaki boşluk,</a:t>
            </a:r>
          </a:p>
          <a:p>
            <a:pPr>
              <a:spcBef>
                <a:spcPct val="50000"/>
              </a:spcBef>
            </a:pPr>
            <a:r>
              <a:rPr lang="tr-TR"/>
              <a:t>Oskulum, Paragasterin açıldığı merkezi açıklık</a:t>
            </a:r>
          </a:p>
          <a:p>
            <a:pPr>
              <a:spcBef>
                <a:spcPct val="50000"/>
              </a:spcBef>
            </a:pPr>
            <a:r>
              <a:rPr lang="tr-TR"/>
              <a:t>Ostium, Organizmanın üzerindeki sayısız küçük delikler</a:t>
            </a:r>
          </a:p>
          <a:p>
            <a:pPr>
              <a:spcBef>
                <a:spcPct val="50000"/>
              </a:spcBef>
            </a:pPr>
            <a:endParaRPr lang="tr-TR"/>
          </a:p>
          <a:p>
            <a:pPr>
              <a:spcBef>
                <a:spcPct val="50000"/>
              </a:spcBef>
            </a:pPr>
            <a:r>
              <a:rPr lang="tr-TR"/>
              <a:t>Organizasyon tipleri</a:t>
            </a:r>
          </a:p>
          <a:p>
            <a:pPr>
              <a:spcBef>
                <a:spcPct val="50000"/>
              </a:spcBef>
            </a:pPr>
            <a:r>
              <a:rPr lang="tr-TR"/>
              <a:t>Askon tip, torba şeklinde tek bir oda şeklinde olan sünger tipi, basit tip </a:t>
            </a:r>
          </a:p>
          <a:p>
            <a:pPr>
              <a:spcBef>
                <a:spcPct val="50000"/>
              </a:spcBef>
            </a:pPr>
            <a:r>
              <a:rPr lang="tr-TR"/>
              <a:t>Sikon tip, merkezi bir açıklık ve bunu çevreleyen askon şeklinde odacıklardan oluşan organizasyon</a:t>
            </a:r>
          </a:p>
          <a:p>
            <a:pPr>
              <a:spcBef>
                <a:spcPct val="50000"/>
              </a:spcBef>
            </a:pPr>
            <a:r>
              <a:rPr lang="tr-TR"/>
              <a:t>Lokon tip, merkezi bir açıklık ve bunu çevreleyen sikon şeklinde odacıklardan oluşan organizasyon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7" name="Picture 3"/>
          <p:cNvPicPr>
            <a:picLocks noChangeAspect="1" noChangeArrowheads="1"/>
          </p:cNvPicPr>
          <p:nvPr/>
        </p:nvPicPr>
        <p:blipFill>
          <a:blip r:embed="rId2" cstate="print"/>
          <a:srcRect l="57101" t="16713" r="4431" b="44078"/>
          <a:stretch>
            <a:fillRect/>
          </a:stretch>
        </p:blipFill>
        <p:spPr bwMode="auto">
          <a:xfrm>
            <a:off x="0" y="0"/>
            <a:ext cx="9144000" cy="6991350"/>
          </a:xfrm>
          <a:prstGeom prst="rect">
            <a:avLst/>
          </a:prstGeom>
          <a:noFill/>
          <a:ln w="9525">
            <a:noFill/>
            <a:miter lim="800000"/>
            <a:headEnd/>
            <a:tailEnd/>
          </a:ln>
          <a:effectLst/>
        </p:spPr>
      </p:pic>
      <p:sp>
        <p:nvSpPr>
          <p:cNvPr id="472068" name="Rectangle 4"/>
          <p:cNvSpPr>
            <a:spLocks noChangeArrowheads="1"/>
          </p:cNvSpPr>
          <p:nvPr/>
        </p:nvSpPr>
        <p:spPr bwMode="auto">
          <a:xfrm>
            <a:off x="2555875" y="5300663"/>
            <a:ext cx="4140200" cy="1190625"/>
          </a:xfrm>
          <a:prstGeom prst="rect">
            <a:avLst/>
          </a:prstGeom>
          <a:noFill/>
          <a:ln w="9525">
            <a:noFill/>
            <a:miter lim="800000"/>
            <a:headEnd/>
            <a:tailEnd/>
          </a:ln>
          <a:effectLst/>
        </p:spPr>
        <p:txBody>
          <a:bodyPr>
            <a:spAutoFit/>
          </a:bodyPr>
          <a:lstStyle/>
          <a:p>
            <a:r>
              <a:rPr lang="tr-TR">
                <a:solidFill>
                  <a:srgbClr val="000000"/>
                </a:solidFill>
                <a:hlinkClick r:id="rId3"/>
              </a:rPr>
              <a:t>http://www.dicle.edu.tr/~zoology/Erhan%20unlu%20dosyalar/</a:t>
            </a:r>
            <a:endParaRPr lang="tr-TR">
              <a:solidFill>
                <a:srgbClr val="000000"/>
              </a:solidFill>
            </a:endParaRPr>
          </a:p>
          <a:p>
            <a:r>
              <a:rPr lang="tr-TR">
                <a:solidFill>
                  <a:srgbClr val="000000"/>
                </a:solidFill>
              </a:rPr>
              <a:t>dersler/hayvan%20morf/Porifera%20BOLUM-3.pdf</a:t>
            </a:r>
          </a:p>
        </p:txBody>
      </p:sp>
      <p:sp>
        <p:nvSpPr>
          <p:cNvPr id="472069" name="Text Box 5"/>
          <p:cNvSpPr txBox="1">
            <a:spLocks noChangeArrowheads="1"/>
          </p:cNvSpPr>
          <p:nvPr/>
        </p:nvSpPr>
        <p:spPr bwMode="auto">
          <a:xfrm>
            <a:off x="2700338" y="4076700"/>
            <a:ext cx="3600450" cy="915988"/>
          </a:xfrm>
          <a:prstGeom prst="rect">
            <a:avLst/>
          </a:prstGeom>
          <a:noFill/>
          <a:ln w="9525">
            <a:noFill/>
            <a:miter lim="800000"/>
            <a:headEnd/>
            <a:tailEnd/>
          </a:ln>
          <a:effectLst/>
        </p:spPr>
        <p:txBody>
          <a:bodyPr>
            <a:spAutoFit/>
          </a:bodyPr>
          <a:lstStyle/>
          <a:p>
            <a:pPr>
              <a:spcBef>
                <a:spcPct val="50000"/>
              </a:spcBef>
            </a:pPr>
            <a:r>
              <a:rPr lang="tr-TR">
                <a:solidFill>
                  <a:srgbClr val="000000"/>
                </a:solidFill>
              </a:rPr>
              <a:t>Kuru ağırlığı 200 gr olan bir sünger 24 saatte 1000 kg suyu sirkule edebilir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8" name="Picture 4"/>
          <p:cNvPicPr>
            <a:picLocks noChangeAspect="1" noChangeArrowheads="1"/>
          </p:cNvPicPr>
          <p:nvPr/>
        </p:nvPicPr>
        <p:blipFill>
          <a:blip r:embed="rId2" cstate="print"/>
          <a:srcRect l="10583" t="15715" r="6262" b="13286"/>
          <a:stretch>
            <a:fillRect/>
          </a:stretch>
        </p:blipFill>
        <p:spPr bwMode="auto">
          <a:xfrm>
            <a:off x="0" y="260350"/>
            <a:ext cx="9144000" cy="5854700"/>
          </a:xfrm>
          <a:prstGeom prst="rect">
            <a:avLst/>
          </a:prstGeom>
          <a:noFill/>
          <a:ln w="9525">
            <a:noFill/>
            <a:miter lim="800000"/>
            <a:headEnd/>
            <a:tailEnd/>
          </a:ln>
          <a:effectLst/>
        </p:spPr>
      </p:pic>
      <p:sp>
        <p:nvSpPr>
          <p:cNvPr id="425989" name="Rectangle 5"/>
          <p:cNvSpPr>
            <a:spLocks noChangeArrowheads="1"/>
          </p:cNvSpPr>
          <p:nvPr/>
        </p:nvSpPr>
        <p:spPr bwMode="auto">
          <a:xfrm>
            <a:off x="250825" y="6262688"/>
            <a:ext cx="8893175" cy="641350"/>
          </a:xfrm>
          <a:prstGeom prst="rect">
            <a:avLst/>
          </a:prstGeom>
          <a:noFill/>
          <a:ln w="9525">
            <a:noFill/>
            <a:miter lim="800000"/>
            <a:headEnd/>
            <a:tailEnd/>
          </a:ln>
          <a:effectLst/>
        </p:spPr>
        <p:txBody>
          <a:bodyPr>
            <a:spAutoFit/>
          </a:bodyPr>
          <a:lstStyle/>
          <a:p>
            <a:r>
              <a:rPr lang="tr-TR">
                <a:hlinkClick r:id="rId3"/>
              </a:rPr>
              <a:t>http://www.dicle.edu.tr/~zoology/Erhan%20unlu%20dosyalar/</a:t>
            </a:r>
            <a:endParaRPr lang="tr-TR"/>
          </a:p>
          <a:p>
            <a:r>
              <a:rPr lang="tr-TR"/>
              <a:t>dersler/hayvan%20morf/Porifera%20BOLUM-3.pdf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80" name="Picture 4"/>
          <p:cNvPicPr>
            <a:picLocks noChangeAspect="1" noChangeArrowheads="1"/>
          </p:cNvPicPr>
          <p:nvPr/>
        </p:nvPicPr>
        <p:blipFill>
          <a:blip r:embed="rId2" cstate="print"/>
          <a:srcRect l="10583" t="21921" r="40822" b="22635"/>
          <a:stretch>
            <a:fillRect/>
          </a:stretch>
        </p:blipFill>
        <p:spPr bwMode="auto">
          <a:xfrm>
            <a:off x="1187450" y="0"/>
            <a:ext cx="6480175" cy="5545138"/>
          </a:xfrm>
          <a:prstGeom prst="rect">
            <a:avLst/>
          </a:prstGeom>
          <a:noFill/>
          <a:ln w="9525">
            <a:noFill/>
            <a:miter lim="800000"/>
            <a:headEnd/>
            <a:tailEnd/>
          </a:ln>
          <a:effectLst/>
        </p:spPr>
      </p:pic>
      <p:sp>
        <p:nvSpPr>
          <p:cNvPr id="434181" name="Rectangle 5"/>
          <p:cNvSpPr>
            <a:spLocks noChangeArrowheads="1"/>
          </p:cNvSpPr>
          <p:nvPr/>
        </p:nvSpPr>
        <p:spPr bwMode="auto">
          <a:xfrm>
            <a:off x="2484438" y="5734050"/>
            <a:ext cx="3448050" cy="641350"/>
          </a:xfrm>
          <a:prstGeom prst="rect">
            <a:avLst/>
          </a:prstGeom>
          <a:noFill/>
          <a:ln w="9525">
            <a:noFill/>
            <a:miter lim="800000"/>
            <a:headEnd/>
            <a:tailEnd/>
          </a:ln>
          <a:effectLst/>
        </p:spPr>
        <p:txBody>
          <a:bodyPr wrap="none">
            <a:spAutoFit/>
          </a:bodyPr>
          <a:lstStyle/>
          <a:p>
            <a:r>
              <a:rPr lang="tr-TR">
                <a:hlinkClick r:id="rId3"/>
              </a:rPr>
              <a:t>http://paleo.cortland.edu/tutorial/</a:t>
            </a:r>
            <a:endParaRPr lang="tr-TR"/>
          </a:p>
          <a:p>
            <a:r>
              <a:rPr lang="tr-TR"/>
              <a:t>Protista/porifera.htm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2" name="Picture 4"/>
          <p:cNvPicPr>
            <a:picLocks noChangeAspect="1" noChangeArrowheads="1"/>
          </p:cNvPicPr>
          <p:nvPr/>
        </p:nvPicPr>
        <p:blipFill>
          <a:blip r:embed="rId2" cstate="print"/>
          <a:srcRect l="8417" t="15715" r="66202" b="30556"/>
          <a:stretch>
            <a:fillRect/>
          </a:stretch>
        </p:blipFill>
        <p:spPr bwMode="auto">
          <a:xfrm>
            <a:off x="0" y="0"/>
            <a:ext cx="4319588" cy="6858000"/>
          </a:xfrm>
          <a:prstGeom prst="rect">
            <a:avLst/>
          </a:prstGeom>
          <a:noFill/>
          <a:ln w="9525">
            <a:noFill/>
            <a:miter lim="800000"/>
            <a:headEnd/>
            <a:tailEnd/>
          </a:ln>
          <a:effectLst/>
        </p:spPr>
      </p:pic>
      <p:sp>
        <p:nvSpPr>
          <p:cNvPr id="432133" name="Rectangle 5"/>
          <p:cNvSpPr>
            <a:spLocks noChangeArrowheads="1"/>
          </p:cNvSpPr>
          <p:nvPr/>
        </p:nvSpPr>
        <p:spPr bwMode="auto">
          <a:xfrm>
            <a:off x="4643438" y="549275"/>
            <a:ext cx="3244850" cy="366713"/>
          </a:xfrm>
          <a:prstGeom prst="rect">
            <a:avLst/>
          </a:prstGeom>
          <a:noFill/>
          <a:ln w="9525">
            <a:noFill/>
            <a:miter lim="800000"/>
            <a:headEnd/>
            <a:tailEnd/>
          </a:ln>
          <a:effectLst/>
        </p:spPr>
        <p:txBody>
          <a:bodyPr wrap="none">
            <a:spAutoFit/>
          </a:bodyPr>
          <a:lstStyle/>
          <a:p>
            <a:r>
              <a:rPr lang="tr-TR"/>
              <a:t>http://tolweb.org/Porifera/2464</a:t>
            </a:r>
          </a:p>
        </p:txBody>
      </p:sp>
      <p:pic>
        <p:nvPicPr>
          <p:cNvPr id="432134" name="Picture 6"/>
          <p:cNvPicPr>
            <a:picLocks noChangeAspect="1" noChangeArrowheads="1"/>
          </p:cNvPicPr>
          <p:nvPr/>
        </p:nvPicPr>
        <p:blipFill>
          <a:blip r:embed="rId3" cstate="print"/>
          <a:srcRect l="37846" t="11127" r="34070" b="71873"/>
          <a:stretch>
            <a:fillRect/>
          </a:stretch>
        </p:blipFill>
        <p:spPr bwMode="auto">
          <a:xfrm>
            <a:off x="4356100" y="3500438"/>
            <a:ext cx="4787900" cy="2173287"/>
          </a:xfrm>
          <a:prstGeom prst="rect">
            <a:avLst/>
          </a:prstGeom>
          <a:noFill/>
          <a:ln w="9525">
            <a:noFill/>
            <a:miter lim="800000"/>
            <a:headEnd/>
            <a:tailEnd/>
          </a:ln>
          <a:effectLst/>
        </p:spPr>
      </p:pic>
      <p:sp>
        <p:nvSpPr>
          <p:cNvPr id="432135" name="Rectangle 7"/>
          <p:cNvSpPr>
            <a:spLocks noChangeArrowheads="1"/>
          </p:cNvSpPr>
          <p:nvPr/>
        </p:nvSpPr>
        <p:spPr bwMode="auto">
          <a:xfrm>
            <a:off x="4500563" y="5734050"/>
            <a:ext cx="3448050" cy="641350"/>
          </a:xfrm>
          <a:prstGeom prst="rect">
            <a:avLst/>
          </a:prstGeom>
          <a:noFill/>
          <a:ln w="9525">
            <a:noFill/>
            <a:miter lim="800000"/>
            <a:headEnd/>
            <a:tailEnd/>
          </a:ln>
          <a:effectLst/>
        </p:spPr>
        <p:txBody>
          <a:bodyPr wrap="none">
            <a:spAutoFit/>
          </a:bodyPr>
          <a:lstStyle/>
          <a:p>
            <a:r>
              <a:rPr lang="tr-TR">
                <a:hlinkClick r:id="rId4"/>
              </a:rPr>
              <a:t>http://paleo.cortland.edu/tutorial/</a:t>
            </a:r>
            <a:endParaRPr lang="tr-TR"/>
          </a:p>
          <a:p>
            <a:r>
              <a:rPr lang="tr-TR"/>
              <a:t>Protista/porifera.htm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60" name="Picture 4"/>
          <p:cNvPicPr>
            <a:picLocks noChangeAspect="1" noChangeArrowheads="1"/>
          </p:cNvPicPr>
          <p:nvPr/>
        </p:nvPicPr>
        <p:blipFill>
          <a:blip r:embed="rId2" cstate="print"/>
          <a:srcRect l="13286" t="14429" r="6798" b="8968"/>
          <a:stretch>
            <a:fillRect/>
          </a:stretch>
        </p:blipFill>
        <p:spPr bwMode="auto">
          <a:xfrm>
            <a:off x="0" y="0"/>
            <a:ext cx="9144000" cy="6573838"/>
          </a:xfrm>
          <a:prstGeom prst="rect">
            <a:avLst/>
          </a:prstGeom>
          <a:noFill/>
          <a:ln w="9525">
            <a:noFill/>
            <a:miter lim="800000"/>
            <a:headEnd/>
            <a:tailEnd/>
          </a:ln>
          <a:effectLst/>
        </p:spPr>
      </p:pic>
      <p:sp>
        <p:nvSpPr>
          <p:cNvPr id="429061" name="Rectangle 5"/>
          <p:cNvSpPr>
            <a:spLocks noChangeArrowheads="1"/>
          </p:cNvSpPr>
          <p:nvPr/>
        </p:nvSpPr>
        <p:spPr bwMode="auto">
          <a:xfrm>
            <a:off x="250825" y="6262688"/>
            <a:ext cx="8893175" cy="641350"/>
          </a:xfrm>
          <a:prstGeom prst="rect">
            <a:avLst/>
          </a:prstGeom>
          <a:noFill/>
          <a:ln w="9525">
            <a:noFill/>
            <a:miter lim="800000"/>
            <a:headEnd/>
            <a:tailEnd/>
          </a:ln>
          <a:effectLst/>
        </p:spPr>
        <p:txBody>
          <a:bodyPr>
            <a:spAutoFit/>
          </a:bodyPr>
          <a:lstStyle/>
          <a:p>
            <a:r>
              <a:rPr lang="tr-TR">
                <a:hlinkClick r:id="rId3"/>
              </a:rPr>
              <a:t>http://www.dicle.edu.tr/~zoology/Erhan%20unlu%20dosyalar/</a:t>
            </a:r>
            <a:endParaRPr lang="tr-TR"/>
          </a:p>
          <a:p>
            <a:r>
              <a:rPr lang="tr-TR"/>
              <a:t>dersler/hayvan%20morf/Porifera%20BOLUM-3.pdf</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6" name="Picture 4"/>
          <p:cNvPicPr>
            <a:picLocks noChangeAspect="1" noChangeArrowheads="1"/>
          </p:cNvPicPr>
          <p:nvPr/>
        </p:nvPicPr>
        <p:blipFill>
          <a:blip r:embed="rId2" cstate="print"/>
          <a:srcRect l="11119" t="15714" r="6262" b="4636"/>
          <a:stretch>
            <a:fillRect/>
          </a:stretch>
        </p:blipFill>
        <p:spPr bwMode="auto">
          <a:xfrm>
            <a:off x="0" y="0"/>
            <a:ext cx="9144000" cy="6858000"/>
          </a:xfrm>
          <a:prstGeom prst="rect">
            <a:avLst/>
          </a:prstGeom>
          <a:noFill/>
          <a:ln w="9525">
            <a:noFill/>
            <a:miter lim="800000"/>
            <a:headEnd/>
            <a:tailEnd/>
          </a:ln>
          <a:effectLst/>
        </p:spPr>
      </p:pic>
      <p:sp>
        <p:nvSpPr>
          <p:cNvPr id="428037" name="Rectangle 5"/>
          <p:cNvSpPr>
            <a:spLocks noChangeArrowheads="1"/>
          </p:cNvSpPr>
          <p:nvPr/>
        </p:nvSpPr>
        <p:spPr bwMode="auto">
          <a:xfrm>
            <a:off x="0" y="5516563"/>
            <a:ext cx="3613150" cy="915987"/>
          </a:xfrm>
          <a:prstGeom prst="rect">
            <a:avLst/>
          </a:prstGeom>
          <a:noFill/>
          <a:ln w="9525">
            <a:noFill/>
            <a:miter lim="800000"/>
            <a:headEnd/>
            <a:tailEnd/>
          </a:ln>
          <a:effectLst/>
        </p:spPr>
        <p:txBody>
          <a:bodyPr>
            <a:spAutoFit/>
          </a:bodyPr>
          <a:lstStyle/>
          <a:p>
            <a:r>
              <a:rPr lang="tr-TR">
                <a:hlinkClick r:id="rId3"/>
              </a:rPr>
              <a:t>http://animaldiversity</a:t>
            </a:r>
            <a:r>
              <a:rPr lang="tr-TR"/>
              <a:t>.</a:t>
            </a:r>
          </a:p>
          <a:p>
            <a:r>
              <a:rPr lang="tr-TR"/>
              <a:t>ummz.umich.edu/site/</a:t>
            </a:r>
          </a:p>
          <a:p>
            <a:r>
              <a:rPr lang="tr-TR"/>
              <a:t>accounts/specimens/Porifera.html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6" name="Picture 4"/>
          <p:cNvPicPr>
            <a:picLocks noChangeAspect="1" noChangeArrowheads="1"/>
          </p:cNvPicPr>
          <p:nvPr/>
        </p:nvPicPr>
        <p:blipFill>
          <a:blip r:embed="rId2" cstate="print"/>
          <a:srcRect l="13286" t="40636" r="46214" b="11841"/>
          <a:stretch>
            <a:fillRect/>
          </a:stretch>
        </p:blipFill>
        <p:spPr bwMode="auto">
          <a:xfrm>
            <a:off x="0" y="0"/>
            <a:ext cx="9144000" cy="6453188"/>
          </a:xfrm>
          <a:prstGeom prst="rect">
            <a:avLst/>
          </a:prstGeom>
          <a:noFill/>
          <a:ln w="9525">
            <a:noFill/>
            <a:miter lim="800000"/>
            <a:headEnd/>
            <a:tailEnd/>
          </a:ln>
          <a:effectLst/>
        </p:spPr>
      </p:pic>
      <p:sp>
        <p:nvSpPr>
          <p:cNvPr id="438277" name="Rectangle 5"/>
          <p:cNvSpPr>
            <a:spLocks noChangeArrowheads="1"/>
          </p:cNvSpPr>
          <p:nvPr/>
        </p:nvSpPr>
        <p:spPr bwMode="auto">
          <a:xfrm>
            <a:off x="539750" y="6491288"/>
            <a:ext cx="7981950" cy="366712"/>
          </a:xfrm>
          <a:prstGeom prst="rect">
            <a:avLst/>
          </a:prstGeom>
          <a:noFill/>
          <a:ln w="9525">
            <a:noFill/>
            <a:miter lim="800000"/>
            <a:headEnd/>
            <a:tailEnd/>
          </a:ln>
          <a:effectLst/>
        </p:spPr>
        <p:txBody>
          <a:bodyPr wrap="none">
            <a:spAutoFit/>
          </a:bodyPr>
          <a:lstStyle/>
          <a:p>
            <a:r>
              <a:rPr lang="tr-TR"/>
              <a:t>http://animaldiversity.ummz.umich.edu/site/accounts/specimens/Porifera.html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0" name="Picture 2" descr="patlama"/>
          <p:cNvPicPr>
            <a:picLocks noChangeAspect="1" noChangeArrowheads="1"/>
          </p:cNvPicPr>
          <p:nvPr/>
        </p:nvPicPr>
        <p:blipFill>
          <a:blip r:embed="rId2" cstate="print"/>
          <a:srcRect/>
          <a:stretch>
            <a:fillRect/>
          </a:stretch>
        </p:blipFill>
        <p:spPr bwMode="auto">
          <a:xfrm>
            <a:off x="2700338" y="2060575"/>
            <a:ext cx="3802062" cy="2278063"/>
          </a:xfrm>
          <a:prstGeom prst="rect">
            <a:avLst/>
          </a:prstGeom>
          <a:noFill/>
          <a:ln w="9525">
            <a:noFill/>
            <a:miter lim="800000"/>
            <a:headEnd/>
            <a:tailEnd/>
          </a:ln>
        </p:spPr>
      </p:pic>
      <p:sp>
        <p:nvSpPr>
          <p:cNvPr id="483331" name="Rectangle 3"/>
          <p:cNvSpPr>
            <a:spLocks noChangeArrowheads="1"/>
          </p:cNvSpPr>
          <p:nvPr/>
        </p:nvSpPr>
        <p:spPr bwMode="auto">
          <a:xfrm>
            <a:off x="611188" y="4724400"/>
            <a:ext cx="8243887" cy="641350"/>
          </a:xfrm>
          <a:prstGeom prst="rect">
            <a:avLst/>
          </a:prstGeom>
          <a:noFill/>
          <a:ln w="9525">
            <a:noFill/>
            <a:miter lim="800000"/>
            <a:headEnd/>
            <a:tailEnd/>
          </a:ln>
          <a:effectLst/>
        </p:spPr>
        <p:txBody>
          <a:bodyPr>
            <a:spAutoFit/>
          </a:bodyPr>
          <a:lstStyle/>
          <a:p>
            <a:r>
              <a:rPr lang="tr-TR"/>
              <a:t>http://www.biltek.tubitak.gov.tr/bilgipaket/jeolojik/Fanerozoik/Paleozoik/Kambriyen/index.htm</a:t>
            </a:r>
          </a:p>
        </p:txBody>
      </p:sp>
      <p:sp>
        <p:nvSpPr>
          <p:cNvPr id="483332" name="AutoShape 4"/>
          <p:cNvSpPr>
            <a:spLocks noChangeArrowheads="1"/>
          </p:cNvSpPr>
          <p:nvPr/>
        </p:nvSpPr>
        <p:spPr bwMode="auto">
          <a:xfrm>
            <a:off x="2700338" y="1412875"/>
            <a:ext cx="4392612" cy="287338"/>
          </a:xfrm>
          <a:prstGeom prst="rightArrow">
            <a:avLst>
              <a:gd name="adj1" fmla="val 50000"/>
              <a:gd name="adj2" fmla="val 382182"/>
            </a:avLst>
          </a:prstGeom>
          <a:solidFill>
            <a:schemeClr val="accent1"/>
          </a:solidFill>
          <a:ln w="9525">
            <a:solidFill>
              <a:schemeClr val="tx1"/>
            </a:solidFill>
            <a:miter lim="800000"/>
            <a:headEnd/>
            <a:tailEnd/>
          </a:ln>
          <a:effectLst/>
        </p:spPr>
        <p:txBody>
          <a:bodyPr wrap="none" anchor="ctr"/>
          <a:lstStyle/>
          <a:p>
            <a:endParaRPr lang="tr-TR"/>
          </a:p>
        </p:txBody>
      </p:sp>
      <p:sp>
        <p:nvSpPr>
          <p:cNvPr id="483333" name="Text Box 5"/>
          <p:cNvSpPr txBox="1">
            <a:spLocks noChangeArrowheads="1"/>
          </p:cNvSpPr>
          <p:nvPr/>
        </p:nvSpPr>
        <p:spPr bwMode="auto">
          <a:xfrm>
            <a:off x="2916238" y="620713"/>
            <a:ext cx="4032250" cy="366712"/>
          </a:xfrm>
          <a:prstGeom prst="rect">
            <a:avLst/>
          </a:prstGeom>
          <a:noFill/>
          <a:ln w="9525">
            <a:noFill/>
            <a:miter lim="800000"/>
            <a:headEnd/>
            <a:tailEnd/>
          </a:ln>
          <a:effectLst/>
        </p:spPr>
        <p:txBody>
          <a:bodyPr>
            <a:spAutoFit/>
          </a:bodyPr>
          <a:lstStyle/>
          <a:p>
            <a:pPr>
              <a:spcBef>
                <a:spcPct val="50000"/>
              </a:spcBef>
            </a:pPr>
            <a:r>
              <a:rPr lang="tr-TR"/>
              <a:t>zaman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5" name="Picture 5"/>
          <p:cNvPicPr>
            <a:picLocks noChangeAspect="1" noChangeArrowheads="1"/>
          </p:cNvPicPr>
          <p:nvPr/>
        </p:nvPicPr>
        <p:blipFill>
          <a:blip r:embed="rId2" cstate="print"/>
          <a:srcRect l="40822" t="41365" r="36499" b="35603"/>
          <a:stretch>
            <a:fillRect/>
          </a:stretch>
        </p:blipFill>
        <p:spPr bwMode="auto">
          <a:xfrm>
            <a:off x="0" y="908050"/>
            <a:ext cx="3492500" cy="2660650"/>
          </a:xfrm>
          <a:prstGeom prst="rect">
            <a:avLst/>
          </a:prstGeom>
          <a:noFill/>
          <a:ln w="9525">
            <a:noFill/>
            <a:miter lim="800000"/>
            <a:headEnd/>
            <a:tailEnd/>
          </a:ln>
          <a:effectLst/>
        </p:spPr>
      </p:pic>
      <p:sp>
        <p:nvSpPr>
          <p:cNvPr id="440326" name="Rectangle 6"/>
          <p:cNvSpPr>
            <a:spLocks noChangeArrowheads="1"/>
          </p:cNvSpPr>
          <p:nvPr/>
        </p:nvSpPr>
        <p:spPr bwMode="auto">
          <a:xfrm>
            <a:off x="0" y="3716338"/>
            <a:ext cx="3575050" cy="641350"/>
          </a:xfrm>
          <a:prstGeom prst="rect">
            <a:avLst/>
          </a:prstGeom>
          <a:noFill/>
          <a:ln w="9525">
            <a:noFill/>
            <a:miter lim="800000"/>
            <a:headEnd/>
            <a:tailEnd/>
          </a:ln>
          <a:effectLst/>
        </p:spPr>
        <p:txBody>
          <a:bodyPr wrap="none">
            <a:spAutoFit/>
          </a:bodyPr>
          <a:lstStyle/>
          <a:p>
            <a:r>
              <a:rPr lang="tr-TR">
                <a:hlinkClick r:id="rId3"/>
              </a:rPr>
              <a:t>http://cas.bellarmine.edu/tietjen/w</a:t>
            </a:r>
            <a:endParaRPr lang="tr-TR"/>
          </a:p>
          <a:p>
            <a:r>
              <a:rPr lang="tr-TR"/>
              <a:t>images/Sponge_archaeo.gif</a:t>
            </a:r>
          </a:p>
        </p:txBody>
      </p:sp>
      <p:pic>
        <p:nvPicPr>
          <p:cNvPr id="440327" name="Picture 7"/>
          <p:cNvPicPr>
            <a:picLocks noChangeAspect="1" noChangeArrowheads="1"/>
          </p:cNvPicPr>
          <p:nvPr/>
        </p:nvPicPr>
        <p:blipFill>
          <a:blip r:embed="rId4" cstate="print"/>
          <a:srcRect l="29477" t="25523" r="27856" b="34874"/>
          <a:stretch>
            <a:fillRect/>
          </a:stretch>
        </p:blipFill>
        <p:spPr bwMode="auto">
          <a:xfrm>
            <a:off x="3708400" y="0"/>
            <a:ext cx="5435600" cy="5688013"/>
          </a:xfrm>
          <a:prstGeom prst="rect">
            <a:avLst/>
          </a:prstGeom>
          <a:noFill/>
          <a:ln w="9525">
            <a:noFill/>
            <a:miter lim="800000"/>
            <a:headEnd/>
            <a:tailEnd/>
          </a:ln>
          <a:effectLst/>
        </p:spPr>
      </p:pic>
      <p:sp>
        <p:nvSpPr>
          <p:cNvPr id="440328" name="Rectangle 8"/>
          <p:cNvSpPr>
            <a:spLocks noChangeArrowheads="1"/>
          </p:cNvSpPr>
          <p:nvPr/>
        </p:nvSpPr>
        <p:spPr bwMode="auto">
          <a:xfrm>
            <a:off x="3587750" y="5805488"/>
            <a:ext cx="5556250" cy="366712"/>
          </a:xfrm>
          <a:prstGeom prst="rect">
            <a:avLst/>
          </a:prstGeom>
          <a:noFill/>
          <a:ln w="9525">
            <a:noFill/>
            <a:miter lim="800000"/>
            <a:headEnd/>
            <a:tailEnd/>
          </a:ln>
          <a:effectLst/>
        </p:spPr>
        <p:txBody>
          <a:bodyPr wrap="none">
            <a:spAutoFit/>
          </a:bodyPr>
          <a:lstStyle/>
          <a:p>
            <a:r>
              <a:rPr lang="tr-TR"/>
              <a:t>http://www.ucmp.berkeley.edu/porifera/poriferafr.html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2" name="Picture 4"/>
          <p:cNvPicPr>
            <a:picLocks noChangeAspect="1" noChangeArrowheads="1"/>
          </p:cNvPicPr>
          <p:nvPr/>
        </p:nvPicPr>
        <p:blipFill>
          <a:blip r:embed="rId2" cstate="print"/>
          <a:srcRect l="8965" t="23366" r="49464" b="42079"/>
          <a:stretch>
            <a:fillRect/>
          </a:stretch>
        </p:blipFill>
        <p:spPr bwMode="auto">
          <a:xfrm>
            <a:off x="0" y="0"/>
            <a:ext cx="5543550" cy="3455988"/>
          </a:xfrm>
          <a:prstGeom prst="rect">
            <a:avLst/>
          </a:prstGeom>
          <a:noFill/>
          <a:ln w="9525">
            <a:noFill/>
            <a:miter lim="800000"/>
            <a:headEnd/>
            <a:tailEnd/>
          </a:ln>
          <a:effectLst/>
        </p:spPr>
      </p:pic>
      <p:pic>
        <p:nvPicPr>
          <p:cNvPr id="442373" name="Picture 5"/>
          <p:cNvPicPr>
            <a:picLocks noChangeAspect="1" noChangeArrowheads="1"/>
          </p:cNvPicPr>
          <p:nvPr/>
        </p:nvPicPr>
        <p:blipFill>
          <a:blip r:embed="rId3" cstate="print"/>
          <a:srcRect l="37036" t="25523" r="31094" b="49286"/>
          <a:stretch>
            <a:fillRect/>
          </a:stretch>
        </p:blipFill>
        <p:spPr bwMode="auto">
          <a:xfrm>
            <a:off x="0" y="3500438"/>
            <a:ext cx="5435600" cy="3222625"/>
          </a:xfrm>
          <a:prstGeom prst="rect">
            <a:avLst/>
          </a:prstGeom>
          <a:noFill/>
          <a:ln w="9525">
            <a:noFill/>
            <a:miter lim="800000"/>
            <a:headEnd/>
            <a:tailEnd/>
          </a:ln>
          <a:effectLst/>
        </p:spPr>
      </p:pic>
      <p:pic>
        <p:nvPicPr>
          <p:cNvPr id="442374" name="Picture 6"/>
          <p:cNvPicPr>
            <a:picLocks noChangeAspect="1" noChangeArrowheads="1"/>
          </p:cNvPicPr>
          <p:nvPr/>
        </p:nvPicPr>
        <p:blipFill>
          <a:blip r:embed="rId4" cstate="print"/>
          <a:srcRect l="36501" t="23366" r="30023" b="38477"/>
          <a:stretch>
            <a:fillRect/>
          </a:stretch>
        </p:blipFill>
        <p:spPr bwMode="auto">
          <a:xfrm>
            <a:off x="5580063" y="333375"/>
            <a:ext cx="3563937" cy="3046413"/>
          </a:xfrm>
          <a:prstGeom prst="rect">
            <a:avLst/>
          </a:prstGeom>
          <a:noFill/>
          <a:ln w="9525">
            <a:noFill/>
            <a:miter lim="800000"/>
            <a:headEnd/>
            <a:tailEnd/>
          </a:ln>
          <a:effectLst/>
        </p:spPr>
      </p:pic>
      <p:sp>
        <p:nvSpPr>
          <p:cNvPr id="442375" name="Rectangle 7"/>
          <p:cNvSpPr>
            <a:spLocks noChangeArrowheads="1"/>
          </p:cNvSpPr>
          <p:nvPr/>
        </p:nvSpPr>
        <p:spPr bwMode="auto">
          <a:xfrm>
            <a:off x="5795963" y="4149725"/>
            <a:ext cx="2686050" cy="915988"/>
          </a:xfrm>
          <a:prstGeom prst="rect">
            <a:avLst/>
          </a:prstGeom>
          <a:noFill/>
          <a:ln w="9525">
            <a:noFill/>
            <a:miter lim="800000"/>
            <a:headEnd/>
            <a:tailEnd/>
          </a:ln>
          <a:effectLst/>
        </p:spPr>
        <p:txBody>
          <a:bodyPr wrap="none">
            <a:spAutoFit/>
          </a:bodyPr>
          <a:lstStyle/>
          <a:p>
            <a:r>
              <a:rPr lang="tr-TR">
                <a:hlinkClick r:id="rId5"/>
              </a:rPr>
              <a:t>http://www.udel.edu/dgs/</a:t>
            </a:r>
            <a:endParaRPr lang="tr-TR"/>
          </a:p>
          <a:p>
            <a:r>
              <a:rPr lang="tr-TR"/>
              <a:t>Paleontology/DE_K_pal/</a:t>
            </a:r>
          </a:p>
          <a:p>
            <a:r>
              <a:rPr lang="tr-TR"/>
              <a:t>palpages/Porifera3.html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0" name="Picture 2"/>
          <p:cNvPicPr>
            <a:picLocks noChangeAspect="1" noChangeArrowheads="1"/>
          </p:cNvPicPr>
          <p:nvPr/>
        </p:nvPicPr>
        <p:blipFill>
          <a:blip r:embed="rId2" cstate="print"/>
          <a:srcRect l="39203" t="15715" r="33797" b="60793"/>
          <a:stretch>
            <a:fillRect/>
          </a:stretch>
        </p:blipFill>
        <p:spPr bwMode="auto">
          <a:xfrm>
            <a:off x="1835150" y="1484313"/>
            <a:ext cx="4824413" cy="3148012"/>
          </a:xfrm>
          <a:prstGeom prst="rect">
            <a:avLst/>
          </a:prstGeom>
          <a:noFill/>
          <a:ln w="9525">
            <a:noFill/>
            <a:miter lim="800000"/>
            <a:headEnd/>
            <a:tailEnd/>
          </a:ln>
          <a:effectLst/>
        </p:spPr>
      </p:pic>
      <p:sp>
        <p:nvSpPr>
          <p:cNvPr id="478211" name="Rectangle 3"/>
          <p:cNvSpPr>
            <a:spLocks noChangeArrowheads="1"/>
          </p:cNvSpPr>
          <p:nvPr/>
        </p:nvSpPr>
        <p:spPr bwMode="auto">
          <a:xfrm>
            <a:off x="1763713" y="4941888"/>
            <a:ext cx="5467350" cy="366712"/>
          </a:xfrm>
          <a:prstGeom prst="rect">
            <a:avLst/>
          </a:prstGeom>
          <a:noFill/>
          <a:ln w="9525">
            <a:noFill/>
            <a:miter lim="800000"/>
            <a:headEnd/>
            <a:tailEnd/>
          </a:ln>
          <a:effectLst/>
        </p:spPr>
        <p:txBody>
          <a:bodyPr wrap="none">
            <a:spAutoFit/>
          </a:bodyPr>
          <a:lstStyle/>
          <a:p>
            <a:r>
              <a:rPr lang="tr-TR"/>
              <a:t>http://www.ucmp.berkeley.edu/vendian/vendian.html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6" name="Picture 2" descr="zamancet"/>
          <p:cNvPicPr>
            <a:picLocks noChangeAspect="1" noChangeArrowheads="1"/>
          </p:cNvPicPr>
          <p:nvPr/>
        </p:nvPicPr>
        <p:blipFill>
          <a:blip r:embed="rId2" cstate="print"/>
          <a:srcRect/>
          <a:stretch>
            <a:fillRect/>
          </a:stretch>
        </p:blipFill>
        <p:spPr bwMode="auto">
          <a:xfrm>
            <a:off x="250825" y="0"/>
            <a:ext cx="2852738" cy="6797675"/>
          </a:xfrm>
          <a:prstGeom prst="rect">
            <a:avLst/>
          </a:prstGeom>
          <a:noFill/>
        </p:spPr>
      </p:pic>
      <p:sp>
        <p:nvSpPr>
          <p:cNvPr id="482307" name="Rectangle 3"/>
          <p:cNvSpPr>
            <a:spLocks noChangeArrowheads="1"/>
          </p:cNvSpPr>
          <p:nvPr/>
        </p:nvSpPr>
        <p:spPr bwMode="auto">
          <a:xfrm>
            <a:off x="3059113" y="5876925"/>
            <a:ext cx="1871662" cy="217488"/>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482308" name="Text Box 4"/>
          <p:cNvSpPr txBox="1">
            <a:spLocks noChangeArrowheads="1"/>
          </p:cNvSpPr>
          <p:nvPr/>
        </p:nvSpPr>
        <p:spPr bwMode="auto">
          <a:xfrm>
            <a:off x="5076825" y="5445125"/>
            <a:ext cx="3455988" cy="366713"/>
          </a:xfrm>
          <a:prstGeom prst="rect">
            <a:avLst/>
          </a:prstGeom>
          <a:noFill/>
          <a:ln w="9525">
            <a:noFill/>
            <a:miter lim="800000"/>
            <a:headEnd/>
            <a:tailEnd/>
          </a:ln>
          <a:effectLst/>
        </p:spPr>
        <p:txBody>
          <a:bodyPr>
            <a:spAutoFit/>
          </a:bodyPr>
          <a:lstStyle/>
          <a:p>
            <a:pPr>
              <a:spcBef>
                <a:spcPct val="50000"/>
              </a:spcBef>
            </a:pPr>
            <a:r>
              <a:rPr lang="tr-TR"/>
              <a:t>VENDİAN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4" name="Picture 2"/>
          <p:cNvPicPr>
            <a:picLocks noChangeAspect="1" noChangeArrowheads="1"/>
          </p:cNvPicPr>
          <p:nvPr/>
        </p:nvPicPr>
        <p:blipFill>
          <a:blip r:embed="rId2" cstate="print"/>
          <a:srcRect l="32179" t="31285" r="28940" b="19048"/>
          <a:stretch>
            <a:fillRect/>
          </a:stretch>
        </p:blipFill>
        <p:spPr bwMode="auto">
          <a:xfrm>
            <a:off x="2195513" y="908050"/>
            <a:ext cx="5184775" cy="4967288"/>
          </a:xfrm>
          <a:prstGeom prst="rect">
            <a:avLst/>
          </a:prstGeom>
          <a:noFill/>
          <a:ln w="9525">
            <a:noFill/>
            <a:miter lim="800000"/>
            <a:headEnd/>
            <a:tailEnd/>
          </a:ln>
          <a:effectLst/>
        </p:spPr>
      </p:pic>
      <p:sp>
        <p:nvSpPr>
          <p:cNvPr id="479235" name="Rectangle 3"/>
          <p:cNvSpPr>
            <a:spLocks noChangeArrowheads="1"/>
          </p:cNvSpPr>
          <p:nvPr/>
        </p:nvSpPr>
        <p:spPr bwMode="auto">
          <a:xfrm>
            <a:off x="2124075" y="6092825"/>
            <a:ext cx="5467350" cy="366713"/>
          </a:xfrm>
          <a:prstGeom prst="rect">
            <a:avLst/>
          </a:prstGeom>
          <a:noFill/>
          <a:ln w="9525">
            <a:noFill/>
            <a:miter lim="800000"/>
            <a:headEnd/>
            <a:tailEnd/>
          </a:ln>
          <a:effectLst/>
        </p:spPr>
        <p:txBody>
          <a:bodyPr wrap="none">
            <a:spAutoFit/>
          </a:bodyPr>
          <a:lstStyle/>
          <a:p>
            <a:r>
              <a:rPr lang="tr-TR"/>
              <a:t>http://www.ucmp.berkeley.edu/vendian/vendian.html</a:t>
            </a:r>
          </a:p>
        </p:txBody>
      </p:sp>
      <p:sp>
        <p:nvSpPr>
          <p:cNvPr id="479236" name="Text Box 4"/>
          <p:cNvSpPr txBox="1">
            <a:spLocks noChangeArrowheads="1"/>
          </p:cNvSpPr>
          <p:nvPr/>
        </p:nvSpPr>
        <p:spPr bwMode="auto">
          <a:xfrm>
            <a:off x="684213" y="404813"/>
            <a:ext cx="8459787" cy="366712"/>
          </a:xfrm>
          <a:prstGeom prst="rect">
            <a:avLst/>
          </a:prstGeom>
          <a:noFill/>
          <a:ln w="9525">
            <a:noFill/>
            <a:miter lim="800000"/>
            <a:headEnd/>
            <a:tailEnd/>
          </a:ln>
          <a:effectLst/>
        </p:spPr>
        <p:txBody>
          <a:bodyPr>
            <a:spAutoFit/>
          </a:bodyPr>
          <a:lstStyle/>
          <a:p>
            <a:pPr>
              <a:spcBef>
                <a:spcPct val="50000"/>
              </a:spcBef>
            </a:pPr>
            <a:r>
              <a:rPr lang="tr-TR"/>
              <a:t>VENDİAN FOSİLLERİ- 650-543 MİLYON YILLARI ARASI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2" cstate="print"/>
          <a:srcRect l="34882" t="34158" r="30023" b="27682"/>
          <a:stretch>
            <a:fillRect/>
          </a:stretch>
        </p:blipFill>
        <p:spPr bwMode="auto">
          <a:xfrm>
            <a:off x="2051050" y="404813"/>
            <a:ext cx="4679950" cy="3816350"/>
          </a:xfrm>
          <a:prstGeom prst="rect">
            <a:avLst/>
          </a:prstGeom>
          <a:noFill/>
          <a:ln w="9525">
            <a:noFill/>
            <a:miter lim="800000"/>
            <a:headEnd/>
            <a:tailEnd/>
          </a:ln>
          <a:effectLst/>
        </p:spPr>
      </p:pic>
      <p:pic>
        <p:nvPicPr>
          <p:cNvPr id="480259" name="Picture 3"/>
          <p:cNvPicPr>
            <a:picLocks noChangeAspect="1" noChangeArrowheads="1"/>
          </p:cNvPicPr>
          <p:nvPr/>
        </p:nvPicPr>
        <p:blipFill>
          <a:blip r:embed="rId3" cstate="print"/>
          <a:srcRect l="30023" t="34158" r="24619" b="47841"/>
          <a:stretch>
            <a:fillRect/>
          </a:stretch>
        </p:blipFill>
        <p:spPr bwMode="auto">
          <a:xfrm>
            <a:off x="1547813" y="4292600"/>
            <a:ext cx="6048375" cy="1800225"/>
          </a:xfrm>
          <a:prstGeom prst="rect">
            <a:avLst/>
          </a:prstGeom>
          <a:noFill/>
          <a:ln w="9525">
            <a:noFill/>
            <a:miter lim="800000"/>
            <a:headEnd/>
            <a:tailEnd/>
          </a:ln>
          <a:effectLst/>
        </p:spPr>
      </p:pic>
      <p:sp>
        <p:nvSpPr>
          <p:cNvPr id="480260" name="Rectangle 4"/>
          <p:cNvSpPr>
            <a:spLocks noChangeArrowheads="1"/>
          </p:cNvSpPr>
          <p:nvPr/>
        </p:nvSpPr>
        <p:spPr bwMode="auto">
          <a:xfrm>
            <a:off x="1692275" y="6237288"/>
            <a:ext cx="5467350" cy="366712"/>
          </a:xfrm>
          <a:prstGeom prst="rect">
            <a:avLst/>
          </a:prstGeom>
          <a:noFill/>
          <a:ln w="9525">
            <a:noFill/>
            <a:miter lim="800000"/>
            <a:headEnd/>
            <a:tailEnd/>
          </a:ln>
          <a:effectLst/>
        </p:spPr>
        <p:txBody>
          <a:bodyPr wrap="none">
            <a:spAutoFit/>
          </a:bodyPr>
          <a:lstStyle/>
          <a:p>
            <a:r>
              <a:rPr lang="tr-TR"/>
              <a:t>http://www.ucmp.berkeley.edu/vendian/vendian.html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l="28404" t="11127" r="24619" b="44238"/>
          <a:stretch>
            <a:fillRect/>
          </a:stretch>
        </p:blipFill>
        <p:spPr bwMode="auto">
          <a:xfrm>
            <a:off x="250825" y="404813"/>
            <a:ext cx="8497888" cy="6056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Oval 2"/>
          <p:cNvSpPr>
            <a:spLocks noChangeArrowheads="1"/>
          </p:cNvSpPr>
          <p:nvPr/>
        </p:nvSpPr>
        <p:spPr bwMode="auto">
          <a:xfrm rot="-1181965">
            <a:off x="2698750" y="838200"/>
            <a:ext cx="1728788" cy="2447925"/>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387075" name="Oval 3"/>
          <p:cNvSpPr>
            <a:spLocks noChangeArrowheads="1"/>
          </p:cNvSpPr>
          <p:nvPr/>
        </p:nvSpPr>
        <p:spPr bwMode="auto">
          <a:xfrm rot="1564250">
            <a:off x="5873750" y="1022350"/>
            <a:ext cx="1585913" cy="2303463"/>
          </a:xfrm>
          <a:prstGeom prst="ellipse">
            <a:avLst/>
          </a:prstGeom>
          <a:solidFill>
            <a:schemeClr val="folHlink"/>
          </a:solidFill>
          <a:ln w="9525">
            <a:solidFill>
              <a:schemeClr val="tx1"/>
            </a:solidFill>
            <a:round/>
            <a:headEnd/>
            <a:tailEnd/>
          </a:ln>
          <a:effectLst/>
        </p:spPr>
        <p:txBody>
          <a:bodyPr wrap="none" anchor="ctr"/>
          <a:lstStyle/>
          <a:p>
            <a:endParaRPr lang="tr-TR"/>
          </a:p>
        </p:txBody>
      </p:sp>
      <p:sp>
        <p:nvSpPr>
          <p:cNvPr id="387076" name="Oval 4"/>
          <p:cNvSpPr>
            <a:spLocks noChangeArrowheads="1"/>
          </p:cNvSpPr>
          <p:nvPr/>
        </p:nvSpPr>
        <p:spPr bwMode="auto">
          <a:xfrm>
            <a:off x="4067175" y="838200"/>
            <a:ext cx="2232025" cy="2232025"/>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387077" name="Oval 5"/>
          <p:cNvSpPr>
            <a:spLocks noChangeArrowheads="1"/>
          </p:cNvSpPr>
          <p:nvPr/>
        </p:nvSpPr>
        <p:spPr bwMode="auto">
          <a:xfrm>
            <a:off x="4211638" y="4438650"/>
            <a:ext cx="2232025" cy="936625"/>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387078" name="Oval 6"/>
          <p:cNvSpPr>
            <a:spLocks noChangeArrowheads="1"/>
          </p:cNvSpPr>
          <p:nvPr/>
        </p:nvSpPr>
        <p:spPr bwMode="auto">
          <a:xfrm>
            <a:off x="3130550" y="2709863"/>
            <a:ext cx="4176713" cy="2016125"/>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387079" name="Text Box 7"/>
          <p:cNvSpPr txBox="1">
            <a:spLocks noChangeArrowheads="1"/>
          </p:cNvSpPr>
          <p:nvPr/>
        </p:nvSpPr>
        <p:spPr bwMode="auto">
          <a:xfrm>
            <a:off x="2411413" y="1916113"/>
            <a:ext cx="6480175" cy="366712"/>
          </a:xfrm>
          <a:prstGeom prst="rect">
            <a:avLst/>
          </a:prstGeom>
          <a:noFill/>
          <a:ln w="9525">
            <a:noFill/>
            <a:miter lim="800000"/>
            <a:headEnd/>
            <a:tailEnd/>
          </a:ln>
          <a:effectLst/>
        </p:spPr>
        <p:txBody>
          <a:bodyPr>
            <a:spAutoFit/>
          </a:bodyPr>
          <a:lstStyle/>
          <a:p>
            <a:pPr>
              <a:spcBef>
                <a:spcPct val="50000"/>
              </a:spcBef>
            </a:pPr>
            <a:r>
              <a:rPr lang="tr-TR"/>
              <a:t>     BİTKİLER          MANTARLAR         HAYVANLAR</a:t>
            </a:r>
          </a:p>
        </p:txBody>
      </p:sp>
      <p:sp>
        <p:nvSpPr>
          <p:cNvPr id="387080" name="Text Box 8"/>
          <p:cNvSpPr txBox="1">
            <a:spLocks noChangeArrowheads="1"/>
          </p:cNvSpPr>
          <p:nvPr/>
        </p:nvSpPr>
        <p:spPr bwMode="auto">
          <a:xfrm>
            <a:off x="4427538" y="3357563"/>
            <a:ext cx="1511300" cy="366712"/>
          </a:xfrm>
          <a:prstGeom prst="rect">
            <a:avLst/>
          </a:prstGeom>
          <a:noFill/>
          <a:ln w="9525">
            <a:noFill/>
            <a:miter lim="800000"/>
            <a:headEnd/>
            <a:tailEnd/>
          </a:ln>
          <a:effectLst/>
        </p:spPr>
        <p:txBody>
          <a:bodyPr>
            <a:spAutoFit/>
          </a:bodyPr>
          <a:lstStyle/>
          <a:p>
            <a:pPr>
              <a:spcBef>
                <a:spcPct val="50000"/>
              </a:spcBef>
            </a:pPr>
            <a:r>
              <a:rPr lang="tr-TR"/>
              <a:t>PROTİSTA</a:t>
            </a:r>
          </a:p>
        </p:txBody>
      </p:sp>
      <p:sp>
        <p:nvSpPr>
          <p:cNvPr id="387081" name="Text Box 9"/>
          <p:cNvSpPr txBox="1">
            <a:spLocks noChangeArrowheads="1"/>
          </p:cNvSpPr>
          <p:nvPr/>
        </p:nvSpPr>
        <p:spPr bwMode="auto">
          <a:xfrm>
            <a:off x="4714875" y="4799013"/>
            <a:ext cx="1511300" cy="366712"/>
          </a:xfrm>
          <a:prstGeom prst="rect">
            <a:avLst/>
          </a:prstGeom>
          <a:noFill/>
          <a:ln w="9525">
            <a:noFill/>
            <a:miter lim="800000"/>
            <a:headEnd/>
            <a:tailEnd/>
          </a:ln>
          <a:effectLst/>
        </p:spPr>
        <p:txBody>
          <a:bodyPr>
            <a:spAutoFit/>
          </a:bodyPr>
          <a:lstStyle/>
          <a:p>
            <a:pPr>
              <a:spcBef>
                <a:spcPct val="50000"/>
              </a:spcBef>
            </a:pPr>
            <a:r>
              <a:rPr lang="tr-TR"/>
              <a:t>MONERA</a:t>
            </a:r>
          </a:p>
        </p:txBody>
      </p:sp>
      <p:sp>
        <p:nvSpPr>
          <p:cNvPr id="387082" name="Rectangle 10"/>
          <p:cNvSpPr>
            <a:spLocks noChangeArrowheads="1"/>
          </p:cNvSpPr>
          <p:nvPr/>
        </p:nvSpPr>
        <p:spPr bwMode="auto">
          <a:xfrm>
            <a:off x="1762125" y="909638"/>
            <a:ext cx="433388" cy="2089150"/>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387083" name="Rectangle 11"/>
          <p:cNvSpPr>
            <a:spLocks noChangeArrowheads="1"/>
          </p:cNvSpPr>
          <p:nvPr/>
        </p:nvSpPr>
        <p:spPr bwMode="auto">
          <a:xfrm>
            <a:off x="1762125" y="3070225"/>
            <a:ext cx="433388" cy="2376488"/>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387084" name="Rectangle 12"/>
          <p:cNvSpPr>
            <a:spLocks noChangeArrowheads="1"/>
          </p:cNvSpPr>
          <p:nvPr/>
        </p:nvSpPr>
        <p:spPr bwMode="auto">
          <a:xfrm>
            <a:off x="1114425" y="4510088"/>
            <a:ext cx="576263" cy="936625"/>
          </a:xfrm>
          <a:prstGeom prst="rect">
            <a:avLst/>
          </a:prstGeom>
          <a:solidFill>
            <a:srgbClr val="FFFF99"/>
          </a:solidFill>
          <a:ln w="9525">
            <a:solidFill>
              <a:schemeClr val="tx1"/>
            </a:solidFill>
            <a:miter lim="800000"/>
            <a:headEnd/>
            <a:tailEnd/>
          </a:ln>
          <a:effectLst/>
        </p:spPr>
        <p:txBody>
          <a:bodyPr wrap="none" anchor="ctr"/>
          <a:lstStyle/>
          <a:p>
            <a:endParaRPr lang="tr-TR"/>
          </a:p>
        </p:txBody>
      </p:sp>
      <p:sp>
        <p:nvSpPr>
          <p:cNvPr id="387085" name="Rectangle 13"/>
          <p:cNvSpPr>
            <a:spLocks noChangeArrowheads="1"/>
          </p:cNvSpPr>
          <p:nvPr/>
        </p:nvSpPr>
        <p:spPr bwMode="auto">
          <a:xfrm>
            <a:off x="1114425" y="909638"/>
            <a:ext cx="576263" cy="3529012"/>
          </a:xfrm>
          <a:prstGeom prst="rect">
            <a:avLst/>
          </a:prstGeom>
          <a:solidFill>
            <a:srgbClr val="FFFF99"/>
          </a:solidFill>
          <a:ln w="9525">
            <a:solidFill>
              <a:schemeClr val="tx1"/>
            </a:solidFill>
            <a:miter lim="800000"/>
            <a:headEnd/>
            <a:tailEnd/>
          </a:ln>
          <a:effectLst/>
        </p:spPr>
        <p:txBody>
          <a:bodyPr wrap="none" anchor="ctr"/>
          <a:lstStyle/>
          <a:p>
            <a:endParaRPr lang="tr-TR"/>
          </a:p>
        </p:txBody>
      </p:sp>
      <p:sp>
        <p:nvSpPr>
          <p:cNvPr id="387086" name="Text Box 14"/>
          <p:cNvSpPr txBox="1">
            <a:spLocks noChangeArrowheads="1"/>
          </p:cNvSpPr>
          <p:nvPr/>
        </p:nvSpPr>
        <p:spPr bwMode="auto">
          <a:xfrm rot="16200000">
            <a:off x="808832" y="4023518"/>
            <a:ext cx="2273300" cy="366713"/>
          </a:xfrm>
          <a:prstGeom prst="rect">
            <a:avLst/>
          </a:prstGeom>
          <a:noFill/>
          <a:ln w="9525">
            <a:noFill/>
            <a:miter lim="800000"/>
            <a:headEnd/>
            <a:tailEnd/>
          </a:ln>
          <a:effectLst/>
        </p:spPr>
        <p:txBody>
          <a:bodyPr>
            <a:spAutoFit/>
          </a:bodyPr>
          <a:lstStyle/>
          <a:p>
            <a:pPr>
              <a:spcBef>
                <a:spcPct val="50000"/>
              </a:spcBef>
            </a:pPr>
            <a:r>
              <a:rPr lang="tr-TR"/>
              <a:t>TEK HÜCRELİLER</a:t>
            </a:r>
          </a:p>
        </p:txBody>
      </p:sp>
      <p:sp>
        <p:nvSpPr>
          <p:cNvPr id="387087" name="Text Box 15"/>
          <p:cNvSpPr txBox="1">
            <a:spLocks noChangeArrowheads="1"/>
          </p:cNvSpPr>
          <p:nvPr/>
        </p:nvSpPr>
        <p:spPr bwMode="auto">
          <a:xfrm rot="16200000">
            <a:off x="989806" y="4707732"/>
            <a:ext cx="904875" cy="366712"/>
          </a:xfrm>
          <a:prstGeom prst="rect">
            <a:avLst/>
          </a:prstGeom>
          <a:noFill/>
          <a:ln w="9525">
            <a:noFill/>
            <a:miter lim="800000"/>
            <a:headEnd/>
            <a:tailEnd/>
          </a:ln>
          <a:effectLst/>
        </p:spPr>
        <p:txBody>
          <a:bodyPr>
            <a:spAutoFit/>
          </a:bodyPr>
          <a:lstStyle/>
          <a:p>
            <a:pPr>
              <a:spcBef>
                <a:spcPct val="50000"/>
              </a:spcBef>
            </a:pPr>
            <a:r>
              <a:rPr lang="tr-TR">
                <a:solidFill>
                  <a:srgbClr val="FF0000"/>
                </a:solidFill>
              </a:rPr>
              <a:t>PROK.</a:t>
            </a:r>
          </a:p>
        </p:txBody>
      </p:sp>
      <p:sp>
        <p:nvSpPr>
          <p:cNvPr id="387088" name="Text Box 16"/>
          <p:cNvSpPr txBox="1">
            <a:spLocks noChangeArrowheads="1"/>
          </p:cNvSpPr>
          <p:nvPr/>
        </p:nvSpPr>
        <p:spPr bwMode="auto">
          <a:xfrm rot="16200000">
            <a:off x="-196056" y="2223294"/>
            <a:ext cx="3136900" cy="366712"/>
          </a:xfrm>
          <a:prstGeom prst="rect">
            <a:avLst/>
          </a:prstGeom>
          <a:noFill/>
          <a:ln w="9525">
            <a:noFill/>
            <a:miter lim="800000"/>
            <a:headEnd/>
            <a:tailEnd/>
          </a:ln>
          <a:effectLst/>
        </p:spPr>
        <p:txBody>
          <a:bodyPr>
            <a:spAutoFit/>
          </a:bodyPr>
          <a:lstStyle/>
          <a:p>
            <a:pPr>
              <a:spcBef>
                <a:spcPct val="50000"/>
              </a:spcBef>
            </a:pPr>
            <a:r>
              <a:rPr lang="tr-TR">
                <a:solidFill>
                  <a:srgbClr val="FF0000"/>
                </a:solidFill>
              </a:rPr>
              <a:t>GELİŞMİŞ (OKARYOTİK)</a:t>
            </a:r>
          </a:p>
        </p:txBody>
      </p:sp>
      <p:sp>
        <p:nvSpPr>
          <p:cNvPr id="387089" name="Text Box 17"/>
          <p:cNvSpPr txBox="1">
            <a:spLocks noChangeArrowheads="1"/>
          </p:cNvSpPr>
          <p:nvPr/>
        </p:nvSpPr>
        <p:spPr bwMode="auto">
          <a:xfrm rot="16200000">
            <a:off x="783432" y="1747043"/>
            <a:ext cx="2273300" cy="366713"/>
          </a:xfrm>
          <a:prstGeom prst="rect">
            <a:avLst/>
          </a:prstGeom>
          <a:noFill/>
          <a:ln w="9525">
            <a:noFill/>
            <a:miter lim="800000"/>
            <a:headEnd/>
            <a:tailEnd/>
          </a:ln>
          <a:effectLst/>
        </p:spPr>
        <p:txBody>
          <a:bodyPr>
            <a:spAutoFit/>
          </a:bodyPr>
          <a:lstStyle/>
          <a:p>
            <a:pPr>
              <a:spcBef>
                <a:spcPct val="50000"/>
              </a:spcBef>
            </a:pPr>
            <a:r>
              <a:rPr lang="tr-TR"/>
              <a:t>ÇOK HÜCRELİLER</a:t>
            </a:r>
          </a:p>
        </p:txBody>
      </p:sp>
      <p:sp>
        <p:nvSpPr>
          <p:cNvPr id="387090" name="Line 18"/>
          <p:cNvSpPr>
            <a:spLocks noChangeShapeType="1"/>
          </p:cNvSpPr>
          <p:nvPr/>
        </p:nvSpPr>
        <p:spPr bwMode="auto">
          <a:xfrm flipV="1">
            <a:off x="5867400" y="981075"/>
            <a:ext cx="1800225" cy="4176713"/>
          </a:xfrm>
          <a:prstGeom prst="line">
            <a:avLst/>
          </a:prstGeom>
          <a:noFill/>
          <a:ln w="9525">
            <a:solidFill>
              <a:schemeClr val="tx1"/>
            </a:solidFill>
            <a:round/>
            <a:headEnd/>
            <a:tailEnd type="triangle" w="med" len="med"/>
          </a:ln>
          <a:effectLst/>
        </p:spPr>
        <p:txBody>
          <a:bodyPr/>
          <a:lstStyle/>
          <a:p>
            <a:endParaRPr lang="tr-TR"/>
          </a:p>
        </p:txBody>
      </p:sp>
      <p:sp>
        <p:nvSpPr>
          <p:cNvPr id="387091" name="Line 19"/>
          <p:cNvSpPr>
            <a:spLocks noChangeShapeType="1"/>
          </p:cNvSpPr>
          <p:nvPr/>
        </p:nvSpPr>
        <p:spPr bwMode="auto">
          <a:xfrm flipH="1" flipV="1">
            <a:off x="2987675" y="692150"/>
            <a:ext cx="1584325" cy="4392613"/>
          </a:xfrm>
          <a:prstGeom prst="line">
            <a:avLst/>
          </a:prstGeom>
          <a:noFill/>
          <a:ln w="9525">
            <a:solidFill>
              <a:schemeClr val="tx1"/>
            </a:solidFill>
            <a:round/>
            <a:headEnd/>
            <a:tailEnd type="triangle" w="med" len="med"/>
          </a:ln>
          <a:effectLst/>
        </p:spPr>
        <p:txBody>
          <a:bodyPr/>
          <a:lstStyle/>
          <a:p>
            <a:endParaRPr lang="tr-TR"/>
          </a:p>
        </p:txBody>
      </p:sp>
      <p:sp>
        <p:nvSpPr>
          <p:cNvPr id="387092" name="Line 20"/>
          <p:cNvSpPr>
            <a:spLocks noChangeShapeType="1"/>
          </p:cNvSpPr>
          <p:nvPr/>
        </p:nvSpPr>
        <p:spPr bwMode="auto">
          <a:xfrm flipV="1">
            <a:off x="5292725" y="476250"/>
            <a:ext cx="71438" cy="2376488"/>
          </a:xfrm>
          <a:prstGeom prst="line">
            <a:avLst/>
          </a:prstGeom>
          <a:noFill/>
          <a:ln w="9525">
            <a:solidFill>
              <a:schemeClr val="tx1"/>
            </a:solidFill>
            <a:round/>
            <a:headEnd/>
            <a:tailEnd type="triangle" w="med" len="med"/>
          </a:ln>
          <a:effectLst/>
        </p:spPr>
        <p:txBody>
          <a:bodyPr/>
          <a:lstStyle/>
          <a:p>
            <a:endParaRPr lang="tr-TR"/>
          </a:p>
        </p:txBody>
      </p:sp>
      <p:sp>
        <p:nvSpPr>
          <p:cNvPr id="387093" name="Text Box 21"/>
          <p:cNvSpPr txBox="1">
            <a:spLocks noChangeArrowheads="1"/>
          </p:cNvSpPr>
          <p:nvPr/>
        </p:nvSpPr>
        <p:spPr bwMode="auto">
          <a:xfrm>
            <a:off x="7596188" y="1196975"/>
            <a:ext cx="1547812" cy="779463"/>
          </a:xfrm>
          <a:prstGeom prst="rect">
            <a:avLst/>
          </a:prstGeom>
          <a:noFill/>
          <a:ln w="9525">
            <a:noFill/>
            <a:miter lim="800000"/>
            <a:headEnd/>
            <a:tailEnd/>
          </a:ln>
          <a:effectLst/>
        </p:spPr>
        <p:txBody>
          <a:bodyPr>
            <a:spAutoFit/>
          </a:bodyPr>
          <a:lstStyle/>
          <a:p>
            <a:pPr>
              <a:spcBef>
                <a:spcPct val="50000"/>
              </a:spcBef>
            </a:pPr>
            <a:r>
              <a:rPr lang="tr-TR"/>
              <a:t>Omurgalı</a:t>
            </a:r>
          </a:p>
          <a:p>
            <a:pPr>
              <a:spcBef>
                <a:spcPct val="50000"/>
              </a:spcBef>
            </a:pPr>
            <a:r>
              <a:rPr lang="tr-TR"/>
              <a:t>Omurgasız</a:t>
            </a:r>
          </a:p>
        </p:txBody>
      </p:sp>
      <p:sp>
        <p:nvSpPr>
          <p:cNvPr id="387094" name="Text Box 22"/>
          <p:cNvSpPr txBox="1">
            <a:spLocks noChangeArrowheads="1"/>
          </p:cNvSpPr>
          <p:nvPr/>
        </p:nvSpPr>
        <p:spPr bwMode="auto">
          <a:xfrm>
            <a:off x="2627313" y="5373688"/>
            <a:ext cx="2232025" cy="366712"/>
          </a:xfrm>
          <a:prstGeom prst="rect">
            <a:avLst/>
          </a:prstGeom>
          <a:noFill/>
          <a:ln w="9525">
            <a:noFill/>
            <a:miter lim="800000"/>
            <a:headEnd/>
            <a:tailEnd/>
          </a:ln>
          <a:effectLst/>
        </p:spPr>
        <p:txBody>
          <a:bodyPr>
            <a:spAutoFit/>
          </a:bodyPr>
          <a:lstStyle/>
          <a:p>
            <a:pPr>
              <a:spcBef>
                <a:spcPct val="50000"/>
              </a:spcBef>
            </a:pPr>
            <a:r>
              <a:rPr lang="tr-TR"/>
              <a:t>İZFOSİLLER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2463</TotalTime>
  <Words>535</Words>
  <Application>Microsoft Office PowerPoint</Application>
  <PresentationFormat>Ekran Gösterisi (4:3)</PresentationFormat>
  <Paragraphs>110</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Huzme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muhittin</dc:creator>
  <cp:lastModifiedBy>gormus</cp:lastModifiedBy>
  <cp:revision>253</cp:revision>
  <dcterms:created xsi:type="dcterms:W3CDTF">2006-02-12T07:46:52Z</dcterms:created>
  <dcterms:modified xsi:type="dcterms:W3CDTF">2018-02-27T07:34:26Z</dcterms:modified>
</cp:coreProperties>
</file>