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8" r:id="rId4"/>
    <p:sldId id="257"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F38D92F-4191-444B-B232-577783213C71}"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1453590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F38D92F-4191-444B-B232-577783213C71}" type="datetimeFigureOut">
              <a:rPr lang="tr-TR" smtClean="0"/>
              <a:t>28.02.2021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2353091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F38D92F-4191-444B-B232-577783213C71}"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8333740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F38D92F-4191-444B-B232-577783213C71}"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11E42-1F71-4FC5-928D-6AB16AE71B4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81849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F38D92F-4191-444B-B232-577783213C71}"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34543229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F38D92F-4191-444B-B232-577783213C71}" type="datetimeFigureOut">
              <a:rPr lang="tr-TR" smtClean="0"/>
              <a:t>28.02.2021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661648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F38D92F-4191-444B-B232-577783213C71}" type="datetimeFigureOut">
              <a:rPr lang="tr-TR" smtClean="0"/>
              <a:t>28.02.2021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3591436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F38D92F-4191-444B-B232-577783213C71}"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4702841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F38D92F-4191-444B-B232-577783213C71}"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301593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2F38D92F-4191-444B-B232-577783213C71}"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601959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F38D92F-4191-444B-B232-577783213C71}"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17959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F38D92F-4191-444B-B232-577783213C71}" type="datetimeFigureOut">
              <a:rPr lang="tr-TR" smtClean="0"/>
              <a:t>28.02.2021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3445760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F38D92F-4191-444B-B232-577783213C71}" type="datetimeFigureOut">
              <a:rPr lang="tr-TR" smtClean="0"/>
              <a:t>28.02.2021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2089502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2F38D92F-4191-444B-B232-577783213C71}" type="datetimeFigureOut">
              <a:rPr lang="tr-TR" smtClean="0"/>
              <a:t>28.02.2021</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370385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F38D92F-4191-444B-B232-577783213C71}" type="datetimeFigureOut">
              <a:rPr lang="tr-TR" smtClean="0"/>
              <a:t>28.02.2021</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978613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p>
            <a:fld id="{2F38D92F-4191-444B-B232-577783213C71}" type="datetimeFigureOut">
              <a:rPr lang="tr-TR" smtClean="0"/>
              <a:t>28.02.2021</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1874535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F38D92F-4191-444B-B232-577783213C71}" type="datetimeFigureOut">
              <a:rPr lang="tr-TR" smtClean="0"/>
              <a:t>28.02.2021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4311E42-1F71-4FC5-928D-6AB16AE71B4F}" type="slidenum">
              <a:rPr lang="tr-TR" smtClean="0"/>
              <a:t>‹#›</a:t>
            </a:fld>
            <a:endParaRPr lang="tr-TR"/>
          </a:p>
        </p:txBody>
      </p:sp>
    </p:spTree>
    <p:extLst>
      <p:ext uri="{BB962C8B-B14F-4D97-AF65-F5344CB8AC3E}">
        <p14:creationId xmlns:p14="http://schemas.microsoft.com/office/powerpoint/2010/main" val="1467419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F38D92F-4191-444B-B232-577783213C71}" type="datetimeFigureOut">
              <a:rPr lang="tr-TR" smtClean="0"/>
              <a:t>28.02.2021</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4311E42-1F71-4FC5-928D-6AB16AE71B4F}" type="slidenum">
              <a:rPr lang="tr-TR" smtClean="0"/>
              <a:t>‹#›</a:t>
            </a:fld>
            <a:endParaRPr lang="tr-TR"/>
          </a:p>
        </p:txBody>
      </p:sp>
    </p:spTree>
    <p:extLst>
      <p:ext uri="{BB962C8B-B14F-4D97-AF65-F5344CB8AC3E}">
        <p14:creationId xmlns:p14="http://schemas.microsoft.com/office/powerpoint/2010/main" val="168274178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tr.wikipedia.org/" TargetMode="External"/><Relationship Id="rId2" Type="http://schemas.openxmlformats.org/officeDocument/2006/relationships/hyperlink" Target="https://biyologlar.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a:t>Üreme, eşeyli ve eşeysiz üreme ve tipleri</a:t>
            </a:r>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863290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r>
              <a:rPr lang="tr-TR" dirty="0">
                <a:hlinkClick r:id="rId2"/>
              </a:rPr>
              <a:t>Odum, E. P., &amp; </a:t>
            </a:r>
            <a:r>
              <a:rPr lang="tr-TR" dirty="0" err="1">
                <a:hlinkClick r:id="rId2"/>
              </a:rPr>
              <a:t>Barrett</a:t>
            </a:r>
            <a:r>
              <a:rPr lang="tr-TR" dirty="0">
                <a:hlinkClick r:id="rId2"/>
              </a:rPr>
              <a:t>, G. W. (1971). Fundamentals of </a:t>
            </a:r>
            <a:r>
              <a:rPr lang="tr-TR" dirty="0" err="1">
                <a:hlinkClick r:id="rId2"/>
              </a:rPr>
              <a:t>ecology</a:t>
            </a:r>
            <a:r>
              <a:rPr lang="tr-TR" dirty="0">
                <a:hlinkClick r:id="rId2"/>
              </a:rPr>
              <a:t> (</a:t>
            </a:r>
            <a:r>
              <a:rPr lang="tr-TR" dirty="0" err="1">
                <a:hlinkClick r:id="rId2"/>
              </a:rPr>
              <a:t>Vol</a:t>
            </a:r>
            <a:r>
              <a:rPr lang="tr-TR" dirty="0">
                <a:hlinkClick r:id="rId2"/>
              </a:rPr>
              <a:t>. 3, p. 5). </a:t>
            </a:r>
            <a:r>
              <a:rPr lang="tr-TR" dirty="0" err="1">
                <a:hlinkClick r:id="rId2"/>
              </a:rPr>
              <a:t>Philadelphia</a:t>
            </a:r>
            <a:r>
              <a:rPr lang="tr-TR" dirty="0">
                <a:hlinkClick r:id="rId2"/>
              </a:rPr>
              <a:t>: </a:t>
            </a:r>
            <a:r>
              <a:rPr lang="tr-TR" dirty="0" err="1">
                <a:hlinkClick r:id="rId2"/>
              </a:rPr>
              <a:t>Saunders</a:t>
            </a:r>
            <a:r>
              <a:rPr lang="tr-TR" dirty="0">
                <a:hlinkClick r:id="rId2"/>
              </a:rPr>
              <a:t>.</a:t>
            </a:r>
          </a:p>
          <a:p>
            <a:r>
              <a:rPr lang="tr-TR" dirty="0" err="1">
                <a:hlinkClick r:id="rId2"/>
              </a:rPr>
              <a:t>Reece</a:t>
            </a:r>
            <a:r>
              <a:rPr lang="tr-TR" dirty="0">
                <a:hlinkClick r:id="rId2"/>
              </a:rPr>
              <a:t>, J. B., </a:t>
            </a:r>
            <a:r>
              <a:rPr lang="tr-TR" dirty="0" err="1">
                <a:hlinkClick r:id="rId2"/>
              </a:rPr>
              <a:t>Urry</a:t>
            </a:r>
            <a:r>
              <a:rPr lang="tr-TR" dirty="0">
                <a:hlinkClick r:id="rId2"/>
              </a:rPr>
              <a:t>, L. A., </a:t>
            </a:r>
            <a:r>
              <a:rPr lang="tr-TR" dirty="0" err="1">
                <a:hlinkClick r:id="rId2"/>
              </a:rPr>
              <a:t>Cain</a:t>
            </a:r>
            <a:r>
              <a:rPr lang="tr-TR" dirty="0">
                <a:hlinkClick r:id="rId2"/>
              </a:rPr>
              <a:t>, M. L., </a:t>
            </a:r>
            <a:r>
              <a:rPr lang="tr-TR" dirty="0" err="1">
                <a:hlinkClick r:id="rId2"/>
              </a:rPr>
              <a:t>Wasserman</a:t>
            </a:r>
            <a:r>
              <a:rPr lang="tr-TR" dirty="0">
                <a:hlinkClick r:id="rId2"/>
              </a:rPr>
              <a:t>, S. A., </a:t>
            </a:r>
            <a:r>
              <a:rPr lang="tr-TR" dirty="0" err="1">
                <a:hlinkClick r:id="rId2"/>
              </a:rPr>
              <a:t>Minorsky</a:t>
            </a:r>
            <a:r>
              <a:rPr lang="tr-TR" dirty="0">
                <a:hlinkClick r:id="rId2"/>
              </a:rPr>
              <a:t>, P. V., &amp; Jackson, R. B. (2014). </a:t>
            </a:r>
            <a:r>
              <a:rPr lang="tr-TR" dirty="0" err="1">
                <a:hlinkClick r:id="rId2"/>
              </a:rPr>
              <a:t>Campbell</a:t>
            </a:r>
            <a:r>
              <a:rPr lang="tr-TR" dirty="0">
                <a:hlinkClick r:id="rId2"/>
              </a:rPr>
              <a:t> </a:t>
            </a:r>
            <a:r>
              <a:rPr lang="tr-TR" dirty="0" err="1">
                <a:hlinkClick r:id="rId2"/>
              </a:rPr>
              <a:t>biology</a:t>
            </a:r>
            <a:r>
              <a:rPr lang="tr-TR" dirty="0">
                <a:hlinkClick r:id="rId2"/>
              </a:rPr>
              <a:t> (No. s 1309). Boston: </a:t>
            </a:r>
            <a:r>
              <a:rPr lang="tr-TR" dirty="0" err="1">
                <a:hlinkClick r:id="rId2"/>
              </a:rPr>
              <a:t>Pearson</a:t>
            </a:r>
            <a:r>
              <a:rPr lang="tr-TR" dirty="0">
                <a:hlinkClick r:id="rId2"/>
              </a:rPr>
              <a:t>.</a:t>
            </a:r>
          </a:p>
          <a:p>
            <a:r>
              <a:rPr lang="tr-TR" dirty="0" err="1">
                <a:hlinkClick r:id="rId2"/>
              </a:rPr>
              <a:t>Anatomy</a:t>
            </a:r>
            <a:r>
              <a:rPr lang="tr-TR" dirty="0">
                <a:hlinkClick r:id="rId2"/>
              </a:rPr>
              <a:t> of </a:t>
            </a:r>
            <a:r>
              <a:rPr lang="tr-TR" dirty="0" err="1">
                <a:hlinkClick r:id="rId2"/>
              </a:rPr>
              <a:t>Flowering</a:t>
            </a:r>
            <a:r>
              <a:rPr lang="tr-TR" dirty="0">
                <a:hlinkClick r:id="rId2"/>
              </a:rPr>
              <a:t> </a:t>
            </a:r>
            <a:r>
              <a:rPr lang="tr-TR" dirty="0" err="1">
                <a:hlinkClick r:id="rId2"/>
              </a:rPr>
              <a:t>Plants</a:t>
            </a:r>
            <a:r>
              <a:rPr lang="tr-TR" dirty="0">
                <a:hlinkClick r:id="rId2"/>
              </a:rPr>
              <a:t>, P. </a:t>
            </a:r>
            <a:r>
              <a:rPr lang="tr-TR" dirty="0" err="1">
                <a:hlinkClick r:id="rId2"/>
              </a:rPr>
              <a:t>Rudall</a:t>
            </a:r>
            <a:r>
              <a:rPr lang="tr-TR" dirty="0">
                <a:hlinkClick r:id="rId2"/>
              </a:rPr>
              <a:t>, Cambridge </a:t>
            </a:r>
            <a:r>
              <a:rPr lang="tr-TR" dirty="0" err="1">
                <a:hlinkClick r:id="rId2"/>
              </a:rPr>
              <a:t>University</a:t>
            </a:r>
            <a:r>
              <a:rPr lang="tr-TR" dirty="0">
                <a:hlinkClick r:id="rId2"/>
              </a:rPr>
              <a:t> Press.,2007</a:t>
            </a:r>
          </a:p>
          <a:p>
            <a:r>
              <a:rPr lang="tr-TR" dirty="0" err="1">
                <a:hlinkClick r:id="rId2"/>
              </a:rPr>
              <a:t>Esau's</a:t>
            </a:r>
            <a:r>
              <a:rPr lang="tr-TR" dirty="0">
                <a:hlinkClick r:id="rId2"/>
              </a:rPr>
              <a:t> </a:t>
            </a:r>
            <a:r>
              <a:rPr lang="tr-TR" dirty="0" err="1">
                <a:hlinkClick r:id="rId2"/>
              </a:rPr>
              <a:t>Plant</a:t>
            </a:r>
            <a:r>
              <a:rPr lang="tr-TR" dirty="0">
                <a:hlinkClick r:id="rId2"/>
              </a:rPr>
              <a:t> </a:t>
            </a:r>
            <a:r>
              <a:rPr lang="tr-TR" dirty="0" err="1">
                <a:hlinkClick r:id="rId2"/>
              </a:rPr>
              <a:t>Anatomy</a:t>
            </a:r>
            <a:r>
              <a:rPr lang="tr-TR" dirty="0">
                <a:hlinkClick r:id="rId2"/>
              </a:rPr>
              <a:t>: </a:t>
            </a:r>
            <a:r>
              <a:rPr lang="tr-TR" dirty="0" err="1">
                <a:hlinkClick r:id="rId2"/>
              </a:rPr>
              <a:t>Meristems</a:t>
            </a:r>
            <a:r>
              <a:rPr lang="tr-TR" dirty="0">
                <a:hlinkClick r:id="rId2"/>
              </a:rPr>
              <a:t>, </a:t>
            </a:r>
            <a:r>
              <a:rPr lang="tr-TR" dirty="0" err="1">
                <a:hlinkClick r:id="rId2"/>
              </a:rPr>
              <a:t>Cells</a:t>
            </a:r>
            <a:r>
              <a:rPr lang="tr-TR" dirty="0">
                <a:hlinkClick r:id="rId2"/>
              </a:rPr>
              <a:t>, </a:t>
            </a:r>
            <a:r>
              <a:rPr lang="tr-TR" dirty="0" err="1">
                <a:hlinkClick r:id="rId2"/>
              </a:rPr>
              <a:t>and</a:t>
            </a:r>
            <a:r>
              <a:rPr lang="tr-TR" dirty="0">
                <a:hlinkClick r:id="rId2"/>
              </a:rPr>
              <a:t> </a:t>
            </a:r>
            <a:r>
              <a:rPr lang="tr-TR" dirty="0" err="1">
                <a:hlinkClick r:id="rId2"/>
              </a:rPr>
              <a:t>Tissues</a:t>
            </a:r>
            <a:r>
              <a:rPr lang="tr-TR" dirty="0">
                <a:hlinkClick r:id="rId2"/>
              </a:rPr>
              <a:t> of </a:t>
            </a:r>
            <a:r>
              <a:rPr lang="tr-TR" dirty="0" err="1">
                <a:hlinkClick r:id="rId2"/>
              </a:rPr>
              <a:t>the</a:t>
            </a:r>
            <a:r>
              <a:rPr lang="tr-TR" dirty="0">
                <a:hlinkClick r:id="rId2"/>
              </a:rPr>
              <a:t> </a:t>
            </a:r>
            <a:r>
              <a:rPr lang="tr-TR" dirty="0" err="1">
                <a:hlinkClick r:id="rId2"/>
              </a:rPr>
              <a:t>Plant</a:t>
            </a:r>
            <a:r>
              <a:rPr lang="tr-TR" dirty="0">
                <a:hlinkClick r:id="rId2"/>
              </a:rPr>
              <a:t> Body: </a:t>
            </a:r>
            <a:r>
              <a:rPr lang="tr-TR" dirty="0" err="1">
                <a:hlinkClick r:id="rId2"/>
              </a:rPr>
              <a:t>Their</a:t>
            </a:r>
            <a:r>
              <a:rPr lang="tr-TR" dirty="0">
                <a:hlinkClick r:id="rId2"/>
              </a:rPr>
              <a:t> </a:t>
            </a:r>
            <a:r>
              <a:rPr lang="tr-TR" dirty="0" err="1">
                <a:hlinkClick r:id="rId2"/>
              </a:rPr>
              <a:t>Structure</a:t>
            </a:r>
            <a:r>
              <a:rPr lang="tr-TR" dirty="0">
                <a:hlinkClick r:id="rId2"/>
              </a:rPr>
              <a:t>, </a:t>
            </a:r>
            <a:r>
              <a:rPr lang="tr-TR" dirty="0" err="1">
                <a:hlinkClick r:id="rId2"/>
              </a:rPr>
              <a:t>Function</a:t>
            </a:r>
            <a:r>
              <a:rPr lang="tr-TR" dirty="0">
                <a:hlinkClick r:id="rId2"/>
              </a:rPr>
              <a:t>, </a:t>
            </a:r>
            <a:r>
              <a:rPr lang="tr-TR" dirty="0" err="1">
                <a:hlinkClick r:id="rId2"/>
              </a:rPr>
              <a:t>and</a:t>
            </a:r>
            <a:r>
              <a:rPr lang="tr-TR" dirty="0">
                <a:hlinkClick r:id="rId2"/>
              </a:rPr>
              <a:t> Development, R.F. </a:t>
            </a:r>
            <a:r>
              <a:rPr lang="tr-TR" dirty="0" err="1">
                <a:hlinkClick r:id="rId2"/>
              </a:rPr>
              <a:t>Evert</a:t>
            </a:r>
            <a:r>
              <a:rPr lang="tr-TR" dirty="0">
                <a:hlinkClick r:id="rId2"/>
              </a:rPr>
              <a:t> </a:t>
            </a:r>
            <a:r>
              <a:rPr lang="tr-TR" dirty="0" err="1">
                <a:hlinkClick r:id="rId2"/>
              </a:rPr>
              <a:t>and</a:t>
            </a:r>
            <a:r>
              <a:rPr lang="tr-TR" dirty="0">
                <a:hlinkClick r:id="rId2"/>
              </a:rPr>
              <a:t> S.E. </a:t>
            </a:r>
            <a:r>
              <a:rPr lang="tr-TR" dirty="0" err="1">
                <a:hlinkClick r:id="rId2"/>
              </a:rPr>
              <a:t>Eichhorn</a:t>
            </a:r>
            <a:r>
              <a:rPr lang="tr-TR" dirty="0">
                <a:hlinkClick r:id="rId2"/>
              </a:rPr>
              <a:t>, </a:t>
            </a:r>
            <a:r>
              <a:rPr lang="tr-TR" dirty="0" err="1">
                <a:hlinkClick r:id="rId2"/>
              </a:rPr>
              <a:t>Wiley-Liss</a:t>
            </a:r>
            <a:r>
              <a:rPr lang="tr-TR" dirty="0">
                <a:hlinkClick r:id="rId2"/>
              </a:rPr>
              <a:t> (2006).</a:t>
            </a:r>
          </a:p>
          <a:p>
            <a:r>
              <a:rPr lang="tr-TR" dirty="0">
                <a:hlinkClick r:id="rId2"/>
              </a:rPr>
              <a:t>Kadıoğlu, A., Kaya, Y. 2007; Genel Botanik, Esen Ofset Matbaacılık, Trabzon.</a:t>
            </a:r>
            <a:r>
              <a:rPr lang="tr-TR" dirty="0" err="1">
                <a:hlinkClick r:id="rId2"/>
              </a:rPr>
              <a:t>Campbell</a:t>
            </a:r>
            <a:r>
              <a:rPr lang="tr-TR" dirty="0">
                <a:hlinkClick r:id="rId2"/>
              </a:rPr>
              <a:t>, N.A. </a:t>
            </a:r>
            <a:r>
              <a:rPr lang="tr-TR" dirty="0" err="1">
                <a:hlinkClick r:id="rId2"/>
              </a:rPr>
              <a:t>and</a:t>
            </a:r>
            <a:r>
              <a:rPr lang="tr-TR" dirty="0">
                <a:hlinkClick r:id="rId2"/>
              </a:rPr>
              <a:t> </a:t>
            </a:r>
            <a:r>
              <a:rPr lang="tr-TR" dirty="0" err="1">
                <a:hlinkClick r:id="rId2"/>
              </a:rPr>
              <a:t>Reece</a:t>
            </a:r>
            <a:r>
              <a:rPr lang="tr-TR" dirty="0">
                <a:hlinkClick r:id="rId2"/>
              </a:rPr>
              <a:t>, J.B. 2010. Biyoloji. </a:t>
            </a:r>
            <a:r>
              <a:rPr lang="tr-TR" dirty="0" err="1">
                <a:hlinkClick r:id="rId2"/>
              </a:rPr>
              <a:t>Palme</a:t>
            </a:r>
            <a:r>
              <a:rPr lang="tr-TR" dirty="0">
                <a:hlinkClick r:id="rId2"/>
              </a:rPr>
              <a:t> Yayıncılık</a:t>
            </a:r>
          </a:p>
          <a:p>
            <a:r>
              <a:rPr lang="tr-TR" dirty="0" err="1">
                <a:hlinkClick r:id="rId2"/>
              </a:rPr>
              <a:t>Plant</a:t>
            </a:r>
            <a:r>
              <a:rPr lang="tr-TR" dirty="0">
                <a:hlinkClick r:id="rId2"/>
              </a:rPr>
              <a:t> </a:t>
            </a:r>
            <a:r>
              <a:rPr lang="tr-TR" dirty="0" err="1">
                <a:hlinkClick r:id="rId2"/>
              </a:rPr>
              <a:t>Anatomy</a:t>
            </a:r>
            <a:r>
              <a:rPr lang="tr-TR" dirty="0">
                <a:hlinkClick r:id="rId2"/>
              </a:rPr>
              <a:t>: An </a:t>
            </a:r>
            <a:r>
              <a:rPr lang="tr-TR" dirty="0" err="1">
                <a:hlinkClick r:id="rId2"/>
              </a:rPr>
              <a:t>Applied</a:t>
            </a:r>
            <a:r>
              <a:rPr lang="tr-TR" dirty="0">
                <a:hlinkClick r:id="rId2"/>
              </a:rPr>
              <a:t> </a:t>
            </a:r>
            <a:r>
              <a:rPr lang="tr-TR" dirty="0" err="1">
                <a:hlinkClick r:id="rId2"/>
              </a:rPr>
              <a:t>Approach</a:t>
            </a:r>
            <a:r>
              <a:rPr lang="tr-TR" dirty="0">
                <a:hlinkClick r:id="rId2"/>
              </a:rPr>
              <a:t>, D. F. </a:t>
            </a:r>
            <a:r>
              <a:rPr lang="tr-TR" dirty="0" err="1">
                <a:hlinkClick r:id="rId2"/>
              </a:rPr>
              <a:t>Cutler</a:t>
            </a:r>
            <a:r>
              <a:rPr lang="tr-TR" dirty="0">
                <a:hlinkClick r:id="rId2"/>
              </a:rPr>
              <a:t>, T. </a:t>
            </a:r>
            <a:r>
              <a:rPr lang="tr-TR" dirty="0" err="1">
                <a:hlinkClick r:id="rId2"/>
              </a:rPr>
              <a:t>Botha</a:t>
            </a:r>
            <a:r>
              <a:rPr lang="tr-TR" dirty="0">
                <a:hlinkClick r:id="rId2"/>
              </a:rPr>
              <a:t> </a:t>
            </a:r>
            <a:r>
              <a:rPr lang="tr-TR" dirty="0" err="1">
                <a:hlinkClick r:id="rId2"/>
              </a:rPr>
              <a:t>and</a:t>
            </a:r>
            <a:r>
              <a:rPr lang="tr-TR" dirty="0">
                <a:hlinkClick r:id="rId2"/>
              </a:rPr>
              <a:t> D. </a:t>
            </a:r>
            <a:r>
              <a:rPr lang="tr-TR" dirty="0" err="1">
                <a:hlinkClick r:id="rId2"/>
              </a:rPr>
              <a:t>Wm</a:t>
            </a:r>
            <a:r>
              <a:rPr lang="tr-TR" dirty="0">
                <a:hlinkClick r:id="rId2"/>
              </a:rPr>
              <a:t>. </a:t>
            </a:r>
            <a:r>
              <a:rPr lang="tr-TR" dirty="0" err="1">
                <a:hlinkClick r:id="rId2"/>
              </a:rPr>
              <a:t>Stevenson</a:t>
            </a:r>
            <a:r>
              <a:rPr lang="tr-TR" dirty="0">
                <a:hlinkClick r:id="rId2"/>
              </a:rPr>
              <a:t>, </a:t>
            </a:r>
            <a:r>
              <a:rPr lang="tr-TR" dirty="0" err="1">
                <a:hlinkClick r:id="rId2"/>
              </a:rPr>
              <a:t>Wiley-Blackwell</a:t>
            </a:r>
            <a:r>
              <a:rPr lang="tr-TR" dirty="0">
                <a:hlinkClick r:id="rId2"/>
              </a:rPr>
              <a:t>, USA, 2007.</a:t>
            </a:r>
          </a:p>
          <a:p>
            <a:r>
              <a:rPr lang="tr-TR" dirty="0">
                <a:hlinkClick r:id="rId2"/>
              </a:rPr>
              <a:t>Suna BOZCUK. Genel Botanik, Hatipoğlu </a:t>
            </a:r>
            <a:r>
              <a:rPr lang="tr-TR" dirty="0" err="1">
                <a:hlinkClick r:id="rId2"/>
              </a:rPr>
              <a:t>Yayl</a:t>
            </a:r>
            <a:r>
              <a:rPr lang="tr-TR" dirty="0">
                <a:hlinkClick r:id="rId2"/>
              </a:rPr>
              <a:t>. 82, 2001, 4. </a:t>
            </a:r>
            <a:r>
              <a:rPr lang="tr-TR" dirty="0" smtClean="0">
                <a:hlinkClick r:id="rId2"/>
              </a:rPr>
              <a:t>Baskı</a:t>
            </a:r>
            <a:endParaRPr lang="tr-TR" dirty="0">
              <a:hlinkClick r:id="rId2"/>
            </a:endParaRPr>
          </a:p>
          <a:p>
            <a:r>
              <a:rPr lang="tr-TR" dirty="0" smtClean="0">
                <a:hlinkClick r:id="rId2"/>
              </a:rPr>
              <a:t>https</a:t>
            </a:r>
            <a:r>
              <a:rPr lang="tr-TR" dirty="0">
                <a:hlinkClick r:id="rId2"/>
              </a:rPr>
              <a:t>://</a:t>
            </a:r>
            <a:r>
              <a:rPr lang="tr-TR" dirty="0" smtClean="0">
                <a:hlinkClick r:id="rId2"/>
              </a:rPr>
              <a:t>biyologlar.com</a:t>
            </a:r>
            <a:endParaRPr lang="tr-TR" dirty="0" smtClean="0"/>
          </a:p>
          <a:p>
            <a:r>
              <a:rPr lang="tr-TR" dirty="0">
                <a:hlinkClick r:id="rId3"/>
              </a:rPr>
              <a:t>https://</a:t>
            </a:r>
            <a:r>
              <a:rPr lang="tr-TR" dirty="0" smtClean="0">
                <a:hlinkClick r:id="rId3"/>
              </a:rPr>
              <a:t>tr.wikipedia.org</a:t>
            </a:r>
            <a:endParaRPr lang="tr-TR" dirty="0" smtClean="0"/>
          </a:p>
          <a:p>
            <a:endParaRPr lang="tr-TR" dirty="0"/>
          </a:p>
        </p:txBody>
      </p:sp>
      <p:sp>
        <p:nvSpPr>
          <p:cNvPr id="4" name="Unvan 1"/>
          <p:cNvSpPr>
            <a:spLocks noGrp="1"/>
          </p:cNvSpPr>
          <p:nvPr>
            <p:ph type="title"/>
          </p:nvPr>
        </p:nvSpPr>
        <p:spPr/>
        <p:txBody>
          <a:bodyPr/>
          <a:lstStyle/>
          <a:p>
            <a:r>
              <a:rPr lang="tr-TR" dirty="0" smtClean="0"/>
              <a:t>Derste </a:t>
            </a:r>
            <a:r>
              <a:rPr lang="tr-TR" smtClean="0"/>
              <a:t>Kullanılan Kaynaklar</a:t>
            </a:r>
            <a:endParaRPr lang="tr-TR" dirty="0"/>
          </a:p>
        </p:txBody>
      </p:sp>
    </p:spTree>
    <p:extLst>
      <p:ext uri="{BB962C8B-B14F-4D97-AF65-F5344CB8AC3E}">
        <p14:creationId xmlns:p14="http://schemas.microsoft.com/office/powerpoint/2010/main" val="1016444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Canlıların, soylarını devam ettirmek amacıyla kendilerine benzer yeni bireyler meydana getirmesine üreme denir. Üreme işlevi canlının gelişmişliğine bağlı olarak çeşitlilik gösterir. Fakat bütün canlılarda genel hatlarıyla incelendiğinde eşeyli ve eşeysiz üreme olmak üzere iki tip üreme görülür.</a:t>
            </a:r>
          </a:p>
        </p:txBody>
      </p:sp>
    </p:spTree>
    <p:extLst>
      <p:ext uri="{BB962C8B-B14F-4D97-AF65-F5344CB8AC3E}">
        <p14:creationId xmlns:p14="http://schemas.microsoft.com/office/powerpoint/2010/main" val="2233221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Bitkilerde erkek üreme organı polen üretir. Bu polenler insan eliyle rüzgâr ve arı gibi böceklerin etkisiyle bir çiçekten başka bir çiçeğe gelir. Dişi üreme organının tepecik kısmına geldiğinde tozlaşma oluşur. Tozlaşma </a:t>
            </a:r>
            <a:r>
              <a:rPr lang="tr-TR" dirty="0" err="1"/>
              <a:t>dişicik</a:t>
            </a:r>
            <a:r>
              <a:rPr lang="tr-TR" dirty="0"/>
              <a:t> borusundan aşağı inerek yumurtalığa gelir ve burada döllenme oluşur. Döllenme sonucu çimlenme oluşur ve devamı tohum, embriyo gibi evrelerle devam eder.</a:t>
            </a:r>
          </a:p>
        </p:txBody>
      </p:sp>
    </p:spTree>
    <p:extLst>
      <p:ext uri="{BB962C8B-B14F-4D97-AF65-F5344CB8AC3E}">
        <p14:creationId xmlns:p14="http://schemas.microsoft.com/office/powerpoint/2010/main" val="3907403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Bölünme: Genelde </a:t>
            </a:r>
            <a:r>
              <a:rPr lang="tr-TR" dirty="0" err="1"/>
              <a:t>monera</a:t>
            </a:r>
            <a:r>
              <a:rPr lang="tr-TR" dirty="0"/>
              <a:t> (bakteri, mavi-yeşil algler) ile </a:t>
            </a:r>
            <a:r>
              <a:rPr lang="tr-TR" dirty="0" err="1"/>
              <a:t>protista</a:t>
            </a:r>
            <a:r>
              <a:rPr lang="tr-TR" dirty="0"/>
              <a:t> (amip, öglena vs.) aleminde görülen üreme çeşididir. Bu alemlerin üyesi olan tek hücreli canlılar mitoz benzeri bir bölünme gerçekleştirerek iki yeni yavru oluştururlar. Bölünme bakterilerde olduğu gibi enine, öglenada olduğu gibi boyuna yada amipte olduğu gibi herhangi bir doğrultuda olabilir.</a:t>
            </a:r>
          </a:p>
          <a:p>
            <a:endParaRPr lang="tr-TR" dirty="0"/>
          </a:p>
          <a:p>
            <a:r>
              <a:rPr lang="tr-TR" dirty="0"/>
              <a:t>Tomurcuklanma: Bira mayası gibi bazı </a:t>
            </a:r>
            <a:r>
              <a:rPr lang="tr-TR" dirty="0" err="1"/>
              <a:t>protistalarda</a:t>
            </a:r>
            <a:r>
              <a:rPr lang="tr-TR" dirty="0"/>
              <a:t> ve mantarlarda görülen üreme çeşididir. Üreme gerçekleşirken birey hücre çekirdeğini eşler. Eşlenen çekirdeğin bir parçası ana hücrede kalırken diğeri hücre zarında oluşan çıkıntı şeklindeki yapıya geçer. Tomurcuk denilen bu yapı gelişerek yeni bireyi meydana getirir. Oluşan yavru bazen ana bireye yapışık olarak kalır yada ayrılarak bağımsız olarak yaşayabilir.</a:t>
            </a:r>
          </a:p>
        </p:txBody>
      </p:sp>
    </p:spTree>
    <p:extLst>
      <p:ext uri="{BB962C8B-B14F-4D97-AF65-F5344CB8AC3E}">
        <p14:creationId xmlns:p14="http://schemas.microsoft.com/office/powerpoint/2010/main" val="2291061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a:t>Sporlanma</a:t>
            </a:r>
            <a:r>
              <a:rPr lang="tr-TR" dirty="0"/>
              <a:t>: </a:t>
            </a:r>
            <a:r>
              <a:rPr lang="tr-TR" dirty="0" err="1"/>
              <a:t>Sporogoni</a:t>
            </a:r>
            <a:r>
              <a:rPr lang="tr-TR" dirty="0"/>
              <a:t> de denilen bu üreme çeşidi </a:t>
            </a:r>
            <a:r>
              <a:rPr lang="tr-TR" dirty="0" err="1"/>
              <a:t>monera</a:t>
            </a:r>
            <a:r>
              <a:rPr lang="tr-TR" dirty="0"/>
              <a:t>, </a:t>
            </a:r>
            <a:r>
              <a:rPr lang="tr-TR" dirty="0" err="1"/>
              <a:t>protista</a:t>
            </a:r>
            <a:r>
              <a:rPr lang="tr-TR" dirty="0"/>
              <a:t> ve mantarlar aleminin bazı üyelerinin yanı sıra kara yosunları ve eğrelti otları gibi bazı bitki türlerinde de görülür. Tıpkı tomurcuk oluşumuna benzeyen spor oluşumu farklı olarak daha sağlam bir zarla çevrilidir. Sıcak, soğuk, kuraklık gibi olumsuz şartlardan etkilenmeyen bu yapılar uygun ortam oluştuğunda gelişerek yeni bireyi meydan getirir. –50 </a:t>
            </a:r>
            <a:r>
              <a:rPr lang="tr-TR" dirty="0" err="1"/>
              <a:t>oC</a:t>
            </a:r>
            <a:r>
              <a:rPr lang="tr-TR" dirty="0"/>
              <a:t> dereceye dayanabilen spor hücreleri çok uzun süre gelişmeden bekleyebilir.</a:t>
            </a:r>
          </a:p>
          <a:p>
            <a:endParaRPr lang="tr-TR" dirty="0"/>
          </a:p>
          <a:p>
            <a:r>
              <a:rPr lang="tr-TR" dirty="0"/>
              <a:t>Kara yosunları ve eğrelti otların da oluşturulan sporlar </a:t>
            </a:r>
            <a:r>
              <a:rPr lang="tr-TR" dirty="0" err="1"/>
              <a:t>haploid</a:t>
            </a:r>
            <a:r>
              <a:rPr lang="tr-TR" dirty="0"/>
              <a:t> kromozom taşırlar ve </a:t>
            </a:r>
            <a:r>
              <a:rPr lang="tr-TR" dirty="0" err="1"/>
              <a:t>gametofit</a:t>
            </a:r>
            <a:r>
              <a:rPr lang="tr-TR" dirty="0"/>
              <a:t> olarak adlandırılır. </a:t>
            </a:r>
            <a:r>
              <a:rPr lang="tr-TR" dirty="0" err="1"/>
              <a:t>Gametofitlerin</a:t>
            </a:r>
            <a:r>
              <a:rPr lang="tr-TR" dirty="0"/>
              <a:t> üreme organlarında üreme hücreleri oluşturulur. Üreme hücrelerinin döllenmesiyle de tekrar </a:t>
            </a:r>
            <a:r>
              <a:rPr lang="tr-TR" dirty="0" err="1"/>
              <a:t>diploid</a:t>
            </a:r>
            <a:r>
              <a:rPr lang="tr-TR" dirty="0"/>
              <a:t> bitki meydana gelir.</a:t>
            </a:r>
          </a:p>
          <a:p>
            <a:endParaRPr lang="tr-TR" dirty="0"/>
          </a:p>
          <a:p>
            <a:r>
              <a:rPr lang="tr-TR" dirty="0" err="1"/>
              <a:t>Vejetatif</a:t>
            </a:r>
            <a:r>
              <a:rPr lang="tr-TR" dirty="0"/>
              <a:t> üreme: Bazı canlılarda görülen </a:t>
            </a:r>
            <a:r>
              <a:rPr lang="tr-TR" dirty="0" err="1"/>
              <a:t>vejetatif</a:t>
            </a:r>
            <a:r>
              <a:rPr lang="tr-TR" dirty="0"/>
              <a:t> üreme; yeterli büyüklükteki gelişmeye uygun parçaların eksiklerini tamamlayarak yeni bir birey meydana getirmesidir. Deniz yıldızının kopan kolunun tamamlanması ve kolun da gelişerek yeni bir denizyıldızını meydana getirdiği gibi bir </a:t>
            </a:r>
            <a:r>
              <a:rPr lang="tr-TR" dirty="0" err="1"/>
              <a:t>rejenerasyon</a:t>
            </a:r>
            <a:r>
              <a:rPr lang="tr-TR" dirty="0"/>
              <a:t>, kavak ve söğüt gibi bitkilerde bir dal parçasının toprağa dikilerek gelişmesinde olduğu gibi çelikle üreme, çilek bitkisinde toprağın üzerinde gövdenin bir bölümünden kökün ve sonrasında yeni bir çilek bitkisinin oluşmasında olduğu gibi sürünücü gövde ile üreme, patates bitkisinin yumruları üzerindeki gözlerin gelişerek yeni patates bitkisini oluşturduğu gözle üreme gibi çeşitleri sayılabilir.</a:t>
            </a:r>
          </a:p>
        </p:txBody>
      </p:sp>
    </p:spTree>
    <p:extLst>
      <p:ext uri="{BB962C8B-B14F-4D97-AF65-F5344CB8AC3E}">
        <p14:creationId xmlns:p14="http://schemas.microsoft.com/office/powerpoint/2010/main" val="3945379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Eşeyli üreme: Kalıtsal olarak farklı iki hücrenin yada çekirdeklerinin birleşerek yeni bir bireyi meydana getirdikleri üreme şeklidir. Çoğunlukla gelişmiş canlılara özgü olan bu üreme şeklinde, anne ve baba diye tanımlanan iki farklı ata vardır. Ata bireylerin </a:t>
            </a:r>
            <a:r>
              <a:rPr lang="tr-TR" dirty="0" err="1"/>
              <a:t>mayoz</a:t>
            </a:r>
            <a:r>
              <a:rPr lang="tr-TR" dirty="0"/>
              <a:t> bölünme yoluyla gamet oluşturmalarından sonra döllenme ile oluşan birey ana veya babaya tam olarak benzemez. Gametlerin oluşumu sırasında meydana gelen mutasyonlar ve farklı iki gen dizilimine sahip hücrenin birleşmesinden oluşan yeni varyasyon yavrularda çeşitliliğe yol açar.</a:t>
            </a:r>
          </a:p>
          <a:p>
            <a:endParaRPr lang="tr-TR" dirty="0"/>
          </a:p>
          <a:p>
            <a:r>
              <a:rPr lang="tr-TR" dirty="0" err="1"/>
              <a:t>İzogami</a:t>
            </a:r>
            <a:r>
              <a:rPr lang="tr-TR" dirty="0"/>
              <a:t>: Şekil ve yapı bakımından birbirine benzer aynı büyüklükteki gametlerin birleşmesiyle oluşan eşeyli üreme çeşididir. morfolojik benzerlik gösteren gametlerin taşıdıkları genlerde fizyolojik farlılıklar bulunur. Alg çeşitlerinden </a:t>
            </a:r>
            <a:r>
              <a:rPr lang="tr-TR" dirty="0" err="1"/>
              <a:t>sporogyra</a:t>
            </a:r>
            <a:r>
              <a:rPr lang="tr-TR" dirty="0"/>
              <a:t>, </a:t>
            </a:r>
            <a:r>
              <a:rPr lang="tr-TR" dirty="0" err="1"/>
              <a:t>ulothrix</a:t>
            </a:r>
            <a:r>
              <a:rPr lang="tr-TR" dirty="0"/>
              <a:t> ve </a:t>
            </a:r>
            <a:r>
              <a:rPr lang="tr-TR" dirty="0" err="1"/>
              <a:t>chlamydomanas</a:t>
            </a:r>
            <a:r>
              <a:rPr lang="tr-TR" dirty="0"/>
              <a:t> </a:t>
            </a:r>
            <a:r>
              <a:rPr lang="tr-TR" dirty="0" err="1"/>
              <a:t>izogami</a:t>
            </a:r>
            <a:r>
              <a:rPr lang="tr-TR" dirty="0"/>
              <a:t> ile ürerler.</a:t>
            </a:r>
          </a:p>
          <a:p>
            <a:endParaRPr lang="tr-TR" dirty="0"/>
          </a:p>
          <a:p>
            <a:r>
              <a:rPr lang="tr-TR" dirty="0" err="1"/>
              <a:t>Heterogami</a:t>
            </a:r>
            <a:r>
              <a:rPr lang="tr-TR" dirty="0"/>
              <a:t>: Farklı özelliklerdeki dişi ve erkek gametlerle yapılan üreme şeklidir. Bazı alg türlerinde olduğu gibi gametler arasındaki farklılık çok az ise </a:t>
            </a:r>
            <a:r>
              <a:rPr lang="tr-TR" dirty="0" err="1"/>
              <a:t>anizogami</a:t>
            </a:r>
            <a:r>
              <a:rPr lang="tr-TR" dirty="0"/>
              <a:t>, yada insan ve diğer omurgalı hayvanlarda olduğu gibi gametler farklı morfolojik ve fizyolojik yapılara sahip ise </a:t>
            </a:r>
            <a:r>
              <a:rPr lang="tr-TR" dirty="0" err="1"/>
              <a:t>oogami</a:t>
            </a:r>
            <a:r>
              <a:rPr lang="tr-TR" dirty="0"/>
              <a:t> olarak adlandırılır. </a:t>
            </a:r>
            <a:r>
              <a:rPr lang="tr-TR" dirty="0" err="1"/>
              <a:t>Oogami’de</a:t>
            </a:r>
            <a:r>
              <a:rPr lang="tr-TR" dirty="0"/>
              <a:t> yumurta büyük, hareketsiz ve bol </a:t>
            </a:r>
            <a:r>
              <a:rPr lang="tr-TR" dirty="0" err="1"/>
              <a:t>sitoplazmalı</a:t>
            </a:r>
            <a:r>
              <a:rPr lang="tr-TR" dirty="0"/>
              <a:t> olmasına rağmen sperm oldukça küçük ve hareketlidir.</a:t>
            </a:r>
          </a:p>
        </p:txBody>
      </p:sp>
    </p:spTree>
    <p:extLst>
      <p:ext uri="{BB962C8B-B14F-4D97-AF65-F5344CB8AC3E}">
        <p14:creationId xmlns:p14="http://schemas.microsoft.com/office/powerpoint/2010/main" val="2065725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Konjugasyon</a:t>
            </a:r>
            <a:r>
              <a:rPr lang="tr-TR" dirty="0"/>
              <a:t>: Kavuşma anlamına gelen </a:t>
            </a:r>
            <a:r>
              <a:rPr lang="tr-TR" dirty="0" err="1"/>
              <a:t>konjugasyon</a:t>
            </a:r>
            <a:r>
              <a:rPr lang="tr-TR" dirty="0"/>
              <a:t> da aslında gamet oluşturulmaz. Bakteri, </a:t>
            </a:r>
            <a:r>
              <a:rPr lang="tr-TR" dirty="0" err="1"/>
              <a:t>paramesyum</a:t>
            </a:r>
            <a:r>
              <a:rPr lang="tr-TR" dirty="0"/>
              <a:t> ve bazı su yosunlarında görülen </a:t>
            </a:r>
            <a:r>
              <a:rPr lang="tr-TR" dirty="0" err="1"/>
              <a:t>konjugasyon</a:t>
            </a:r>
            <a:r>
              <a:rPr lang="tr-TR" dirty="0"/>
              <a:t> da yan yana gelen canlılar birbirlerine gen aktarımında bulunurlar. Canlıların gen diziliminde değişiklik dolayısı ile de çeşitlilik oluştuğu için eşeyli üreme olarak kabul edilir.</a:t>
            </a:r>
          </a:p>
          <a:p>
            <a:endParaRPr lang="tr-TR" dirty="0"/>
          </a:p>
          <a:p>
            <a:r>
              <a:rPr lang="tr-TR" dirty="0" err="1"/>
              <a:t>Partenogenez</a:t>
            </a:r>
            <a:r>
              <a:rPr lang="tr-TR" dirty="0"/>
              <a:t>: Arılar, çalı çekirgeleri, karıncalar gibi eklem bacaklılarda görülen </a:t>
            </a:r>
            <a:r>
              <a:rPr lang="tr-TR" dirty="0" err="1"/>
              <a:t>partenogenetik</a:t>
            </a:r>
            <a:r>
              <a:rPr lang="tr-TR" dirty="0"/>
              <a:t> üremede yumurta bazen döllenme olmaksızın gelişerek yeni bir birey meydana getirir. Oluşan birey erkektir ve </a:t>
            </a:r>
            <a:r>
              <a:rPr lang="tr-TR" dirty="0" err="1"/>
              <a:t>haploid</a:t>
            </a:r>
            <a:r>
              <a:rPr lang="tr-TR" dirty="0"/>
              <a:t> sayıda kromozom taşır. Normal üreme süreçlerinde dişiler </a:t>
            </a:r>
            <a:r>
              <a:rPr lang="tr-TR" dirty="0" err="1"/>
              <a:t>mayozla</a:t>
            </a:r>
            <a:r>
              <a:rPr lang="tr-TR" dirty="0"/>
              <a:t> yumurtayı oluştururken erkekler mitoz benzeri bir bölünme ile sperm oluşturur. Döllenme sonucu oluşan bireyler ise hep dişidir. Arılarda oluşan dişiler bal özü ile beslenirse kraliçe, çiçek tozu (polen) ile beslenirse işçi arı olur.</a:t>
            </a:r>
          </a:p>
          <a:p>
            <a:endParaRPr lang="tr-TR" dirty="0"/>
          </a:p>
          <a:p>
            <a:r>
              <a:rPr lang="tr-TR" dirty="0" err="1"/>
              <a:t>Hermafroditizm</a:t>
            </a:r>
            <a:r>
              <a:rPr lang="tr-TR" dirty="0"/>
              <a:t>: Canlılarda normalde üreme organlarında sadece birisi bulunur. Dolayısı ile de tek çeşit gamet üretir. Fakat salyangoz gibi bazı hayvanlarla çiçekli bitkilerin çoğu her iki üreme organına da sahiptir ve hem yumurta hem de sperm üretebilirler. Böyle canlılara </a:t>
            </a:r>
            <a:r>
              <a:rPr lang="tr-TR" dirty="0" err="1"/>
              <a:t>hermafrodit</a:t>
            </a:r>
            <a:r>
              <a:rPr lang="tr-TR" dirty="0"/>
              <a:t> (erselik, çift cinsiyetli) denir. Erselik canlılar normalde kendi kendilerini döllemez. Bir </a:t>
            </a:r>
            <a:r>
              <a:rPr lang="tr-TR" dirty="0" err="1"/>
              <a:t>populasyon</a:t>
            </a:r>
            <a:r>
              <a:rPr lang="tr-TR" dirty="0"/>
              <a:t> içerisinde bireylerin bir kısmı erkek bir kısmı ise dişi rolünü üstlenir. Sonraki üreme döneminde rollerini değişebilirler.</a:t>
            </a:r>
          </a:p>
        </p:txBody>
      </p:sp>
    </p:spTree>
    <p:extLst>
      <p:ext uri="{BB962C8B-B14F-4D97-AF65-F5344CB8AC3E}">
        <p14:creationId xmlns:p14="http://schemas.microsoft.com/office/powerpoint/2010/main" val="38776343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826</TotalTime>
  <Words>1034</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İyon</vt:lpstr>
      <vt:lpstr>Üreme, eşeyli ve eşeysiz üreme ve tipleri</vt:lpstr>
      <vt:lpstr>Derste Kullanılan Kaynaklar</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Üreme, eşeyli ve eşeysiz üreme ve tipleri</dc:title>
  <dc:creator>beste_biyoloji</dc:creator>
  <cp:lastModifiedBy>beste_biyoloji</cp:lastModifiedBy>
  <cp:revision>6</cp:revision>
  <dcterms:created xsi:type="dcterms:W3CDTF">2021-02-27T13:37:28Z</dcterms:created>
  <dcterms:modified xsi:type="dcterms:W3CDTF">2021-02-28T09:03:01Z</dcterms:modified>
</cp:coreProperties>
</file>