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6" r:id="rId3"/>
    <p:sldId id="277" r:id="rId4"/>
    <p:sldId id="278" r:id="rId5"/>
    <p:sldId id="279" r:id="rId6"/>
    <p:sldId id="280" r:id="rId7"/>
    <p:sldId id="281" r:id="rId8"/>
    <p:sldId id="282" r:id="rId9"/>
    <p:sldId id="283" r:id="rId10"/>
    <p:sldId id="284" r:id="rId11"/>
    <p:sldId id="274"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13" autoAdjust="0"/>
    <p:restoredTop sz="94660"/>
  </p:normalViewPr>
  <p:slideViewPr>
    <p:cSldViewPr>
      <p:cViewPr varScale="1">
        <p:scale>
          <a:sx n="70" d="100"/>
          <a:sy n="70" d="100"/>
        </p:scale>
        <p:origin x="145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11" name="10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9F75050-0E15-4C5B-92B0-66D068882F1F}" type="datetimeFigureOut">
              <a:rPr lang="tr-TR" smtClean="0"/>
              <a:pPr/>
              <a:t>04.05.2020</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928802"/>
            <a:ext cx="7772400" cy="1470025"/>
          </a:xfrm>
        </p:spPr>
        <p:txBody>
          <a:bodyPr>
            <a:normAutofit fontScale="90000"/>
          </a:bodyPr>
          <a:lstStyle/>
          <a:p>
            <a:pPr algn="ctr"/>
            <a:r>
              <a:rPr lang="tr-TR" dirty="0" smtClean="0"/>
              <a:t>ANKARA ÜNİVERSİTESİ</a:t>
            </a:r>
            <a:br>
              <a:rPr lang="tr-TR" dirty="0" smtClean="0"/>
            </a:br>
            <a:r>
              <a:rPr lang="tr-TR" dirty="0" smtClean="0"/>
              <a:t>SAĞLIK BİLİMLERİ FAKÜLTESİ</a:t>
            </a:r>
            <a:br>
              <a:rPr lang="tr-TR" dirty="0" smtClean="0"/>
            </a:br>
            <a:r>
              <a:rPr lang="tr-TR" dirty="0" smtClean="0"/>
              <a:t>SOSYAL HİZMET BÖLÜMÜ</a:t>
            </a:r>
            <a:endParaRPr lang="tr-TR" dirty="0"/>
          </a:p>
        </p:txBody>
      </p:sp>
      <p:sp>
        <p:nvSpPr>
          <p:cNvPr id="3" name="2 Alt Başlık"/>
          <p:cNvSpPr>
            <a:spLocks noGrp="1"/>
          </p:cNvSpPr>
          <p:nvPr>
            <p:ph type="subTitle" idx="1"/>
          </p:nvPr>
        </p:nvSpPr>
        <p:spPr>
          <a:xfrm>
            <a:off x="785786" y="4214818"/>
            <a:ext cx="7772400" cy="2143140"/>
          </a:xfrm>
        </p:spPr>
        <p:txBody>
          <a:bodyPr>
            <a:normAutofit/>
          </a:bodyPr>
          <a:lstStyle/>
          <a:p>
            <a:pPr algn="ctr"/>
            <a:r>
              <a:rPr lang="tr-TR" sz="3800" dirty="0" smtClean="0"/>
              <a:t>“SOSYAL HİZMETTE </a:t>
            </a:r>
          </a:p>
          <a:p>
            <a:pPr algn="ctr"/>
            <a:r>
              <a:rPr lang="tr-TR" sz="3800" dirty="0" smtClean="0"/>
              <a:t>BİLİŞİM TEKNOLOJİLERİ”</a:t>
            </a:r>
          </a:p>
          <a:p>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r>
              <a:rPr lang="en-US" dirty="0"/>
              <a:t>Dunlop, J., </a:t>
            </a:r>
            <a:r>
              <a:rPr lang="en-US" dirty="0" err="1"/>
              <a:t>Holosko</a:t>
            </a:r>
            <a:r>
              <a:rPr lang="en-US" dirty="0"/>
              <a:t>, M., 2006. Information technology and Evidence Based Social Work Practice. </a:t>
            </a:r>
            <a:r>
              <a:rPr lang="en-US" dirty="0" err="1"/>
              <a:t>Hawort</a:t>
            </a:r>
            <a:r>
              <a:rPr lang="en-US" dirty="0"/>
              <a:t> Press</a:t>
            </a:r>
            <a:endParaRPr lang="tr-TR" dirty="0"/>
          </a:p>
          <a:p>
            <a:r>
              <a:rPr lang="en-US" dirty="0" err="1"/>
              <a:t>LaMendola</a:t>
            </a:r>
            <a:r>
              <a:rPr lang="en-US" dirty="0"/>
              <a:t>, W., Glastonbury, B., Toole, S.,1989. A Casebook of Computer Applications in the Social and Human </a:t>
            </a:r>
            <a:r>
              <a:rPr lang="en-US" dirty="0" err="1"/>
              <a:t>Sevices</a:t>
            </a:r>
            <a:r>
              <a:rPr lang="en-US" dirty="0"/>
              <a:t>. </a:t>
            </a:r>
            <a:r>
              <a:rPr lang="en-US" dirty="0" err="1"/>
              <a:t>Hawort</a:t>
            </a:r>
            <a:r>
              <a:rPr lang="en-US" dirty="0"/>
              <a:t> Press.</a:t>
            </a:r>
            <a:endParaRPr lang="tr-TR" dirty="0"/>
          </a:p>
          <a:p>
            <a:endParaRPr lang="tr-TR" dirty="0"/>
          </a:p>
        </p:txBody>
      </p:sp>
    </p:spTree>
    <p:extLst>
      <p:ext uri="{BB962C8B-B14F-4D97-AF65-F5344CB8AC3E}">
        <p14:creationId xmlns:p14="http://schemas.microsoft.com/office/powerpoint/2010/main" val="4153023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6c93cb6b5cd3e43f284428049caf6beb_1265318178.jpg"/>
          <p:cNvPicPr>
            <a:picLocks noGrp="1" noChangeAspect="1"/>
          </p:cNvPicPr>
          <p:nvPr>
            <p:ph idx="1"/>
          </p:nvPr>
        </p:nvPicPr>
        <p:blipFill>
          <a:blip r:embed="rId2"/>
          <a:stretch>
            <a:fillRect/>
          </a:stretch>
        </p:blipFill>
        <p:spPr>
          <a:xfrm>
            <a:off x="285720" y="357166"/>
            <a:ext cx="8501122" cy="6143668"/>
          </a:xfrm>
        </p:spPr>
      </p:pic>
      <p:sp>
        <p:nvSpPr>
          <p:cNvPr id="2" name="1 Başlık"/>
          <p:cNvSpPr>
            <a:spLocks noGrp="1"/>
          </p:cNvSpPr>
          <p:nvPr>
            <p:ph type="title"/>
          </p:nvPr>
        </p:nvSpPr>
        <p:spPr>
          <a:xfrm>
            <a:off x="714348" y="3429000"/>
            <a:ext cx="8183880" cy="1051560"/>
          </a:xfrm>
        </p:spPr>
        <p:txBody>
          <a:bodyPr/>
          <a:lstStyle/>
          <a:p>
            <a:r>
              <a:rPr lang="tr-TR" dirty="0" smtClean="0">
                <a:solidFill>
                  <a:schemeClr val="bg1">
                    <a:lumMod val="95000"/>
                  </a:schemeClr>
                </a:solidFill>
              </a:rPr>
              <a:t>TEŞEKKÜRLER</a:t>
            </a:r>
            <a:endParaRPr lang="tr-TR" dirty="0">
              <a:solidFill>
                <a:schemeClr val="bg1">
                  <a:lumMod val="9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BİLGİ HİYERARŞİSİ</a:t>
            </a:r>
            <a:endParaRPr lang="tr-TR" dirty="0"/>
          </a:p>
        </p:txBody>
      </p:sp>
      <p:sp>
        <p:nvSpPr>
          <p:cNvPr id="3" name="2 İçerik Yer Tutucusu"/>
          <p:cNvSpPr>
            <a:spLocks noGrp="1"/>
          </p:cNvSpPr>
          <p:nvPr>
            <p:ph idx="1"/>
          </p:nvPr>
        </p:nvSpPr>
        <p:spPr>
          <a:xfrm rot="20522961">
            <a:off x="35237" y="3307724"/>
            <a:ext cx="9689717" cy="1759084"/>
          </a:xfrm>
        </p:spPr>
        <p:txBody>
          <a:bodyPr/>
          <a:lstStyle/>
          <a:p>
            <a:pPr lvl="0">
              <a:buNone/>
            </a:pPr>
            <a:r>
              <a:rPr lang="tr-TR" sz="2400" b="1" i="1" dirty="0" smtClean="0">
                <a:solidFill>
                  <a:srgbClr val="002060"/>
                </a:solidFill>
              </a:rPr>
              <a:t>	İŞARET </a:t>
            </a:r>
            <a:r>
              <a:rPr lang="tr-TR" sz="2400" b="1" i="1" dirty="0" smtClean="0">
                <a:solidFill>
                  <a:srgbClr val="002060"/>
                </a:solidFill>
                <a:sym typeface="Wingdings" pitchFamily="2" charset="2"/>
              </a:rPr>
              <a:t> VERİ  ENFORMASYON  BİLGİ  AKIL</a:t>
            </a:r>
            <a:endParaRPr lang="tr-TR" sz="2400" b="1" i="1" dirty="0" smtClean="0">
              <a:solidFill>
                <a:srgbClr val="002060"/>
              </a:solidFill>
            </a:endParaRPr>
          </a:p>
          <a:p>
            <a:endParaRPr lang="tr-TR" dirty="0"/>
          </a:p>
        </p:txBody>
      </p:sp>
      <p:sp>
        <p:nvSpPr>
          <p:cNvPr id="4" name="2 İçerik Yer Tutucusu"/>
          <p:cNvSpPr txBox="1">
            <a:spLocks/>
          </p:cNvSpPr>
          <p:nvPr/>
        </p:nvSpPr>
        <p:spPr>
          <a:xfrm>
            <a:off x="655320" y="682752"/>
            <a:ext cx="8183880" cy="4187952"/>
          </a:xfrm>
          <a:prstGeom prst="rect">
            <a:avLst/>
          </a:prstGeom>
        </p:spPr>
        <p:txBody>
          <a:bodyPr vert="horz" lIns="182880" tIns="91440">
            <a:normAutofit/>
          </a:bodyPr>
          <a:lstStyle/>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Char char=""/>
              <a:tabLst/>
              <a:defRPr/>
            </a:pPr>
            <a:r>
              <a:rPr kumimoji="0" lang="tr-TR" sz="2800" b="0" i="0" u="none" strike="noStrike" kern="1200" cap="none" spc="0" normalizeH="0" baseline="0" noProof="0" dirty="0" smtClean="0">
                <a:ln>
                  <a:noFill/>
                </a:ln>
                <a:solidFill>
                  <a:schemeClr val="tx1"/>
                </a:solidFill>
                <a:effectLst/>
                <a:uLnTx/>
                <a:uFillTx/>
                <a:latin typeface="+mn-lt"/>
                <a:ea typeface="+mn-ea"/>
                <a:cs typeface="+mn-cs"/>
              </a:rPr>
              <a:t>Bilgi; karar verme, planlama, karşılaştırma, değerlendirme, analiz, tahmin tanı gibi eylemlerin özü</a:t>
            </a: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Char char=""/>
              <a:tabLst/>
              <a:defRPr/>
            </a:pPr>
            <a:endParaRPr kumimoji="0" lang="tr-TR" sz="2800" b="0" i="0" u="none" strike="noStrike" kern="1200" cap="none" spc="0" normalizeH="0" baseline="0" noProof="0" dirty="0" smtClean="0">
              <a:ln>
                <a:noFill/>
              </a:ln>
              <a:solidFill>
                <a:schemeClr val="tx1"/>
              </a:solidFill>
              <a:effectLst/>
              <a:uLnTx/>
              <a:uFillTx/>
              <a:latin typeface="+mn-lt"/>
              <a:ea typeface="+mn-ea"/>
              <a:cs typeface="+mn-cs"/>
            </a:endParaRPr>
          </a:p>
          <a:p>
            <a:pPr marL="265176" marR="0" lvl="0" indent="-265176" algn="l" defTabSz="914400" rtl="0" eaLnBrk="1" fontAlgn="auto" latinLnBrk="0" hangingPunct="1">
              <a:lnSpc>
                <a:spcPct val="100000"/>
              </a:lnSpc>
              <a:spcBef>
                <a:spcPts val="250"/>
              </a:spcBef>
              <a:spcAft>
                <a:spcPts val="0"/>
              </a:spcAft>
              <a:buClr>
                <a:schemeClr val="accent1"/>
              </a:buClr>
              <a:buSzPct val="80000"/>
              <a:buFont typeface="Wingdings 2"/>
              <a:buChar char=""/>
              <a:tabLst/>
              <a:defRPr/>
            </a:pPr>
            <a:endParaRPr kumimoji="0" lang="tr-TR"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Bilgi Hiyerarşisi</a:t>
            </a:r>
            <a:endParaRPr lang="tr-TR" dirty="0"/>
          </a:p>
        </p:txBody>
      </p:sp>
      <p:pic>
        <p:nvPicPr>
          <p:cNvPr id="4" name="3 İçerik Yer Tutucusu" descr="Adsız.jpg"/>
          <p:cNvPicPr>
            <a:picLocks noGrp="1" noChangeAspect="1"/>
          </p:cNvPicPr>
          <p:nvPr>
            <p:ph idx="1"/>
          </p:nvPr>
        </p:nvPicPr>
        <p:blipFill>
          <a:blip r:embed="rId2"/>
          <a:stretch>
            <a:fillRect/>
          </a:stretch>
        </p:blipFill>
        <p:spPr>
          <a:xfrm>
            <a:off x="928662" y="714356"/>
            <a:ext cx="7358115" cy="4756163"/>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BİLGİNİN ÖZELLİKLERİ</a:t>
            </a:r>
            <a:endParaRPr lang="tr-TR" dirty="0"/>
          </a:p>
        </p:txBody>
      </p:sp>
      <p:sp>
        <p:nvSpPr>
          <p:cNvPr id="3" name="2 İçerik Yer Tutucusu"/>
          <p:cNvSpPr>
            <a:spLocks noGrp="1"/>
          </p:cNvSpPr>
          <p:nvPr>
            <p:ph idx="1"/>
          </p:nvPr>
        </p:nvSpPr>
        <p:spPr/>
        <p:txBody>
          <a:bodyPr/>
          <a:lstStyle/>
          <a:p>
            <a:pPr lvl="0"/>
            <a:r>
              <a:rPr lang="tr-TR" dirty="0" smtClean="0"/>
              <a:t>Bir kaynağın stratejik değer olması için dört özelliğe sahip olması gerekmektedir:</a:t>
            </a:r>
          </a:p>
          <a:p>
            <a:pPr lvl="0"/>
            <a:endParaRPr lang="tr-TR" dirty="0" smtClean="0"/>
          </a:p>
          <a:p>
            <a:pPr lvl="0"/>
            <a:r>
              <a:rPr lang="tr-TR" dirty="0" smtClean="0"/>
              <a:t>Değerli olması,</a:t>
            </a:r>
          </a:p>
          <a:p>
            <a:pPr lvl="0"/>
            <a:r>
              <a:rPr lang="tr-TR" dirty="0" smtClean="0"/>
              <a:t>Az bulunması, </a:t>
            </a:r>
          </a:p>
          <a:p>
            <a:pPr lvl="0"/>
            <a:r>
              <a:rPr lang="tr-TR" dirty="0" smtClean="0"/>
              <a:t>Taklit edilemez (orijinal) olması,</a:t>
            </a:r>
          </a:p>
          <a:p>
            <a:pPr lvl="0"/>
            <a:r>
              <a:rPr lang="tr-TR" dirty="0" smtClean="0"/>
              <a:t>İkame edilemez olması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256102"/>
          </a:xfrm>
        </p:spPr>
        <p:txBody>
          <a:bodyPr/>
          <a:lstStyle/>
          <a:p>
            <a:r>
              <a:rPr lang="tr-TR" i="1" dirty="0" smtClean="0"/>
              <a:t>Bilgi karar verenlerin ihtiyaçlarını karşıladığı sürece bir anlam taşırlar.</a:t>
            </a:r>
          </a:p>
          <a:p>
            <a:r>
              <a:rPr lang="tr-TR" dirty="0" smtClean="0"/>
              <a:t>Etkili kararlar almada merkezi role sahip olan bilginin belirli nitelikleri:</a:t>
            </a:r>
          </a:p>
          <a:p>
            <a:endParaRPr lang="tr-TR" dirty="0" smtClean="0"/>
          </a:p>
          <a:p>
            <a:pPr lvl="1"/>
            <a:r>
              <a:rPr lang="tr-TR" dirty="0" smtClean="0"/>
              <a:t>Bilginin doğru olması</a:t>
            </a:r>
          </a:p>
          <a:p>
            <a:pPr lvl="1"/>
            <a:r>
              <a:rPr lang="tr-TR" dirty="0" smtClean="0"/>
              <a:t>Bilginin noksansız, eksiksiz olması</a:t>
            </a:r>
          </a:p>
          <a:p>
            <a:pPr lvl="1"/>
            <a:r>
              <a:rPr lang="tr-TR" dirty="0" smtClean="0"/>
              <a:t>Bilginin zamanında mevcut ve hazır olması</a:t>
            </a:r>
          </a:p>
          <a:p>
            <a:pPr lvl="1"/>
            <a:r>
              <a:rPr lang="tr-TR" dirty="0" smtClean="0"/>
              <a:t>Bilginin uygun olması</a:t>
            </a:r>
          </a:p>
          <a:p>
            <a:pPr lvl="1"/>
            <a:r>
              <a:rPr lang="tr-TR" dirty="0" smtClean="0"/>
              <a:t>Bilginin yerinde olması</a:t>
            </a:r>
          </a:p>
          <a:p>
            <a:pPr lvl="1"/>
            <a:r>
              <a:rPr lang="tr-TR" dirty="0" smtClean="0"/>
              <a:t>Bilginin ucuz olması</a:t>
            </a:r>
            <a:endParaRPr lang="tr-TR" i="1" dirty="0" smtClean="0"/>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Bu niteliklerin yanı sıra bilginin kalitesini etkileyen iki faktör bulunmaktadır: </a:t>
            </a:r>
            <a:r>
              <a:rPr lang="tr-TR" b="1" dirty="0" smtClean="0"/>
              <a:t>taraflılık ve hata</a:t>
            </a:r>
            <a:r>
              <a:rPr lang="tr-TR" dirty="0" smtClean="0"/>
              <a:t>. </a:t>
            </a:r>
          </a:p>
          <a:p>
            <a:r>
              <a:rPr lang="tr-TR" i="1" dirty="0" smtClean="0"/>
              <a:t>Taraflı bilgi kişinin elinde; hatalı bilgiyi düzeltmek daha zordur ve uzun zaman alır. Bilginin hatalı olması genellikle ölçme ve toplama yöntemlerinin yanlış olması, veri işlemede hatalı yöntem kullanma, verinin kayıt edilmemesi ya da yanlış kayıt edilmesi, kullanılan programların yanlış olması ya da yanlış dosyalama yapılması gibi durumların sonucunda ortaya</a:t>
            </a:r>
            <a:r>
              <a:rPr lang="tr-TR" dirty="0" smtClean="0"/>
              <a:t> </a:t>
            </a:r>
            <a:r>
              <a:rPr lang="tr-TR" i="1" dirty="0" smtClean="0"/>
              <a:t>çıkmaktadır.</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5357826"/>
            <a:ext cx="8183880" cy="1051560"/>
          </a:xfrm>
        </p:spPr>
        <p:txBody>
          <a:bodyPr>
            <a:normAutofit fontScale="90000"/>
          </a:bodyPr>
          <a:lstStyle/>
          <a:p>
            <a:r>
              <a:rPr lang="x-none" smtClean="0"/>
              <a:t>ÖRGÜTLERDE BİLGİ İHTİYACI VE YÖNETİMİ</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i="1" dirty="0" smtClean="0"/>
              <a:t>Örgütlerde geçmişi hatırlamak, bugünü izleyebilmek ve geleceği planlamak amacıyla bilgiye ihtiyaç duyulmaktadır.</a:t>
            </a:r>
          </a:p>
          <a:p>
            <a:r>
              <a:rPr lang="tr-TR" i="1" dirty="0" smtClean="0"/>
              <a:t>Örgütsel amaçlara ulaşmak için tüm düzeylerde bilgiye ihtiyaç duyulur. Ancak ihtiyaç duyulan bilginin türü, yapısı ve içeriği bu bilgiyi kullanan birimin işlevlerine göre farklılık göstermektedir</a:t>
            </a:r>
            <a:r>
              <a:rPr lang="tr-TR" dirty="0" smtClean="0"/>
              <a:t>.</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02920" y="530352"/>
            <a:ext cx="8183880" cy="5041788"/>
          </a:xfrm>
        </p:spPr>
        <p:txBody>
          <a:bodyPr>
            <a:normAutofit lnSpcReduction="10000"/>
          </a:bodyPr>
          <a:lstStyle/>
          <a:p>
            <a:r>
              <a:rPr lang="tr-TR" dirty="0" smtClean="0"/>
              <a:t>Örgütlerde bilgi yönetimi süreci, bilginin elde edilmesinden değerli hâle getirilip kullanılmasına kadar geçen süreci ifade eder.</a:t>
            </a:r>
          </a:p>
          <a:p>
            <a:r>
              <a:rPr lang="tr-TR" dirty="0" smtClean="0"/>
              <a:t>Genel yapısıyla </a:t>
            </a:r>
            <a:r>
              <a:rPr lang="tr-TR" i="1" dirty="0" smtClean="0"/>
              <a:t>bilgi yönetme süreci; </a:t>
            </a:r>
            <a:r>
              <a:rPr lang="tr-TR" b="1" i="1" dirty="0" smtClean="0"/>
              <a:t>bilgiyi elde etme</a:t>
            </a:r>
            <a:r>
              <a:rPr lang="tr-TR" i="1" dirty="0" smtClean="0"/>
              <a:t>, </a:t>
            </a:r>
            <a:r>
              <a:rPr lang="tr-TR" b="1" i="1" dirty="0" smtClean="0"/>
              <a:t>depolama</a:t>
            </a:r>
            <a:r>
              <a:rPr lang="tr-TR" i="1" dirty="0" smtClean="0"/>
              <a:t>, </a:t>
            </a:r>
            <a:r>
              <a:rPr lang="tr-TR" b="1" i="1" dirty="0" smtClean="0"/>
              <a:t>arıtma</a:t>
            </a:r>
            <a:r>
              <a:rPr lang="tr-TR" i="1" dirty="0" smtClean="0"/>
              <a:t>, </a:t>
            </a:r>
            <a:r>
              <a:rPr lang="tr-TR" b="1" i="1" dirty="0" smtClean="0"/>
              <a:t>dağıtma,</a:t>
            </a:r>
            <a:r>
              <a:rPr lang="tr-TR" i="1" dirty="0" smtClean="0"/>
              <a:t> </a:t>
            </a:r>
            <a:r>
              <a:rPr lang="tr-TR" b="1" i="1" dirty="0" smtClean="0"/>
              <a:t>kullanma</a:t>
            </a:r>
            <a:r>
              <a:rPr lang="tr-TR" i="1" dirty="0" smtClean="0"/>
              <a:t> ve </a:t>
            </a:r>
            <a:r>
              <a:rPr lang="tr-TR" b="1" i="1" dirty="0" smtClean="0"/>
              <a:t>denetleme</a:t>
            </a:r>
            <a:r>
              <a:rPr lang="tr-TR" i="1" dirty="0" smtClean="0"/>
              <a:t> aşamalarından oluşmaktadır.</a:t>
            </a:r>
            <a:r>
              <a:rPr lang="tr-TR" dirty="0" smtClean="0"/>
              <a:t> </a:t>
            </a:r>
          </a:p>
          <a:p>
            <a:r>
              <a:rPr lang="tr-TR" i="1" dirty="0" smtClean="0"/>
              <a:t>Bilginin sistematik ve planlı bir şekilde ortaya çıkarılması, sürekli olarak güncellenmesi ve kullanılması aşamalarını içeren bir süreçtir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429264"/>
            <a:ext cx="8183880" cy="1051560"/>
          </a:xfrm>
        </p:spPr>
        <p:txBody>
          <a:bodyPr>
            <a:normAutofit fontScale="90000"/>
          </a:bodyPr>
          <a:lstStyle/>
          <a:p>
            <a:r>
              <a:rPr lang="tr-TR" sz="3100" b="0" dirty="0" smtClean="0">
                <a:solidFill>
                  <a:srgbClr val="002060"/>
                </a:solidFill>
              </a:rPr>
              <a:t>Bilgi yönetiminden amaçlanan sonuçların elde edilmesi ve sürecin etkinliği için bazı temel ilkeler bulunmaktadır:</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Bilgi dinamik sosyal bir süreçtir</a:t>
            </a:r>
          </a:p>
          <a:p>
            <a:r>
              <a:rPr lang="tr-TR" dirty="0" smtClean="0"/>
              <a:t>Bilgi yalnızca kullanıldığı zaman değerlenir</a:t>
            </a:r>
          </a:p>
          <a:p>
            <a:r>
              <a:rPr lang="tr-TR" dirty="0" smtClean="0"/>
              <a:t>Bilgi karmaşıktır</a:t>
            </a:r>
          </a:p>
          <a:p>
            <a:r>
              <a:rPr lang="tr-TR" dirty="0" smtClean="0"/>
              <a:t>Bilgi kendi kendini organize eder</a:t>
            </a:r>
          </a:p>
          <a:p>
            <a:r>
              <a:rPr lang="tr-TR" dirty="0" smtClean="0"/>
              <a:t>Bilgi dil yoluyla seyahat eder</a:t>
            </a:r>
          </a:p>
          <a:p>
            <a:r>
              <a:rPr lang="tr-TR" dirty="0" smtClean="0"/>
              <a:t>Bilgi değişimi elinde tutar</a:t>
            </a:r>
            <a:endParaRPr lang="tr-TR" dirty="0"/>
          </a:p>
        </p:txBody>
      </p:sp>
      <p:sp>
        <p:nvSpPr>
          <p:cNvPr id="4" name="3 Sağ Ok"/>
          <p:cNvSpPr/>
          <p:nvPr/>
        </p:nvSpPr>
        <p:spPr>
          <a:xfrm rot="16536889">
            <a:off x="7763642" y="5017723"/>
            <a:ext cx="983104"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117</TotalTime>
  <Words>373</Words>
  <Application>Microsoft Office PowerPoint</Application>
  <PresentationFormat>Ekran Gösterisi (4:3)</PresentationFormat>
  <Paragraphs>42</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Verdana</vt:lpstr>
      <vt:lpstr>Wingdings</vt:lpstr>
      <vt:lpstr>Wingdings 2</vt:lpstr>
      <vt:lpstr>Görünüş</vt:lpstr>
      <vt:lpstr>ANKARA ÜNİVERSİTESİ SAĞLIK BİLİMLERİ FAKÜLTESİ SOSYAL HİZMET BÖLÜMÜ</vt:lpstr>
      <vt:lpstr>BİLGİ HİYERARŞİSİ</vt:lpstr>
      <vt:lpstr>Bilgi Hiyerarşisi</vt:lpstr>
      <vt:lpstr>BİLGİNİN ÖZELLİKLERİ</vt:lpstr>
      <vt:lpstr>PowerPoint Sunusu</vt:lpstr>
      <vt:lpstr>PowerPoint Sunusu</vt:lpstr>
      <vt:lpstr>ÖRGÜTLERDE BİLGİ İHTİYACI VE YÖNETİMİ </vt:lpstr>
      <vt:lpstr>PowerPoint Sunusu</vt:lpstr>
      <vt:lpstr>Bilgi yönetiminden amaçlanan sonuçların elde edilmesi ve sürecin etkinliği için bazı temel ilkeler bulunmaktadır: </vt:lpstr>
      <vt:lpstr>Kaynaklar</vt:lpstr>
      <vt:lpstr>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SAĞLIK BİLİMLERİ FAKÜLTESİ SOSYAL HİZMET BÖLÜMÜ</dc:title>
  <dc:creator>sssSeRNeBeysss</dc:creator>
  <cp:lastModifiedBy>Yazar</cp:lastModifiedBy>
  <cp:revision>17</cp:revision>
  <dcterms:created xsi:type="dcterms:W3CDTF">2017-03-21T21:41:26Z</dcterms:created>
  <dcterms:modified xsi:type="dcterms:W3CDTF">2020-05-04T07:16:55Z</dcterms:modified>
</cp:coreProperties>
</file>