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305" r:id="rId3"/>
    <p:sldId id="307" r:id="rId4"/>
    <p:sldId id="308" r:id="rId5"/>
    <p:sldId id="306" r:id="rId6"/>
    <p:sldId id="280" r:id="rId7"/>
    <p:sldId id="279" r:id="rId8"/>
    <p:sldId id="297" r:id="rId9"/>
    <p:sldId id="291" r:id="rId10"/>
    <p:sldId id="299" r:id="rId11"/>
    <p:sldId id="298" r:id="rId12"/>
    <p:sldId id="302" r:id="rId13"/>
    <p:sldId id="292" r:id="rId14"/>
    <p:sldId id="293" r:id="rId15"/>
    <p:sldId id="294" r:id="rId16"/>
    <p:sldId id="295" r:id="rId17"/>
    <p:sldId id="300" r:id="rId18"/>
    <p:sldId id="261" r:id="rId19"/>
    <p:sldId id="262" r:id="rId20"/>
    <p:sldId id="263" r:id="rId21"/>
    <p:sldId id="264" r:id="rId22"/>
    <p:sldId id="287" r:id="rId23"/>
    <p:sldId id="288" r:id="rId24"/>
    <p:sldId id="289" r:id="rId25"/>
    <p:sldId id="290" r:id="rId26"/>
    <p:sldId id="258" r:id="rId27"/>
    <p:sldId id="277" r:id="rId28"/>
    <p:sldId id="285" r:id="rId29"/>
    <p:sldId id="286" r:id="rId30"/>
    <p:sldId id="309" r:id="rId31"/>
    <p:sldId id="311" r:id="rId32"/>
    <p:sldId id="310"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7055D-4D58-4A56-952C-2D9C78F6F0ED}" type="datetimeFigureOut">
              <a:rPr lang="en-CA" smtClean="0"/>
              <a:t>2020-05-26</a:t>
            </a:fld>
            <a:endParaRPr lang="en-CA"/>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CA"/>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3BD17-8C3C-497F-BD1E-FD7DC2F1E9B0}" type="slidenum">
              <a:rPr lang="en-CA" smtClean="0"/>
              <a:t>‹#›</a:t>
            </a:fld>
            <a:endParaRPr lang="en-CA"/>
          </a:p>
        </p:txBody>
      </p:sp>
    </p:spTree>
    <p:extLst>
      <p:ext uri="{BB962C8B-B14F-4D97-AF65-F5344CB8AC3E}">
        <p14:creationId xmlns:p14="http://schemas.microsoft.com/office/powerpoint/2010/main" val="388139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AAA505-82B6-46E5-945C-A80F2436147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C6075B6-9A78-48E9-BB0F-942EA8EC77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655DEE7-D8CF-4237-ACA1-9C1DCD547033}"/>
              </a:ext>
            </a:extLst>
          </p:cNvPr>
          <p:cNvSpPr>
            <a:spLocks noGrp="1"/>
          </p:cNvSpPr>
          <p:nvPr>
            <p:ph type="dt" sz="half" idx="10"/>
          </p:nvPr>
        </p:nvSpPr>
        <p:spPr/>
        <p:txBody>
          <a:bodyPr/>
          <a:lstStyle/>
          <a:p>
            <a:fld id="{54B982D4-0CDB-4AA2-8BA2-1B7A1B74A800}" type="datetimeFigureOut">
              <a:rPr lang="tr-TR" smtClean="0"/>
              <a:t>26.05.2020</a:t>
            </a:fld>
            <a:endParaRPr lang="tr-TR"/>
          </a:p>
        </p:txBody>
      </p:sp>
      <p:sp>
        <p:nvSpPr>
          <p:cNvPr id="5" name="Alt Bilgi Yer Tutucusu 4">
            <a:extLst>
              <a:ext uri="{FF2B5EF4-FFF2-40B4-BE49-F238E27FC236}">
                <a16:creationId xmlns:a16="http://schemas.microsoft.com/office/drawing/2014/main" id="{BF80CB8D-3608-4320-94B4-DD9DF74DED8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35D78D2-4445-4297-B8BF-AC38422C82C6}"/>
              </a:ext>
            </a:extLst>
          </p:cNvPr>
          <p:cNvSpPr>
            <a:spLocks noGrp="1"/>
          </p:cNvSpPr>
          <p:nvPr>
            <p:ph type="sldNum" sz="quarter" idx="12"/>
          </p:nvPr>
        </p:nvSpPr>
        <p:spPr/>
        <p:txBody>
          <a:bodyPr/>
          <a:lstStyle/>
          <a:p>
            <a:fld id="{90CFF798-3F6B-4776-ABA2-5D7A77A5E043}" type="slidenum">
              <a:rPr lang="tr-TR" smtClean="0"/>
              <a:t>‹#›</a:t>
            </a:fld>
            <a:endParaRPr lang="tr-TR"/>
          </a:p>
        </p:txBody>
      </p:sp>
    </p:spTree>
    <p:extLst>
      <p:ext uri="{BB962C8B-B14F-4D97-AF65-F5344CB8AC3E}">
        <p14:creationId xmlns:p14="http://schemas.microsoft.com/office/powerpoint/2010/main" val="1216273544"/>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6781C7-C4E7-45FD-8B0A-DF6E1C75CAC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09F6C91-5CD5-411D-A076-3C5665744A85}"/>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3CB440D-5190-45CA-B9F5-3CE203FEA228}"/>
              </a:ext>
            </a:extLst>
          </p:cNvPr>
          <p:cNvSpPr>
            <a:spLocks noGrp="1"/>
          </p:cNvSpPr>
          <p:nvPr>
            <p:ph type="dt" sz="half" idx="10"/>
          </p:nvPr>
        </p:nvSpPr>
        <p:spPr/>
        <p:txBody>
          <a:bodyPr/>
          <a:lstStyle/>
          <a:p>
            <a:fld id="{54B982D4-0CDB-4AA2-8BA2-1B7A1B74A800}" type="datetimeFigureOut">
              <a:rPr lang="tr-TR" smtClean="0"/>
              <a:t>26.05.2020</a:t>
            </a:fld>
            <a:endParaRPr lang="tr-TR"/>
          </a:p>
        </p:txBody>
      </p:sp>
      <p:sp>
        <p:nvSpPr>
          <p:cNvPr id="5" name="Alt Bilgi Yer Tutucusu 4">
            <a:extLst>
              <a:ext uri="{FF2B5EF4-FFF2-40B4-BE49-F238E27FC236}">
                <a16:creationId xmlns:a16="http://schemas.microsoft.com/office/drawing/2014/main" id="{83D48CAA-8F40-430E-A82A-1BE37C65647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D05AA1-D62A-4EDE-8090-6AAE75074E97}"/>
              </a:ext>
            </a:extLst>
          </p:cNvPr>
          <p:cNvSpPr>
            <a:spLocks noGrp="1"/>
          </p:cNvSpPr>
          <p:nvPr>
            <p:ph type="sldNum" sz="quarter" idx="12"/>
          </p:nvPr>
        </p:nvSpPr>
        <p:spPr/>
        <p:txBody>
          <a:bodyPr/>
          <a:lstStyle/>
          <a:p>
            <a:fld id="{90CFF798-3F6B-4776-ABA2-5D7A77A5E043}" type="slidenum">
              <a:rPr lang="tr-TR" smtClean="0"/>
              <a:t>‹#›</a:t>
            </a:fld>
            <a:endParaRPr lang="tr-TR"/>
          </a:p>
        </p:txBody>
      </p:sp>
    </p:spTree>
    <p:extLst>
      <p:ext uri="{BB962C8B-B14F-4D97-AF65-F5344CB8AC3E}">
        <p14:creationId xmlns:p14="http://schemas.microsoft.com/office/powerpoint/2010/main" val="3982492006"/>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5DC2607-E194-4949-AC61-E21393940FD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6ED7FF2-E8DF-4A6E-9338-8A1FE80BC677}"/>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4C3C02E-F9D0-448E-A19F-ECCB8545A8F7}"/>
              </a:ext>
            </a:extLst>
          </p:cNvPr>
          <p:cNvSpPr>
            <a:spLocks noGrp="1"/>
          </p:cNvSpPr>
          <p:nvPr>
            <p:ph type="dt" sz="half" idx="10"/>
          </p:nvPr>
        </p:nvSpPr>
        <p:spPr/>
        <p:txBody>
          <a:bodyPr/>
          <a:lstStyle/>
          <a:p>
            <a:fld id="{54B982D4-0CDB-4AA2-8BA2-1B7A1B74A800}" type="datetimeFigureOut">
              <a:rPr lang="tr-TR" smtClean="0"/>
              <a:t>26.05.2020</a:t>
            </a:fld>
            <a:endParaRPr lang="tr-TR"/>
          </a:p>
        </p:txBody>
      </p:sp>
      <p:sp>
        <p:nvSpPr>
          <p:cNvPr id="5" name="Alt Bilgi Yer Tutucusu 4">
            <a:extLst>
              <a:ext uri="{FF2B5EF4-FFF2-40B4-BE49-F238E27FC236}">
                <a16:creationId xmlns:a16="http://schemas.microsoft.com/office/drawing/2014/main" id="{63E43B81-D7DF-47E2-BF4B-E9D739B1A3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34F123B-19D9-4EF4-82F0-82455A152110}"/>
              </a:ext>
            </a:extLst>
          </p:cNvPr>
          <p:cNvSpPr>
            <a:spLocks noGrp="1"/>
          </p:cNvSpPr>
          <p:nvPr>
            <p:ph type="sldNum" sz="quarter" idx="12"/>
          </p:nvPr>
        </p:nvSpPr>
        <p:spPr/>
        <p:txBody>
          <a:bodyPr/>
          <a:lstStyle/>
          <a:p>
            <a:fld id="{90CFF798-3F6B-4776-ABA2-5D7A77A5E043}" type="slidenum">
              <a:rPr lang="tr-TR" smtClean="0"/>
              <a:t>‹#›</a:t>
            </a:fld>
            <a:endParaRPr lang="tr-TR"/>
          </a:p>
        </p:txBody>
      </p:sp>
    </p:spTree>
    <p:extLst>
      <p:ext uri="{BB962C8B-B14F-4D97-AF65-F5344CB8AC3E}">
        <p14:creationId xmlns:p14="http://schemas.microsoft.com/office/powerpoint/2010/main" val="3760755949"/>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Unvan 1"/>
          <p:cNvSpPr>
            <a:spLocks noGrp="1"/>
          </p:cNvSpPr>
          <p:nvPr>
            <p:ph type="title"/>
          </p:nvPr>
        </p:nvSpPr>
        <p:spPr>
          <a:xfrm>
            <a:off x="1422400" y="304801"/>
            <a:ext cx="10058400" cy="1431925"/>
          </a:xfrm>
        </p:spPr>
        <p:txBody>
          <a:bodyPr/>
          <a:lstStyle/>
          <a:p>
            <a:r>
              <a:rPr lang="tr-TR"/>
              <a:t>Asıl başlık stili için tıklatın</a:t>
            </a:r>
          </a:p>
        </p:txBody>
      </p:sp>
      <p:sp>
        <p:nvSpPr>
          <p:cNvPr id="3" name="Metin Yer Tutucusu 2"/>
          <p:cNvSpPr>
            <a:spLocks noGrp="1"/>
          </p:cNvSpPr>
          <p:nvPr>
            <p:ph type="body" sz="half" idx="1"/>
          </p:nvPr>
        </p:nvSpPr>
        <p:spPr>
          <a:xfrm>
            <a:off x="1422400" y="1981200"/>
            <a:ext cx="4927600" cy="4114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6553200" y="1981200"/>
            <a:ext cx="4927600" cy="1981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6553200" y="4114800"/>
            <a:ext cx="4927600" cy="1981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Date Placeholder 3">
            <a:extLst>
              <a:ext uri="{FF2B5EF4-FFF2-40B4-BE49-F238E27FC236}">
                <a16:creationId xmlns:a16="http://schemas.microsoft.com/office/drawing/2014/main" id="{D15D7AAC-8022-4EC4-A625-57E8256955A6}"/>
              </a:ext>
            </a:extLst>
          </p:cNvPr>
          <p:cNvSpPr>
            <a:spLocks noGrp="1"/>
          </p:cNvSpPr>
          <p:nvPr>
            <p:ph type="dt" sz="half" idx="10"/>
          </p:nvPr>
        </p:nvSpPr>
        <p:spPr/>
        <p:txBody>
          <a:bodyPr/>
          <a:lstStyle>
            <a:lvl1pPr>
              <a:defRPr/>
            </a:lvl1pPr>
          </a:lstStyle>
          <a:p>
            <a:pPr>
              <a:defRPr/>
            </a:pPr>
            <a:endParaRPr lang="en-US" altLang="tr-TR"/>
          </a:p>
        </p:txBody>
      </p:sp>
      <p:sp>
        <p:nvSpPr>
          <p:cNvPr id="7" name="Footer Placeholder 4">
            <a:extLst>
              <a:ext uri="{FF2B5EF4-FFF2-40B4-BE49-F238E27FC236}">
                <a16:creationId xmlns:a16="http://schemas.microsoft.com/office/drawing/2014/main" id="{ED47B449-E909-42F1-BE66-8FFC7760AAAA}"/>
              </a:ext>
            </a:extLst>
          </p:cNvPr>
          <p:cNvSpPr>
            <a:spLocks noGrp="1"/>
          </p:cNvSpPr>
          <p:nvPr>
            <p:ph type="ftr" sz="quarter" idx="11"/>
          </p:nvPr>
        </p:nvSpPr>
        <p:spPr/>
        <p:txBody>
          <a:bodyPr/>
          <a:lstStyle>
            <a:lvl1pPr>
              <a:defRPr/>
            </a:lvl1pPr>
          </a:lstStyle>
          <a:p>
            <a:pPr>
              <a:defRPr/>
            </a:pPr>
            <a:endParaRPr lang="en-US" altLang="tr-TR"/>
          </a:p>
        </p:txBody>
      </p:sp>
      <p:sp>
        <p:nvSpPr>
          <p:cNvPr id="8" name="Slide Number Placeholder 5">
            <a:extLst>
              <a:ext uri="{FF2B5EF4-FFF2-40B4-BE49-F238E27FC236}">
                <a16:creationId xmlns:a16="http://schemas.microsoft.com/office/drawing/2014/main" id="{095D5AEC-DAA7-45DF-AAB5-444D3E93B525}"/>
              </a:ext>
            </a:extLst>
          </p:cNvPr>
          <p:cNvSpPr>
            <a:spLocks noGrp="1"/>
          </p:cNvSpPr>
          <p:nvPr>
            <p:ph type="sldNum" sz="quarter" idx="12"/>
          </p:nvPr>
        </p:nvSpPr>
        <p:spPr/>
        <p:txBody>
          <a:bodyPr/>
          <a:lstStyle>
            <a:lvl1pPr>
              <a:defRPr/>
            </a:lvl1pPr>
          </a:lstStyle>
          <a:p>
            <a:pPr>
              <a:defRPr/>
            </a:pPr>
            <a:fld id="{5085D08E-2D60-4EE8-AA29-A0AE23CDD51D}" type="slidenum">
              <a:rPr lang="en-US" altLang="tr-TR"/>
              <a:pPr>
                <a:defRPr/>
              </a:pPr>
              <a:t>‹#›</a:t>
            </a:fld>
            <a:endParaRPr lang="en-US" altLang="tr-TR"/>
          </a:p>
        </p:txBody>
      </p:sp>
    </p:spTree>
    <p:extLst>
      <p:ext uri="{BB962C8B-B14F-4D97-AF65-F5344CB8AC3E}">
        <p14:creationId xmlns:p14="http://schemas.microsoft.com/office/powerpoint/2010/main" val="4184205277"/>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1422400" y="304801"/>
            <a:ext cx="10058400" cy="1431925"/>
          </a:xfrm>
        </p:spPr>
        <p:txBody>
          <a:bodyPr/>
          <a:lstStyle/>
          <a:p>
            <a:r>
              <a:rPr lang="tr-TR"/>
              <a:t>Asıl başlık stili için tıklatın</a:t>
            </a:r>
          </a:p>
        </p:txBody>
      </p:sp>
      <p:sp>
        <p:nvSpPr>
          <p:cNvPr id="3" name="Metin Yer Tutucusu 2"/>
          <p:cNvSpPr>
            <a:spLocks noGrp="1"/>
          </p:cNvSpPr>
          <p:nvPr>
            <p:ph type="body" sz="half" idx="1"/>
          </p:nvPr>
        </p:nvSpPr>
        <p:spPr>
          <a:xfrm>
            <a:off x="1422400" y="1981200"/>
            <a:ext cx="4927600" cy="4114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553200" y="1981200"/>
            <a:ext cx="4927600" cy="4114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Date Placeholder 3">
            <a:extLst>
              <a:ext uri="{FF2B5EF4-FFF2-40B4-BE49-F238E27FC236}">
                <a16:creationId xmlns:a16="http://schemas.microsoft.com/office/drawing/2014/main" id="{104F0C0C-38F3-4061-821A-BB686D39CF16}"/>
              </a:ext>
            </a:extLst>
          </p:cNvPr>
          <p:cNvSpPr>
            <a:spLocks noGrp="1"/>
          </p:cNvSpPr>
          <p:nvPr>
            <p:ph type="dt" sz="half" idx="10"/>
          </p:nvPr>
        </p:nvSpPr>
        <p:spPr/>
        <p:txBody>
          <a:bodyPr/>
          <a:lstStyle>
            <a:lvl1pPr>
              <a:defRPr/>
            </a:lvl1pPr>
          </a:lstStyle>
          <a:p>
            <a:pPr>
              <a:defRPr/>
            </a:pPr>
            <a:endParaRPr lang="en-US" altLang="tr-TR"/>
          </a:p>
        </p:txBody>
      </p:sp>
      <p:sp>
        <p:nvSpPr>
          <p:cNvPr id="6" name="Footer Placeholder 4">
            <a:extLst>
              <a:ext uri="{FF2B5EF4-FFF2-40B4-BE49-F238E27FC236}">
                <a16:creationId xmlns:a16="http://schemas.microsoft.com/office/drawing/2014/main" id="{99215313-87E0-4BD9-91E5-FE78F82D103C}"/>
              </a:ext>
            </a:extLst>
          </p:cNvPr>
          <p:cNvSpPr>
            <a:spLocks noGrp="1"/>
          </p:cNvSpPr>
          <p:nvPr>
            <p:ph type="ftr" sz="quarter" idx="11"/>
          </p:nvPr>
        </p:nvSpPr>
        <p:spPr/>
        <p:txBody>
          <a:bodyPr/>
          <a:lstStyle>
            <a:lvl1pPr>
              <a:defRPr/>
            </a:lvl1pPr>
          </a:lstStyle>
          <a:p>
            <a:pPr>
              <a:defRPr/>
            </a:pPr>
            <a:endParaRPr lang="en-US" altLang="tr-TR"/>
          </a:p>
        </p:txBody>
      </p:sp>
      <p:sp>
        <p:nvSpPr>
          <p:cNvPr id="7" name="Slide Number Placeholder 5">
            <a:extLst>
              <a:ext uri="{FF2B5EF4-FFF2-40B4-BE49-F238E27FC236}">
                <a16:creationId xmlns:a16="http://schemas.microsoft.com/office/drawing/2014/main" id="{C427B402-B042-4DD8-A186-60202B369FF5}"/>
              </a:ext>
            </a:extLst>
          </p:cNvPr>
          <p:cNvSpPr>
            <a:spLocks noGrp="1"/>
          </p:cNvSpPr>
          <p:nvPr>
            <p:ph type="sldNum" sz="quarter" idx="12"/>
          </p:nvPr>
        </p:nvSpPr>
        <p:spPr/>
        <p:txBody>
          <a:bodyPr/>
          <a:lstStyle>
            <a:lvl1pPr>
              <a:defRPr/>
            </a:lvl1pPr>
          </a:lstStyle>
          <a:p>
            <a:pPr>
              <a:defRPr/>
            </a:pPr>
            <a:fld id="{A5C9CF47-A1E3-448C-9B4A-9092234AC3DB}" type="slidenum">
              <a:rPr lang="en-US" altLang="tr-TR"/>
              <a:pPr>
                <a:defRPr/>
              </a:pPr>
              <a:t>‹#›</a:t>
            </a:fld>
            <a:endParaRPr lang="en-US" altLang="tr-TR"/>
          </a:p>
        </p:txBody>
      </p:sp>
    </p:spTree>
    <p:extLst>
      <p:ext uri="{BB962C8B-B14F-4D97-AF65-F5344CB8AC3E}">
        <p14:creationId xmlns:p14="http://schemas.microsoft.com/office/powerpoint/2010/main" val="3131461174"/>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3E1EFC-D396-47FC-A696-FB62A7F4EDB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2703478-D53E-46C1-9BD9-0671DBF0A4CD}"/>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7D9F8AF-7C3D-4E17-9B29-A1F00A101DC3}"/>
              </a:ext>
            </a:extLst>
          </p:cNvPr>
          <p:cNvSpPr>
            <a:spLocks noGrp="1"/>
          </p:cNvSpPr>
          <p:nvPr>
            <p:ph type="dt" sz="half" idx="10"/>
          </p:nvPr>
        </p:nvSpPr>
        <p:spPr/>
        <p:txBody>
          <a:bodyPr/>
          <a:lstStyle/>
          <a:p>
            <a:fld id="{54B982D4-0CDB-4AA2-8BA2-1B7A1B74A800}" type="datetimeFigureOut">
              <a:rPr lang="tr-TR" smtClean="0"/>
              <a:t>26.05.2020</a:t>
            </a:fld>
            <a:endParaRPr lang="tr-TR"/>
          </a:p>
        </p:txBody>
      </p:sp>
      <p:sp>
        <p:nvSpPr>
          <p:cNvPr id="5" name="Alt Bilgi Yer Tutucusu 4">
            <a:extLst>
              <a:ext uri="{FF2B5EF4-FFF2-40B4-BE49-F238E27FC236}">
                <a16:creationId xmlns:a16="http://schemas.microsoft.com/office/drawing/2014/main" id="{65928288-0535-42B2-AE43-F746ABE8FE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923714-86C9-47B4-B111-78B769AB11A2}"/>
              </a:ext>
            </a:extLst>
          </p:cNvPr>
          <p:cNvSpPr>
            <a:spLocks noGrp="1"/>
          </p:cNvSpPr>
          <p:nvPr>
            <p:ph type="sldNum" sz="quarter" idx="12"/>
          </p:nvPr>
        </p:nvSpPr>
        <p:spPr/>
        <p:txBody>
          <a:bodyPr/>
          <a:lstStyle/>
          <a:p>
            <a:fld id="{90CFF798-3F6B-4776-ABA2-5D7A77A5E043}" type="slidenum">
              <a:rPr lang="tr-TR" smtClean="0"/>
              <a:t>‹#›</a:t>
            </a:fld>
            <a:endParaRPr lang="tr-TR"/>
          </a:p>
        </p:txBody>
      </p:sp>
    </p:spTree>
    <p:extLst>
      <p:ext uri="{BB962C8B-B14F-4D97-AF65-F5344CB8AC3E}">
        <p14:creationId xmlns:p14="http://schemas.microsoft.com/office/powerpoint/2010/main" val="1266803471"/>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E081C7-D406-4898-AB0E-04748B6824B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56459E7-4B43-409B-9729-8D24DF17B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8EB2ED2-D1F2-4139-AC69-3571FFC86571}"/>
              </a:ext>
            </a:extLst>
          </p:cNvPr>
          <p:cNvSpPr>
            <a:spLocks noGrp="1"/>
          </p:cNvSpPr>
          <p:nvPr>
            <p:ph type="dt" sz="half" idx="10"/>
          </p:nvPr>
        </p:nvSpPr>
        <p:spPr/>
        <p:txBody>
          <a:bodyPr/>
          <a:lstStyle/>
          <a:p>
            <a:fld id="{54B982D4-0CDB-4AA2-8BA2-1B7A1B74A800}" type="datetimeFigureOut">
              <a:rPr lang="tr-TR" smtClean="0"/>
              <a:t>26.05.2020</a:t>
            </a:fld>
            <a:endParaRPr lang="tr-TR"/>
          </a:p>
        </p:txBody>
      </p:sp>
      <p:sp>
        <p:nvSpPr>
          <p:cNvPr id="5" name="Alt Bilgi Yer Tutucusu 4">
            <a:extLst>
              <a:ext uri="{FF2B5EF4-FFF2-40B4-BE49-F238E27FC236}">
                <a16:creationId xmlns:a16="http://schemas.microsoft.com/office/drawing/2014/main" id="{8921962B-1A11-4551-B937-BFD82102230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61B4872-9F6D-4BD6-9EFE-3104D705790C}"/>
              </a:ext>
            </a:extLst>
          </p:cNvPr>
          <p:cNvSpPr>
            <a:spLocks noGrp="1"/>
          </p:cNvSpPr>
          <p:nvPr>
            <p:ph type="sldNum" sz="quarter" idx="12"/>
          </p:nvPr>
        </p:nvSpPr>
        <p:spPr/>
        <p:txBody>
          <a:bodyPr/>
          <a:lstStyle/>
          <a:p>
            <a:fld id="{90CFF798-3F6B-4776-ABA2-5D7A77A5E043}" type="slidenum">
              <a:rPr lang="tr-TR" smtClean="0"/>
              <a:t>‹#›</a:t>
            </a:fld>
            <a:endParaRPr lang="tr-TR"/>
          </a:p>
        </p:txBody>
      </p:sp>
    </p:spTree>
    <p:extLst>
      <p:ext uri="{BB962C8B-B14F-4D97-AF65-F5344CB8AC3E}">
        <p14:creationId xmlns:p14="http://schemas.microsoft.com/office/powerpoint/2010/main" val="2367036997"/>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8BCBA4-48A5-432E-B2B6-D6EE4D34AC2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687D5E-FD58-466D-9DA1-50840F702FCB}"/>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BFA6B23-9B36-4BF6-AC4E-B9695244595D}"/>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4EDCC81-ED56-4239-84AE-8BB74EA60B71}"/>
              </a:ext>
            </a:extLst>
          </p:cNvPr>
          <p:cNvSpPr>
            <a:spLocks noGrp="1"/>
          </p:cNvSpPr>
          <p:nvPr>
            <p:ph type="dt" sz="half" idx="10"/>
          </p:nvPr>
        </p:nvSpPr>
        <p:spPr/>
        <p:txBody>
          <a:bodyPr/>
          <a:lstStyle/>
          <a:p>
            <a:fld id="{54B982D4-0CDB-4AA2-8BA2-1B7A1B74A800}" type="datetimeFigureOut">
              <a:rPr lang="tr-TR" smtClean="0"/>
              <a:t>26.05.2020</a:t>
            </a:fld>
            <a:endParaRPr lang="tr-TR"/>
          </a:p>
        </p:txBody>
      </p:sp>
      <p:sp>
        <p:nvSpPr>
          <p:cNvPr id="6" name="Alt Bilgi Yer Tutucusu 5">
            <a:extLst>
              <a:ext uri="{FF2B5EF4-FFF2-40B4-BE49-F238E27FC236}">
                <a16:creationId xmlns:a16="http://schemas.microsoft.com/office/drawing/2014/main" id="{2CC59A1D-5E97-4E10-BCE5-C925E3482FA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69824FB-A5C5-4E43-8F29-BF898295C453}"/>
              </a:ext>
            </a:extLst>
          </p:cNvPr>
          <p:cNvSpPr>
            <a:spLocks noGrp="1"/>
          </p:cNvSpPr>
          <p:nvPr>
            <p:ph type="sldNum" sz="quarter" idx="12"/>
          </p:nvPr>
        </p:nvSpPr>
        <p:spPr/>
        <p:txBody>
          <a:bodyPr/>
          <a:lstStyle/>
          <a:p>
            <a:fld id="{90CFF798-3F6B-4776-ABA2-5D7A77A5E043}" type="slidenum">
              <a:rPr lang="tr-TR" smtClean="0"/>
              <a:t>‹#›</a:t>
            </a:fld>
            <a:endParaRPr lang="tr-TR"/>
          </a:p>
        </p:txBody>
      </p:sp>
    </p:spTree>
    <p:extLst>
      <p:ext uri="{BB962C8B-B14F-4D97-AF65-F5344CB8AC3E}">
        <p14:creationId xmlns:p14="http://schemas.microsoft.com/office/powerpoint/2010/main" val="958640571"/>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8CDAA6-F84F-49EE-9AE4-7D43912618A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3A533C8-D9B6-4D81-A438-CC17DCFA7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512606A7-1A34-4F99-8101-2BCB57F69E2C}"/>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9D37251-630B-467D-982F-BA966F600E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03DA03C6-4705-4EB5-A2C9-174BAF26B21A}"/>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131B36D-3F1B-4D16-A3C2-A395C6E77BAD}"/>
              </a:ext>
            </a:extLst>
          </p:cNvPr>
          <p:cNvSpPr>
            <a:spLocks noGrp="1"/>
          </p:cNvSpPr>
          <p:nvPr>
            <p:ph type="dt" sz="half" idx="10"/>
          </p:nvPr>
        </p:nvSpPr>
        <p:spPr/>
        <p:txBody>
          <a:bodyPr/>
          <a:lstStyle/>
          <a:p>
            <a:fld id="{54B982D4-0CDB-4AA2-8BA2-1B7A1B74A800}" type="datetimeFigureOut">
              <a:rPr lang="tr-TR" smtClean="0"/>
              <a:t>26.05.2020</a:t>
            </a:fld>
            <a:endParaRPr lang="tr-TR"/>
          </a:p>
        </p:txBody>
      </p:sp>
      <p:sp>
        <p:nvSpPr>
          <p:cNvPr id="8" name="Alt Bilgi Yer Tutucusu 7">
            <a:extLst>
              <a:ext uri="{FF2B5EF4-FFF2-40B4-BE49-F238E27FC236}">
                <a16:creationId xmlns:a16="http://schemas.microsoft.com/office/drawing/2014/main" id="{5A00C1D1-5683-413C-B9C2-57EA67C7B35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968FDB3-1D69-4D83-A250-08A968A24E9A}"/>
              </a:ext>
            </a:extLst>
          </p:cNvPr>
          <p:cNvSpPr>
            <a:spLocks noGrp="1"/>
          </p:cNvSpPr>
          <p:nvPr>
            <p:ph type="sldNum" sz="quarter" idx="12"/>
          </p:nvPr>
        </p:nvSpPr>
        <p:spPr/>
        <p:txBody>
          <a:bodyPr/>
          <a:lstStyle/>
          <a:p>
            <a:fld id="{90CFF798-3F6B-4776-ABA2-5D7A77A5E043}" type="slidenum">
              <a:rPr lang="tr-TR" smtClean="0"/>
              <a:t>‹#›</a:t>
            </a:fld>
            <a:endParaRPr lang="tr-TR"/>
          </a:p>
        </p:txBody>
      </p:sp>
    </p:spTree>
    <p:extLst>
      <p:ext uri="{BB962C8B-B14F-4D97-AF65-F5344CB8AC3E}">
        <p14:creationId xmlns:p14="http://schemas.microsoft.com/office/powerpoint/2010/main" val="2839926156"/>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480FB0D-DD70-4CCB-BDD3-1D4F49FE5FF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65561B5-BE33-448D-AC81-5C798297D0A1}"/>
              </a:ext>
            </a:extLst>
          </p:cNvPr>
          <p:cNvSpPr>
            <a:spLocks noGrp="1"/>
          </p:cNvSpPr>
          <p:nvPr>
            <p:ph type="dt" sz="half" idx="10"/>
          </p:nvPr>
        </p:nvSpPr>
        <p:spPr/>
        <p:txBody>
          <a:bodyPr/>
          <a:lstStyle/>
          <a:p>
            <a:fld id="{54B982D4-0CDB-4AA2-8BA2-1B7A1B74A800}" type="datetimeFigureOut">
              <a:rPr lang="tr-TR" smtClean="0"/>
              <a:t>26.05.2020</a:t>
            </a:fld>
            <a:endParaRPr lang="tr-TR"/>
          </a:p>
        </p:txBody>
      </p:sp>
      <p:sp>
        <p:nvSpPr>
          <p:cNvPr id="4" name="Alt Bilgi Yer Tutucusu 3">
            <a:extLst>
              <a:ext uri="{FF2B5EF4-FFF2-40B4-BE49-F238E27FC236}">
                <a16:creationId xmlns:a16="http://schemas.microsoft.com/office/drawing/2014/main" id="{6B3970BD-7880-4B6F-A9AE-88DC643C795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34EFB5C-5316-4F09-AB77-22CBF9D80A32}"/>
              </a:ext>
            </a:extLst>
          </p:cNvPr>
          <p:cNvSpPr>
            <a:spLocks noGrp="1"/>
          </p:cNvSpPr>
          <p:nvPr>
            <p:ph type="sldNum" sz="quarter" idx="12"/>
          </p:nvPr>
        </p:nvSpPr>
        <p:spPr/>
        <p:txBody>
          <a:bodyPr/>
          <a:lstStyle/>
          <a:p>
            <a:fld id="{90CFF798-3F6B-4776-ABA2-5D7A77A5E043}" type="slidenum">
              <a:rPr lang="tr-TR" smtClean="0"/>
              <a:t>‹#›</a:t>
            </a:fld>
            <a:endParaRPr lang="tr-TR"/>
          </a:p>
        </p:txBody>
      </p:sp>
    </p:spTree>
    <p:extLst>
      <p:ext uri="{BB962C8B-B14F-4D97-AF65-F5344CB8AC3E}">
        <p14:creationId xmlns:p14="http://schemas.microsoft.com/office/powerpoint/2010/main" val="3698925599"/>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A3927CD-E0DD-4CDC-AA6C-E035E7494288}"/>
              </a:ext>
            </a:extLst>
          </p:cNvPr>
          <p:cNvSpPr>
            <a:spLocks noGrp="1"/>
          </p:cNvSpPr>
          <p:nvPr>
            <p:ph type="dt" sz="half" idx="10"/>
          </p:nvPr>
        </p:nvSpPr>
        <p:spPr/>
        <p:txBody>
          <a:bodyPr/>
          <a:lstStyle/>
          <a:p>
            <a:fld id="{54B982D4-0CDB-4AA2-8BA2-1B7A1B74A800}" type="datetimeFigureOut">
              <a:rPr lang="tr-TR" smtClean="0"/>
              <a:t>26.05.2020</a:t>
            </a:fld>
            <a:endParaRPr lang="tr-TR"/>
          </a:p>
        </p:txBody>
      </p:sp>
      <p:sp>
        <p:nvSpPr>
          <p:cNvPr id="3" name="Alt Bilgi Yer Tutucusu 2">
            <a:extLst>
              <a:ext uri="{FF2B5EF4-FFF2-40B4-BE49-F238E27FC236}">
                <a16:creationId xmlns:a16="http://schemas.microsoft.com/office/drawing/2014/main" id="{A742C411-5709-4106-8F74-AD592E4D5EE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87C2AED-264E-4301-A60E-69D7370C806B}"/>
              </a:ext>
            </a:extLst>
          </p:cNvPr>
          <p:cNvSpPr>
            <a:spLocks noGrp="1"/>
          </p:cNvSpPr>
          <p:nvPr>
            <p:ph type="sldNum" sz="quarter" idx="12"/>
          </p:nvPr>
        </p:nvSpPr>
        <p:spPr/>
        <p:txBody>
          <a:bodyPr/>
          <a:lstStyle/>
          <a:p>
            <a:fld id="{90CFF798-3F6B-4776-ABA2-5D7A77A5E043}" type="slidenum">
              <a:rPr lang="tr-TR" smtClean="0"/>
              <a:t>‹#›</a:t>
            </a:fld>
            <a:endParaRPr lang="tr-TR"/>
          </a:p>
        </p:txBody>
      </p:sp>
    </p:spTree>
    <p:extLst>
      <p:ext uri="{BB962C8B-B14F-4D97-AF65-F5344CB8AC3E}">
        <p14:creationId xmlns:p14="http://schemas.microsoft.com/office/powerpoint/2010/main" val="1063007369"/>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56576B9-2FFD-409F-8520-11DFFE53847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9A7D1E8-0A37-405F-B121-179E0BF2D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C393B4A-0B69-440E-B240-2C82CE8B0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4AA87811-D942-47AA-BE43-DD177275A2A3}"/>
              </a:ext>
            </a:extLst>
          </p:cNvPr>
          <p:cNvSpPr>
            <a:spLocks noGrp="1"/>
          </p:cNvSpPr>
          <p:nvPr>
            <p:ph type="dt" sz="half" idx="10"/>
          </p:nvPr>
        </p:nvSpPr>
        <p:spPr/>
        <p:txBody>
          <a:bodyPr/>
          <a:lstStyle/>
          <a:p>
            <a:fld id="{54B982D4-0CDB-4AA2-8BA2-1B7A1B74A800}" type="datetimeFigureOut">
              <a:rPr lang="tr-TR" smtClean="0"/>
              <a:t>26.05.2020</a:t>
            </a:fld>
            <a:endParaRPr lang="tr-TR"/>
          </a:p>
        </p:txBody>
      </p:sp>
      <p:sp>
        <p:nvSpPr>
          <p:cNvPr id="6" name="Alt Bilgi Yer Tutucusu 5">
            <a:extLst>
              <a:ext uri="{FF2B5EF4-FFF2-40B4-BE49-F238E27FC236}">
                <a16:creationId xmlns:a16="http://schemas.microsoft.com/office/drawing/2014/main" id="{C522A224-179D-4858-BD54-5F0C663E2EE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F5F027E-B802-4FE4-B5B8-14F40F1B032D}"/>
              </a:ext>
            </a:extLst>
          </p:cNvPr>
          <p:cNvSpPr>
            <a:spLocks noGrp="1"/>
          </p:cNvSpPr>
          <p:nvPr>
            <p:ph type="sldNum" sz="quarter" idx="12"/>
          </p:nvPr>
        </p:nvSpPr>
        <p:spPr/>
        <p:txBody>
          <a:bodyPr/>
          <a:lstStyle/>
          <a:p>
            <a:fld id="{90CFF798-3F6B-4776-ABA2-5D7A77A5E043}" type="slidenum">
              <a:rPr lang="tr-TR" smtClean="0"/>
              <a:t>‹#›</a:t>
            </a:fld>
            <a:endParaRPr lang="tr-TR"/>
          </a:p>
        </p:txBody>
      </p:sp>
    </p:spTree>
    <p:extLst>
      <p:ext uri="{BB962C8B-B14F-4D97-AF65-F5344CB8AC3E}">
        <p14:creationId xmlns:p14="http://schemas.microsoft.com/office/powerpoint/2010/main" val="3923348126"/>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1FEF8B3-2B46-4F4F-9CA7-40678EA692F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E05BA0D-0F09-4E39-BE2F-371964EC0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159163C-A02C-4E31-BF53-F69E6D21F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DB04A300-CC53-48AA-90E8-FFA5F2DEA36A}"/>
              </a:ext>
            </a:extLst>
          </p:cNvPr>
          <p:cNvSpPr>
            <a:spLocks noGrp="1"/>
          </p:cNvSpPr>
          <p:nvPr>
            <p:ph type="dt" sz="half" idx="10"/>
          </p:nvPr>
        </p:nvSpPr>
        <p:spPr/>
        <p:txBody>
          <a:bodyPr/>
          <a:lstStyle/>
          <a:p>
            <a:fld id="{54B982D4-0CDB-4AA2-8BA2-1B7A1B74A800}" type="datetimeFigureOut">
              <a:rPr lang="tr-TR" smtClean="0"/>
              <a:t>26.05.2020</a:t>
            </a:fld>
            <a:endParaRPr lang="tr-TR"/>
          </a:p>
        </p:txBody>
      </p:sp>
      <p:sp>
        <p:nvSpPr>
          <p:cNvPr id="6" name="Alt Bilgi Yer Tutucusu 5">
            <a:extLst>
              <a:ext uri="{FF2B5EF4-FFF2-40B4-BE49-F238E27FC236}">
                <a16:creationId xmlns:a16="http://schemas.microsoft.com/office/drawing/2014/main" id="{1E75E091-6DA0-4544-A2AC-6FBBBC0382F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ABAC359-245B-46E1-BF0D-35BEA510CF16}"/>
              </a:ext>
            </a:extLst>
          </p:cNvPr>
          <p:cNvSpPr>
            <a:spLocks noGrp="1"/>
          </p:cNvSpPr>
          <p:nvPr>
            <p:ph type="sldNum" sz="quarter" idx="12"/>
          </p:nvPr>
        </p:nvSpPr>
        <p:spPr/>
        <p:txBody>
          <a:bodyPr/>
          <a:lstStyle/>
          <a:p>
            <a:fld id="{90CFF798-3F6B-4776-ABA2-5D7A77A5E043}" type="slidenum">
              <a:rPr lang="tr-TR" smtClean="0"/>
              <a:t>‹#›</a:t>
            </a:fld>
            <a:endParaRPr lang="tr-TR"/>
          </a:p>
        </p:txBody>
      </p:sp>
    </p:spTree>
    <p:extLst>
      <p:ext uri="{BB962C8B-B14F-4D97-AF65-F5344CB8AC3E}">
        <p14:creationId xmlns:p14="http://schemas.microsoft.com/office/powerpoint/2010/main" val="1010542006"/>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84DD275-E3A7-47D7-B110-5FBF5C521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965F169-349B-4C4F-9B2A-8D5126A89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61AAE86-087E-4FC1-9EB5-167515C197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982D4-0CDB-4AA2-8BA2-1B7A1B74A800}" type="datetimeFigureOut">
              <a:rPr lang="tr-TR" smtClean="0"/>
              <a:t>26.05.2020</a:t>
            </a:fld>
            <a:endParaRPr lang="tr-TR"/>
          </a:p>
        </p:txBody>
      </p:sp>
      <p:sp>
        <p:nvSpPr>
          <p:cNvPr id="5" name="Alt Bilgi Yer Tutucusu 4">
            <a:extLst>
              <a:ext uri="{FF2B5EF4-FFF2-40B4-BE49-F238E27FC236}">
                <a16:creationId xmlns:a16="http://schemas.microsoft.com/office/drawing/2014/main" id="{7747BFB6-F30A-43E3-96ED-3876D86C2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81FB451-F136-4044-ADA5-9B3D055E5A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FF798-3F6B-4776-ABA2-5D7A77A5E043}" type="slidenum">
              <a:rPr lang="tr-TR" smtClean="0"/>
              <a:t>‹#›</a:t>
            </a:fld>
            <a:endParaRPr lang="tr-TR"/>
          </a:p>
        </p:txBody>
      </p:sp>
    </p:spTree>
    <p:extLst>
      <p:ext uri="{BB962C8B-B14F-4D97-AF65-F5344CB8AC3E}">
        <p14:creationId xmlns:p14="http://schemas.microsoft.com/office/powerpoint/2010/main" val="608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ed.com/talks/philip_zimbardo_the_psychology_of_evil?language=tr" TargetMode="External"/><Relationship Id="rId2" Type="http://schemas.openxmlformats.org/officeDocument/2006/relationships/hyperlink" Target="https://www.youtube.com/watch?v=dsY32DngCNc" TargetMode="External"/><Relationship Id="rId1" Type="http://schemas.openxmlformats.org/officeDocument/2006/relationships/slideLayout" Target="../slideLayouts/slideLayout2.xml"/><Relationship Id="rId4" Type="http://schemas.openxmlformats.org/officeDocument/2006/relationships/hyperlink" Target="https://alkislarlayasiyorum.com/icerik/188283/hawthorne-arastirmalari-isiklandirma-deneyine-ait-goruntule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exe9QKjIdn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aatchiart.com/kimsu" TargetMode="External"/><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8LmPEB1_K2Q" TargetMode="External"/><Relationship Id="rId7" Type="http://schemas.openxmlformats.org/officeDocument/2006/relationships/image" Target="../media/image15.png"/><Relationship Id="rId2" Type="http://schemas.openxmlformats.org/officeDocument/2006/relationships/hyperlink" Target="https://www.youtube.com/watch?v=PbipFW6Ph9U" TargetMode="External"/><Relationship Id="rId1" Type="http://schemas.openxmlformats.org/officeDocument/2006/relationships/slideLayout" Target="../slideLayouts/slideLayout12.xml"/><Relationship Id="rId6" Type="http://schemas.openxmlformats.org/officeDocument/2006/relationships/hyperlink" Target="https://www.youtube.com/watch?v=_e1_-UpdzZ0" TargetMode="External"/><Relationship Id="rId5" Type="http://schemas.openxmlformats.org/officeDocument/2006/relationships/hyperlink" Target="https://www.youtube.com/watch?v=0_S81hVLofU" TargetMode="External"/><Relationship Id="rId4" Type="http://schemas.openxmlformats.org/officeDocument/2006/relationships/hyperlink" Target="https://www.youtube.com/watch?v=qkztDM5ukbw"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8B28AF-D70A-4C7A-B369-62948E156CF5}"/>
              </a:ext>
            </a:extLst>
          </p:cNvPr>
          <p:cNvSpPr>
            <a:spLocks noGrp="1"/>
          </p:cNvSpPr>
          <p:nvPr>
            <p:ph type="ctrTitle"/>
          </p:nvPr>
        </p:nvSpPr>
        <p:spPr/>
        <p:txBody>
          <a:bodyPr>
            <a:normAutofit fontScale="90000"/>
          </a:bodyPr>
          <a:lstStyle/>
          <a:p>
            <a:br>
              <a:rPr lang="tr-TR" dirty="0"/>
            </a:br>
            <a:br>
              <a:rPr lang="tr-TR" dirty="0"/>
            </a:br>
            <a:r>
              <a:rPr lang="tr-TR" sz="4000" dirty="0"/>
              <a:t>ÖRGÜTSEL DAVRANIŞ</a:t>
            </a:r>
            <a:br>
              <a:rPr lang="tr-TR" sz="4000" dirty="0"/>
            </a:br>
            <a:r>
              <a:rPr lang="tr-TR" sz="4000" dirty="0"/>
              <a:t>ADMYO</a:t>
            </a:r>
            <a:br>
              <a:rPr lang="tr-TR" sz="4000" dirty="0"/>
            </a:br>
            <a:r>
              <a:rPr lang="tr-TR" sz="4000" dirty="0"/>
              <a:t>2019-2020 BAHAR DÖNEMİ</a:t>
            </a:r>
            <a:br>
              <a:rPr lang="tr-TR" sz="4000" dirty="0"/>
            </a:br>
            <a:r>
              <a:rPr lang="tr-TR" sz="4000" dirty="0"/>
              <a:t>Doç. Dr. Sonay BAYRAMOĞLU ÖZUĞURLU</a:t>
            </a:r>
          </a:p>
        </p:txBody>
      </p:sp>
      <p:sp>
        <p:nvSpPr>
          <p:cNvPr id="3" name="Alt Başlık 2">
            <a:extLst>
              <a:ext uri="{FF2B5EF4-FFF2-40B4-BE49-F238E27FC236}">
                <a16:creationId xmlns:a16="http://schemas.microsoft.com/office/drawing/2014/main" id="{C6EC4A73-4607-4C50-8BD0-C8B6B47E1577}"/>
              </a:ext>
            </a:extLst>
          </p:cNvPr>
          <p:cNvSpPr>
            <a:spLocks noGrp="1"/>
          </p:cNvSpPr>
          <p:nvPr>
            <p:ph type="subTitle" idx="1"/>
          </p:nvPr>
        </p:nvSpPr>
        <p:spPr/>
        <p:txBody>
          <a:bodyPr/>
          <a:lstStyle/>
          <a:p>
            <a:r>
              <a:rPr lang="tr-TR" dirty="0"/>
              <a:t>11. HAFTA</a:t>
            </a:r>
          </a:p>
          <a:p>
            <a:r>
              <a:rPr lang="tr-TR" dirty="0"/>
              <a:t>GRUPLAR</a:t>
            </a:r>
          </a:p>
        </p:txBody>
      </p:sp>
    </p:spTree>
    <p:extLst>
      <p:ext uri="{BB962C8B-B14F-4D97-AF65-F5344CB8AC3E}">
        <p14:creationId xmlns:p14="http://schemas.microsoft.com/office/powerpoint/2010/main" val="4143958886"/>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5">
            <a:extLst>
              <a:ext uri="{FF2B5EF4-FFF2-40B4-BE49-F238E27FC236}">
                <a16:creationId xmlns:a16="http://schemas.microsoft.com/office/drawing/2014/main" id="{FF40FF88-8661-43D4-903C-EE0A78882D98}"/>
              </a:ext>
            </a:extLst>
          </p:cNvPr>
          <p:cNvSpPr>
            <a:spLocks noGrp="1"/>
          </p:cNvSpPr>
          <p:nvPr>
            <p:ph type="title"/>
          </p:nvPr>
        </p:nvSpPr>
        <p:spPr>
          <a:xfrm>
            <a:off x="2286001" y="365126"/>
            <a:ext cx="7758113" cy="473075"/>
          </a:xfrm>
        </p:spPr>
        <p:txBody>
          <a:bodyPr>
            <a:normAutofit fontScale="90000"/>
          </a:bodyPr>
          <a:lstStyle/>
          <a:p>
            <a:r>
              <a:rPr lang="tr-TR" altLang="tr-TR" sz="2800"/>
              <a:t>Grup- Temel yapı (Statü, rol, haberleşme biçimleri)</a:t>
            </a:r>
          </a:p>
        </p:txBody>
      </p:sp>
      <p:sp>
        <p:nvSpPr>
          <p:cNvPr id="7" name="İçerik Yer Tutucusu 6">
            <a:extLst>
              <a:ext uri="{FF2B5EF4-FFF2-40B4-BE49-F238E27FC236}">
                <a16:creationId xmlns:a16="http://schemas.microsoft.com/office/drawing/2014/main" id="{05A8807B-CD49-4EB6-AA3E-1BB7BE44E516}"/>
              </a:ext>
            </a:extLst>
          </p:cNvPr>
          <p:cNvSpPr>
            <a:spLocks noGrp="1"/>
          </p:cNvSpPr>
          <p:nvPr>
            <p:ph idx="1"/>
          </p:nvPr>
        </p:nvSpPr>
        <p:spPr/>
        <p:txBody>
          <a:bodyPr>
            <a:normAutofit fontScale="85000" lnSpcReduction="10000"/>
          </a:bodyPr>
          <a:lstStyle/>
          <a:p>
            <a:pPr marL="0" indent="0">
              <a:buNone/>
              <a:defRPr/>
            </a:pPr>
            <a:r>
              <a:rPr lang="tr-TR" dirty="0"/>
              <a:t>Bir grupta, bireylere sosyal olarak verilmiş olan pozisyonlar </a:t>
            </a:r>
            <a:r>
              <a:rPr lang="tr-TR" b="1" dirty="0"/>
              <a:t>statü </a:t>
            </a:r>
            <a:r>
              <a:rPr lang="tr-TR" dirty="0"/>
              <a:t>olarak adlandırılır. Statü bazen bireyin mevkiinden kaynaklanır. Bazen de bireyin grup içi etkin faaliyet ve başarıları sonucu elde edilir. Bir grup içinde üyeler arasında statü farklılaşması mevcut ise bu gruba </a:t>
            </a:r>
            <a:r>
              <a:rPr lang="tr-TR" b="1" dirty="0"/>
              <a:t>hiyerarşik yapılı gruplar</a:t>
            </a:r>
            <a:r>
              <a:rPr lang="tr-TR" dirty="0"/>
              <a:t> denir.</a:t>
            </a:r>
          </a:p>
          <a:p>
            <a:pPr marL="0" indent="0">
              <a:buNone/>
              <a:defRPr/>
            </a:pPr>
            <a:r>
              <a:rPr lang="tr-TR" dirty="0"/>
              <a:t>Eğer statü farklılaşması yok ise bu gruplara da </a:t>
            </a:r>
            <a:r>
              <a:rPr lang="tr-TR" b="1" dirty="0"/>
              <a:t>arkadaşlık grupları </a:t>
            </a:r>
            <a:r>
              <a:rPr lang="tr-TR" dirty="0"/>
              <a:t>adı verilir.</a:t>
            </a:r>
          </a:p>
          <a:p>
            <a:pPr marL="0" indent="0">
              <a:buNone/>
              <a:defRPr/>
            </a:pPr>
            <a:r>
              <a:rPr lang="tr-TR" dirty="0"/>
              <a:t>Hiyerarşik yapılı gruplarda ast üst ilişkileri veya haberleşmesi az bir düzeye inmekte yaratıcılık ve yenilik azalmakta karara katılma ve demokratikleşme eğilimleri de asgari düzeyde olmaktadır. Buna karşılık hiyerarşik yapılı gruplarda iş verimliliği ve disiplin yüksek olmaktadır.</a:t>
            </a:r>
          </a:p>
          <a:p>
            <a:pPr marL="0" indent="0">
              <a:buNone/>
              <a:defRPr/>
            </a:pPr>
            <a:r>
              <a:rPr lang="tr-TR" dirty="0"/>
              <a:t>Arkadaşlık gruplarında ise karara katılma yenilikçi ve yaratıcı olma eğilimleri ile haberleşme yoğunluğu artmakta yapılan işin kalitesi yükselmektedir. Ancak iş disiplini ve otorite bozulmakta iş verimliliğinde düşme meydana gelmektedir. (Erol Eren, s. 126)</a:t>
            </a:r>
          </a:p>
          <a:p>
            <a:pPr marL="0" indent="0">
              <a:buNone/>
              <a:defRPr/>
            </a:pPr>
            <a:endParaRPr lang="tr-TR" dirty="0"/>
          </a:p>
        </p:txBody>
      </p:sp>
    </p:spTree>
    <p:extLst>
      <p:ext uri="{BB962C8B-B14F-4D97-AF65-F5344CB8AC3E}">
        <p14:creationId xmlns:p14="http://schemas.microsoft.com/office/powerpoint/2010/main" val="3038170377"/>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5">
            <a:extLst>
              <a:ext uri="{FF2B5EF4-FFF2-40B4-BE49-F238E27FC236}">
                <a16:creationId xmlns:a16="http://schemas.microsoft.com/office/drawing/2014/main" id="{7394303B-4EE2-4515-996F-4DFC25044D86}"/>
              </a:ext>
            </a:extLst>
          </p:cNvPr>
          <p:cNvSpPr>
            <a:spLocks noGrp="1"/>
          </p:cNvSpPr>
          <p:nvPr>
            <p:ph type="title"/>
          </p:nvPr>
        </p:nvSpPr>
        <p:spPr>
          <a:xfrm>
            <a:off x="2057401" y="228601"/>
            <a:ext cx="7986713" cy="473075"/>
          </a:xfrm>
        </p:spPr>
        <p:txBody>
          <a:bodyPr>
            <a:normAutofit fontScale="90000"/>
          </a:bodyPr>
          <a:lstStyle/>
          <a:p>
            <a:r>
              <a:rPr lang="tr-TR" altLang="tr-TR" sz="2800" dirty="0"/>
              <a:t>Grup_ Temel yapı (Statü, rol, haberleşme biçimleri)</a:t>
            </a:r>
          </a:p>
        </p:txBody>
      </p:sp>
      <p:sp>
        <p:nvSpPr>
          <p:cNvPr id="7" name="İçerik Yer Tutucusu 6">
            <a:extLst>
              <a:ext uri="{FF2B5EF4-FFF2-40B4-BE49-F238E27FC236}">
                <a16:creationId xmlns:a16="http://schemas.microsoft.com/office/drawing/2014/main" id="{BCE067A8-1C8C-4CE5-A6F3-A292FE39453B}"/>
              </a:ext>
            </a:extLst>
          </p:cNvPr>
          <p:cNvSpPr>
            <a:spLocks noGrp="1"/>
          </p:cNvSpPr>
          <p:nvPr>
            <p:ph idx="1"/>
          </p:nvPr>
        </p:nvSpPr>
        <p:spPr>
          <a:xfrm>
            <a:off x="2209801" y="1516064"/>
            <a:ext cx="7834313" cy="4808537"/>
          </a:xfrm>
        </p:spPr>
        <p:txBody>
          <a:bodyPr>
            <a:normAutofit/>
          </a:bodyPr>
          <a:lstStyle/>
          <a:p>
            <a:pPr>
              <a:buFont typeface="Wingdings 2" pitchFamily="18" charset="2"/>
              <a:buChar char=""/>
              <a:defRPr/>
            </a:pPr>
            <a:r>
              <a:rPr lang="tr-TR" b="1" dirty="0"/>
              <a:t>Norm: </a:t>
            </a:r>
          </a:p>
          <a:p>
            <a:pPr marL="0" indent="0">
              <a:buNone/>
              <a:defRPr/>
            </a:pPr>
            <a:r>
              <a:rPr lang="tr-TR" dirty="0"/>
              <a:t>Grup üyelerinin gerek grup içi bireysel faaliyetlerinde ve gerekse birbirleri ile karşılıklı ilişkilerinde uymak istedikleri davranış kurallarına </a:t>
            </a:r>
            <a:r>
              <a:rPr lang="tr-TR" b="1" dirty="0"/>
              <a:t>norm</a:t>
            </a:r>
            <a:r>
              <a:rPr lang="tr-TR" dirty="0"/>
              <a:t> adını verilir. </a:t>
            </a:r>
          </a:p>
          <a:p>
            <a:pPr marL="0" indent="0">
              <a:buNone/>
              <a:defRPr/>
            </a:pPr>
            <a:r>
              <a:rPr lang="tr-TR" dirty="0"/>
              <a:t>Normlar benimsendikten sonra sosyal baskı araçların dönüşür. Normlardan kısmen sağanlara ya da uymayanlara, davranışının hatalı olduğu hissettirilir veya bazen açıkça bildirilir. Eğer üye bu uyarılara ilgisiz kalırsa bireysel uyarılar </a:t>
            </a:r>
            <a:r>
              <a:rPr lang="tr-TR" b="1" dirty="0"/>
              <a:t>sosyal baskı </a:t>
            </a:r>
            <a:r>
              <a:rPr lang="tr-TR" dirty="0"/>
              <a:t>biçimine dönüşür.</a:t>
            </a:r>
          </a:p>
          <a:p>
            <a:pPr marL="0" indent="0">
              <a:buNone/>
              <a:defRPr/>
            </a:pPr>
            <a:endParaRPr lang="tr-TR" dirty="0"/>
          </a:p>
          <a:p>
            <a:pPr marL="0" indent="0">
              <a:buNone/>
              <a:defRPr/>
            </a:pPr>
            <a:endParaRPr lang="tr-TR" dirty="0"/>
          </a:p>
        </p:txBody>
      </p:sp>
    </p:spTree>
    <p:extLst>
      <p:ext uri="{BB962C8B-B14F-4D97-AF65-F5344CB8AC3E}">
        <p14:creationId xmlns:p14="http://schemas.microsoft.com/office/powerpoint/2010/main" val="1185423795"/>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2E7C18-9B91-44E9-A483-A62D1A500E2C}"/>
              </a:ext>
            </a:extLst>
          </p:cNvPr>
          <p:cNvSpPr>
            <a:spLocks noGrp="1"/>
          </p:cNvSpPr>
          <p:nvPr>
            <p:ph type="title"/>
          </p:nvPr>
        </p:nvSpPr>
        <p:spPr/>
        <p:txBody>
          <a:bodyPr/>
          <a:lstStyle/>
          <a:p>
            <a:r>
              <a:rPr lang="tr-TR" altLang="tr-TR" dirty="0"/>
              <a:t>Grup_ Temel yapı (Statü, rol, haberleşme biçimleri</a:t>
            </a:r>
            <a:endParaRPr lang="tr-TR" dirty="0"/>
          </a:p>
        </p:txBody>
      </p:sp>
      <p:sp>
        <p:nvSpPr>
          <p:cNvPr id="3" name="İçerik Yer Tutucusu 2">
            <a:extLst>
              <a:ext uri="{FF2B5EF4-FFF2-40B4-BE49-F238E27FC236}">
                <a16:creationId xmlns:a16="http://schemas.microsoft.com/office/drawing/2014/main" id="{E04A604F-D7D1-4F16-8A14-281673EA2673}"/>
              </a:ext>
            </a:extLst>
          </p:cNvPr>
          <p:cNvSpPr>
            <a:spLocks noGrp="1"/>
          </p:cNvSpPr>
          <p:nvPr>
            <p:ph idx="1"/>
          </p:nvPr>
        </p:nvSpPr>
        <p:spPr/>
        <p:txBody>
          <a:bodyPr>
            <a:normAutofit fontScale="77500" lnSpcReduction="20000"/>
          </a:bodyPr>
          <a:lstStyle/>
          <a:p>
            <a:pPr marL="0" indent="0">
              <a:buNone/>
              <a:defRPr/>
            </a:pPr>
            <a:r>
              <a:rPr lang="tr-TR" dirty="0"/>
              <a:t>Konuyla ilgili iki önemli araştırma bulunmaktadır:</a:t>
            </a:r>
          </a:p>
          <a:p>
            <a:pPr marL="0" indent="0">
              <a:buNone/>
              <a:defRPr/>
            </a:pPr>
            <a:endParaRPr lang="tr-TR" dirty="0"/>
          </a:p>
          <a:p>
            <a:pPr marL="514350" indent="-514350">
              <a:buAutoNum type="arabicPeriod"/>
              <a:defRPr/>
            </a:pPr>
            <a:r>
              <a:rPr lang="tr-TR" dirty="0" err="1"/>
              <a:t>Zimbardo</a:t>
            </a:r>
            <a:r>
              <a:rPr lang="tr-TR" dirty="0"/>
              <a:t> Hapishane Deneyi (Ders Kitabınız, s. 284)</a:t>
            </a:r>
          </a:p>
          <a:p>
            <a:pPr marL="0" indent="0">
              <a:buNone/>
              <a:defRPr/>
            </a:pPr>
            <a:r>
              <a:rPr lang="tr-TR" dirty="0">
                <a:hlinkClick r:id="rId2"/>
              </a:rPr>
              <a:t>Bilgi için: </a:t>
            </a:r>
          </a:p>
          <a:p>
            <a:pPr marL="0" indent="0">
              <a:buNone/>
              <a:defRPr/>
            </a:pPr>
            <a:r>
              <a:rPr lang="en-CA" dirty="0">
                <a:hlinkClick r:id="rId3"/>
              </a:rPr>
              <a:t>https://www.ted.com/talks/philip_zimbardo_the_psychology_of_evil?language=tr</a:t>
            </a:r>
            <a:endParaRPr lang="tr-TR" dirty="0"/>
          </a:p>
          <a:p>
            <a:pPr marL="0" indent="0">
              <a:buNone/>
              <a:defRPr/>
            </a:pPr>
            <a:endParaRPr lang="tr-TR" dirty="0"/>
          </a:p>
          <a:p>
            <a:pPr marL="0" indent="0">
              <a:buNone/>
              <a:defRPr/>
            </a:pPr>
            <a:r>
              <a:rPr lang="tr-TR" dirty="0"/>
              <a:t>2.Hawthorne Araştırmaları, (Ders Kitabınız, s.286)</a:t>
            </a:r>
          </a:p>
          <a:p>
            <a:pPr marL="0" indent="0">
              <a:buNone/>
              <a:defRPr/>
            </a:pPr>
            <a:r>
              <a:rPr lang="tr-TR" dirty="0"/>
              <a:t>Deney görüntüleri için:</a:t>
            </a:r>
          </a:p>
          <a:p>
            <a:pPr marL="0" indent="0">
              <a:buNone/>
              <a:defRPr/>
            </a:pPr>
            <a:r>
              <a:rPr lang="en-CA" dirty="0">
                <a:hlinkClick r:id="rId4"/>
              </a:rPr>
              <a:t>https://alkislarlayasiyorum.com/icerik/188283/hawthorne-arastirmalari-isiklandirma-deneyine-ait-goruntuler</a:t>
            </a:r>
            <a:endParaRPr lang="tr-TR" dirty="0"/>
          </a:p>
          <a:p>
            <a:pPr marL="0" indent="0">
              <a:buNone/>
              <a:defRPr/>
            </a:pPr>
            <a:endParaRPr lang="tr-TR" b="1" dirty="0"/>
          </a:p>
          <a:p>
            <a:pPr marL="0" indent="0">
              <a:buNone/>
              <a:defRPr/>
            </a:pPr>
            <a:r>
              <a:rPr lang="tr-TR" dirty="0"/>
              <a:t>Bu iki deney, insanların gruptaki rolleri ile davranışları arasındaki ilişkiyi bize göstermektedir.</a:t>
            </a:r>
          </a:p>
          <a:p>
            <a:endParaRPr lang="tr-TR" dirty="0"/>
          </a:p>
        </p:txBody>
      </p:sp>
    </p:spTree>
    <p:extLst>
      <p:ext uri="{BB962C8B-B14F-4D97-AF65-F5344CB8AC3E}">
        <p14:creationId xmlns:p14="http://schemas.microsoft.com/office/powerpoint/2010/main" val="4101692674"/>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a:extLst>
              <a:ext uri="{FF2B5EF4-FFF2-40B4-BE49-F238E27FC236}">
                <a16:creationId xmlns:a16="http://schemas.microsoft.com/office/drawing/2014/main" id="{ED695297-DC5E-4DDD-A129-8B415AF36393}"/>
              </a:ext>
            </a:extLst>
          </p:cNvPr>
          <p:cNvSpPr>
            <a:spLocks noGrp="1"/>
          </p:cNvSpPr>
          <p:nvPr>
            <p:ph type="title"/>
          </p:nvPr>
        </p:nvSpPr>
        <p:spPr/>
        <p:txBody>
          <a:bodyPr/>
          <a:lstStyle/>
          <a:p>
            <a:r>
              <a:rPr lang="tr-TR" altLang="tr-TR"/>
              <a:t>Grup Etkileri</a:t>
            </a:r>
          </a:p>
        </p:txBody>
      </p:sp>
      <p:sp>
        <p:nvSpPr>
          <p:cNvPr id="3" name="İçerik Yer Tutucusu 2">
            <a:extLst>
              <a:ext uri="{FF2B5EF4-FFF2-40B4-BE49-F238E27FC236}">
                <a16:creationId xmlns:a16="http://schemas.microsoft.com/office/drawing/2014/main" id="{4F9FF666-D2B5-412D-B40C-6B74436FA916}"/>
              </a:ext>
            </a:extLst>
          </p:cNvPr>
          <p:cNvSpPr>
            <a:spLocks noGrp="1"/>
          </p:cNvSpPr>
          <p:nvPr>
            <p:ph idx="1"/>
          </p:nvPr>
        </p:nvSpPr>
        <p:spPr>
          <a:xfrm>
            <a:off x="2346326" y="1905000"/>
            <a:ext cx="3902075" cy="3506788"/>
          </a:xfrm>
        </p:spPr>
        <p:txBody>
          <a:bodyPr>
            <a:normAutofit fontScale="92500" lnSpcReduction="20000"/>
          </a:bodyPr>
          <a:lstStyle/>
          <a:p>
            <a:pPr>
              <a:buFont typeface="Wingdings 2" pitchFamily="18" charset="2"/>
              <a:buChar char=""/>
              <a:defRPr/>
            </a:pPr>
            <a:r>
              <a:rPr lang="tr-TR" altLang="tr-TR" dirty="0"/>
              <a:t>Başka insanların varlığı bireysel davranışları etkiler.</a:t>
            </a:r>
          </a:p>
          <a:p>
            <a:pPr>
              <a:buFont typeface="Wingdings 2" pitchFamily="18" charset="2"/>
              <a:buChar char=""/>
              <a:defRPr/>
            </a:pPr>
            <a:r>
              <a:rPr lang="tr-TR" altLang="tr-TR" dirty="0"/>
              <a:t>Bireysel davranışlar, bir grubun parçası olmaktan etkilenir.</a:t>
            </a:r>
          </a:p>
          <a:p>
            <a:pPr>
              <a:buFont typeface="Wingdings 2" pitchFamily="18" charset="2"/>
              <a:buChar char=""/>
              <a:defRPr/>
            </a:pPr>
            <a:r>
              <a:rPr lang="tr-TR" altLang="tr-TR" dirty="0"/>
              <a:t>İş yapma, grupları gerektirir; grupların nasıl çalıştığı insanların nasıl davranacağını ve nasıl çalışacağını etkiler.</a:t>
            </a:r>
            <a:endParaRPr lang="en-US" altLang="tr-TR" dirty="0"/>
          </a:p>
          <a:p>
            <a:pPr>
              <a:buFont typeface="Wingdings 2" pitchFamily="18" charset="2"/>
              <a:buChar char=""/>
              <a:defRPr/>
            </a:pPr>
            <a:endParaRPr lang="tr-TR" i="1" dirty="0"/>
          </a:p>
          <a:p>
            <a:pPr marL="0" indent="0">
              <a:buNone/>
              <a:defRPr/>
            </a:pPr>
            <a:endParaRPr lang="tr-TR" dirty="0"/>
          </a:p>
          <a:p>
            <a:pPr marL="0" indent="0">
              <a:buNone/>
              <a:defRPr/>
            </a:pPr>
            <a:endParaRPr lang="tr-TR" dirty="0"/>
          </a:p>
        </p:txBody>
      </p:sp>
      <p:pic>
        <p:nvPicPr>
          <p:cNvPr id="14340" name="Resim 4">
            <a:extLst>
              <a:ext uri="{FF2B5EF4-FFF2-40B4-BE49-F238E27FC236}">
                <a16:creationId xmlns:a16="http://schemas.microsoft.com/office/drawing/2014/main" id="{6909C184-8E5B-453B-9593-D89BE17D4A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1082" y="506897"/>
            <a:ext cx="3589857" cy="448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58A49FED-29AF-483F-A222-4CDE03222EA3}"/>
              </a:ext>
            </a:extLst>
          </p:cNvPr>
          <p:cNvSpPr txBox="1"/>
          <p:nvPr/>
        </p:nvSpPr>
        <p:spPr>
          <a:xfrm>
            <a:off x="8044070" y="5411788"/>
            <a:ext cx="4147930" cy="1200329"/>
          </a:xfrm>
          <a:prstGeom prst="rect">
            <a:avLst/>
          </a:prstGeom>
          <a:noFill/>
        </p:spPr>
        <p:txBody>
          <a:bodyPr wrap="square" rtlCol="0">
            <a:spAutoFit/>
          </a:bodyPr>
          <a:lstStyle/>
          <a:p>
            <a:r>
              <a:rPr lang="tr-TR" dirty="0"/>
              <a:t>Resim: https://66.media.tumblr.com/c73dfb04ced6f434a24e5c2d1d1be727/tumblr_o7sobztEK41up6myvo1_1280.jpg</a:t>
            </a:r>
          </a:p>
        </p:txBody>
      </p:sp>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a:extLst>
              <a:ext uri="{FF2B5EF4-FFF2-40B4-BE49-F238E27FC236}">
                <a16:creationId xmlns:a16="http://schemas.microsoft.com/office/drawing/2014/main" id="{44ACC45E-85CB-4691-BF5E-6905E47FAFFE}"/>
              </a:ext>
            </a:extLst>
          </p:cNvPr>
          <p:cNvSpPr>
            <a:spLocks noGrp="1"/>
          </p:cNvSpPr>
          <p:nvPr>
            <p:ph type="title"/>
          </p:nvPr>
        </p:nvSpPr>
        <p:spPr/>
        <p:txBody>
          <a:bodyPr/>
          <a:lstStyle/>
          <a:p>
            <a:r>
              <a:rPr lang="tr-TR" altLang="tr-TR"/>
              <a:t>Grup Etkileri- Grup baskısı</a:t>
            </a:r>
          </a:p>
        </p:txBody>
      </p:sp>
      <p:sp>
        <p:nvSpPr>
          <p:cNvPr id="3" name="İçerik Yer Tutucusu 2">
            <a:extLst>
              <a:ext uri="{FF2B5EF4-FFF2-40B4-BE49-F238E27FC236}">
                <a16:creationId xmlns:a16="http://schemas.microsoft.com/office/drawing/2014/main" id="{2AE839BC-933C-4E36-A909-885B4F1D69F6}"/>
              </a:ext>
            </a:extLst>
          </p:cNvPr>
          <p:cNvSpPr>
            <a:spLocks noGrp="1"/>
          </p:cNvSpPr>
          <p:nvPr>
            <p:ph idx="1"/>
          </p:nvPr>
        </p:nvSpPr>
        <p:spPr/>
        <p:txBody>
          <a:bodyPr>
            <a:normAutofit fontScale="92500" lnSpcReduction="10000"/>
          </a:bodyPr>
          <a:lstStyle/>
          <a:p>
            <a:pPr>
              <a:buFont typeface="Wingdings 2" pitchFamily="18" charset="2"/>
              <a:buChar char=""/>
              <a:defRPr/>
            </a:pPr>
            <a:r>
              <a:rPr lang="tr-TR" i="1" dirty="0"/>
              <a:t>Grup baskısı ve Gruba uyma davranışı</a:t>
            </a:r>
          </a:p>
          <a:p>
            <a:pPr marL="0" indent="0">
              <a:buNone/>
              <a:defRPr/>
            </a:pPr>
            <a:r>
              <a:rPr lang="tr-TR" i="1" dirty="0"/>
              <a:t> </a:t>
            </a:r>
            <a:r>
              <a:rPr lang="tr-TR" dirty="0"/>
              <a:t>Grup değer ve normları, bireyin davranış ve düşünceleri üzerine baskı yaparak  kişilerin davranışlarını değiştirebilmektedir. (Erol Eren, s.117)</a:t>
            </a:r>
          </a:p>
          <a:p>
            <a:pPr marL="0" indent="0">
              <a:buNone/>
              <a:defRPr/>
            </a:pPr>
            <a:r>
              <a:rPr lang="tr-TR" dirty="0"/>
              <a:t>Bireyin davranışlarını, grup üyelerinin tamamının veya bir kısmının istek ve bekleyişleri doğrultusunda değiştirmesi olayına </a:t>
            </a:r>
            <a:r>
              <a:rPr lang="tr-TR" b="1" dirty="0"/>
              <a:t>uyma davranışı </a:t>
            </a:r>
            <a:r>
              <a:rPr lang="tr-TR" dirty="0"/>
              <a:t>adı verilir.</a:t>
            </a:r>
          </a:p>
          <a:p>
            <a:pPr marL="0" indent="0">
              <a:buNone/>
              <a:defRPr/>
            </a:pPr>
            <a:r>
              <a:rPr lang="tr-TR" dirty="0"/>
              <a:t>Grup baskısı altında birey yanlış olduğunu bile bile gruba uyma davranışı sergiliyorsa, </a:t>
            </a:r>
            <a:r>
              <a:rPr lang="tr-TR" b="1" dirty="0"/>
              <a:t>özdeşleşme </a:t>
            </a:r>
            <a:r>
              <a:rPr lang="tr-TR" dirty="0"/>
              <a:t>tutumu sergilemekte ve grup normuna </a:t>
            </a:r>
            <a:r>
              <a:rPr lang="tr-TR" b="1" dirty="0"/>
              <a:t>itaat</a:t>
            </a:r>
            <a:r>
              <a:rPr lang="tr-TR" dirty="0"/>
              <a:t> etmektedir. Birey, grup dışında kalma ve cezalandırma korkusu ile itaat edip grubun fikrine uyabilmek için </a:t>
            </a:r>
            <a:r>
              <a:rPr lang="tr-TR" b="1" dirty="0"/>
              <a:t>özdeşleşme davranışı</a:t>
            </a:r>
            <a:r>
              <a:rPr lang="tr-TR" dirty="0"/>
              <a:t> göstermektedir.</a:t>
            </a:r>
          </a:p>
          <a:p>
            <a:pPr marL="0" indent="0">
              <a:buNone/>
              <a:defRPr/>
            </a:pPr>
            <a:r>
              <a:rPr lang="tr-TR" dirty="0"/>
              <a:t>Bireyin gruba uyma davranışı grubun düşünce ve değerlerinin doğru olduğuna inandığı için oluşmuşsa buna </a:t>
            </a:r>
            <a:r>
              <a:rPr lang="tr-TR" b="1" dirty="0"/>
              <a:t>benimseme</a:t>
            </a:r>
            <a:r>
              <a:rPr lang="tr-TR" dirty="0"/>
              <a:t> davranışı adı verilir. </a:t>
            </a:r>
          </a:p>
          <a:p>
            <a:pPr>
              <a:buFont typeface="Wingdings 2" pitchFamily="18" charset="2"/>
              <a:buChar char=""/>
              <a:defRPr/>
            </a:pP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Unvan 1">
            <a:extLst>
              <a:ext uri="{FF2B5EF4-FFF2-40B4-BE49-F238E27FC236}">
                <a16:creationId xmlns:a16="http://schemas.microsoft.com/office/drawing/2014/main" id="{17328A95-92DC-43EF-97C1-893983AD8A8D}"/>
              </a:ext>
            </a:extLst>
          </p:cNvPr>
          <p:cNvSpPr>
            <a:spLocks noGrp="1"/>
          </p:cNvSpPr>
          <p:nvPr>
            <p:ph type="title"/>
          </p:nvPr>
        </p:nvSpPr>
        <p:spPr/>
        <p:txBody>
          <a:bodyPr/>
          <a:lstStyle/>
          <a:p>
            <a:r>
              <a:rPr lang="tr-TR" altLang="tr-TR"/>
              <a:t>Grup Etkileri _ Grup Baskısı</a:t>
            </a:r>
          </a:p>
        </p:txBody>
      </p:sp>
      <p:sp>
        <p:nvSpPr>
          <p:cNvPr id="16387" name="İçerik Yer Tutucusu 2">
            <a:extLst>
              <a:ext uri="{FF2B5EF4-FFF2-40B4-BE49-F238E27FC236}">
                <a16:creationId xmlns:a16="http://schemas.microsoft.com/office/drawing/2014/main" id="{1D9F39AB-0D4D-41B5-96FF-77C1D3B46B6B}"/>
              </a:ext>
            </a:extLst>
          </p:cNvPr>
          <p:cNvSpPr>
            <a:spLocks noGrp="1"/>
          </p:cNvSpPr>
          <p:nvPr>
            <p:ph idx="1"/>
          </p:nvPr>
        </p:nvSpPr>
        <p:spPr bwMode="auto">
          <a:xfrm>
            <a:off x="1981200" y="1828800"/>
            <a:ext cx="5562600" cy="3962400"/>
          </a:xfrm>
        </p:spPr>
        <p:txBody>
          <a:bodyPr wrap="square" numCol="1" anchor="t" anchorCtr="0" compatLnSpc="1">
            <a:prstTxWarp prst="textNoShape">
              <a:avLst/>
            </a:prstTxWarp>
            <a:normAutofit fontScale="92500" lnSpcReduction="20000"/>
          </a:bodyPr>
          <a:lstStyle/>
          <a:p>
            <a:r>
              <a:rPr lang="tr-TR" altLang="tr-TR"/>
              <a:t>Grup baskısının birey üzerindeki etkisi, bir takım deneylerle kanıtlanmıştır:</a:t>
            </a:r>
          </a:p>
          <a:p>
            <a:r>
              <a:rPr lang="tr-TR" altLang="tr-TR"/>
              <a:t>Grup baskısı sonucu itaat ve özdeşleşme türündeki davranışlar </a:t>
            </a:r>
            <a:r>
              <a:rPr lang="tr-TR" altLang="tr-TR" b="1"/>
              <a:t>Solomon Asch </a:t>
            </a:r>
            <a:r>
              <a:rPr lang="tr-TR" altLang="tr-TR"/>
              <a:t>tarafından yapılan </a:t>
            </a:r>
            <a:r>
              <a:rPr lang="tr-TR" altLang="tr-TR" b="1"/>
              <a:t>çizgi deneyleri</a:t>
            </a:r>
            <a:r>
              <a:rPr lang="tr-TR" altLang="tr-TR"/>
              <a:t> ile kanıtlanmıştır. Deneyde grup üyeleri ve birey gereken bilgiyi elde edebilmektedir. Buna rağmen, deneyde, bireyler, kendi gözleriyle gördüklerini söylemek yerine grubun normuna katılmaktadır.  </a:t>
            </a:r>
            <a:r>
              <a:rPr lang="tr-TR" altLang="tr-TR">
                <a:hlinkClick r:id="rId2"/>
              </a:rPr>
              <a:t>https://www.youtube.com/watch?v=exe9QKjIdnY</a:t>
            </a:r>
            <a:endParaRPr lang="tr-TR" altLang="tr-TR"/>
          </a:p>
        </p:txBody>
      </p:sp>
      <p:pic>
        <p:nvPicPr>
          <p:cNvPr id="16388" name="Resim 3">
            <a:extLst>
              <a:ext uri="{FF2B5EF4-FFF2-40B4-BE49-F238E27FC236}">
                <a16:creationId xmlns:a16="http://schemas.microsoft.com/office/drawing/2014/main" id="{E393EECC-7563-4C75-B869-791F0FAEEA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981201"/>
            <a:ext cx="24384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Unvan 1">
            <a:extLst>
              <a:ext uri="{FF2B5EF4-FFF2-40B4-BE49-F238E27FC236}">
                <a16:creationId xmlns:a16="http://schemas.microsoft.com/office/drawing/2014/main" id="{A0249AC7-8F75-40A7-972B-797493B1DE06}"/>
              </a:ext>
            </a:extLst>
          </p:cNvPr>
          <p:cNvSpPr>
            <a:spLocks noGrp="1"/>
          </p:cNvSpPr>
          <p:nvPr>
            <p:ph type="title"/>
          </p:nvPr>
        </p:nvSpPr>
        <p:spPr/>
        <p:txBody>
          <a:bodyPr/>
          <a:lstStyle/>
          <a:p>
            <a:r>
              <a:rPr lang="tr-TR" altLang="tr-TR"/>
              <a:t>Grup Etkileri_ Grup Baskısı</a:t>
            </a:r>
          </a:p>
        </p:txBody>
      </p:sp>
      <p:sp>
        <p:nvSpPr>
          <p:cNvPr id="17411" name="İçerik Yer Tutucusu 2">
            <a:extLst>
              <a:ext uri="{FF2B5EF4-FFF2-40B4-BE49-F238E27FC236}">
                <a16:creationId xmlns:a16="http://schemas.microsoft.com/office/drawing/2014/main" id="{C0FC8370-883A-4768-9E24-467348F5481F}"/>
              </a:ext>
            </a:extLst>
          </p:cNvPr>
          <p:cNvSpPr>
            <a:spLocks noGrp="1"/>
          </p:cNvSpPr>
          <p:nvPr>
            <p:ph idx="1"/>
          </p:nvPr>
        </p:nvSpPr>
        <p:spPr bwMode="auto">
          <a:xfrm>
            <a:off x="838200" y="1987826"/>
            <a:ext cx="4780722" cy="4134678"/>
          </a:xfrm>
        </p:spPr>
        <p:txBody>
          <a:bodyPr wrap="square" numCol="1" anchor="t" anchorCtr="0" compatLnSpc="1">
            <a:prstTxWarp prst="textNoShape">
              <a:avLst/>
            </a:prstTxWarp>
            <a:normAutofit fontScale="92500"/>
          </a:bodyPr>
          <a:lstStyle/>
          <a:p>
            <a:r>
              <a:rPr lang="tr-TR" altLang="tr-TR" dirty="0"/>
              <a:t>Benimseme türünde gerçekleşen </a:t>
            </a:r>
            <a:r>
              <a:rPr lang="tr-TR" altLang="tr-TR"/>
              <a:t>uyma davranışları,</a:t>
            </a:r>
          </a:p>
          <a:p>
            <a:r>
              <a:rPr lang="tr-TR" altLang="tr-TR"/>
              <a:t> </a:t>
            </a:r>
            <a:r>
              <a:rPr lang="tr-TR" altLang="tr-TR" b="1" dirty="0"/>
              <a:t>Muzaffer Şerif </a:t>
            </a:r>
            <a:r>
              <a:rPr lang="tr-TR" altLang="tr-TR" dirty="0"/>
              <a:t>tarafından </a:t>
            </a:r>
            <a:r>
              <a:rPr lang="tr-TR" altLang="tr-TR" b="1" dirty="0"/>
              <a:t>ışık deneyleri </a:t>
            </a:r>
            <a:r>
              <a:rPr lang="tr-TR" altLang="tr-TR" dirty="0"/>
              <a:t>ile çalışılmıştır. Şerif’in deneyinde birey kendi değer ve inançlarını oluşturacak bilgileri elde edeceği ortamdan yoksundur. Bu nedenle, grubun verdiği karara bütünüyle uyarak, kararı benimsemektedir.</a:t>
            </a:r>
          </a:p>
          <a:p>
            <a:endParaRPr lang="tr-TR" altLang="tr-TR" dirty="0"/>
          </a:p>
          <a:p>
            <a:endParaRPr lang="tr-TR" altLang="tr-TR" dirty="0"/>
          </a:p>
        </p:txBody>
      </p:sp>
      <p:pic>
        <p:nvPicPr>
          <p:cNvPr id="17412" name="Resim 3">
            <a:extLst>
              <a:ext uri="{FF2B5EF4-FFF2-40B4-BE49-F238E27FC236}">
                <a16:creationId xmlns:a16="http://schemas.microsoft.com/office/drawing/2014/main" id="{F873E6CB-4FB7-4288-80DD-8C07F0C02B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7185" y="1842053"/>
            <a:ext cx="5261555" cy="357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96A17C-BB8F-4D80-80BD-0C8A3A03DA1A}"/>
              </a:ext>
            </a:extLst>
          </p:cNvPr>
          <p:cNvSpPr>
            <a:spLocks noGrp="1" noChangeArrowheads="1"/>
          </p:cNvSpPr>
          <p:nvPr>
            <p:ph type="title"/>
          </p:nvPr>
        </p:nvSpPr>
        <p:spPr/>
        <p:txBody>
          <a:bodyPr>
            <a:normAutofit/>
          </a:bodyPr>
          <a:lstStyle/>
          <a:p>
            <a:r>
              <a:rPr lang="tr-TR" altLang="tr-TR"/>
              <a:t>Grup Etkileri- Grup Davranış Kalıpları</a:t>
            </a:r>
            <a:endParaRPr lang="en-US" altLang="tr-TR"/>
          </a:p>
        </p:txBody>
      </p:sp>
      <p:sp>
        <p:nvSpPr>
          <p:cNvPr id="18435" name="Rectangle 4">
            <a:extLst>
              <a:ext uri="{FF2B5EF4-FFF2-40B4-BE49-F238E27FC236}">
                <a16:creationId xmlns:a16="http://schemas.microsoft.com/office/drawing/2014/main" id="{8572CB59-48DF-4FD8-9752-1264FE6C6DFC}"/>
              </a:ext>
            </a:extLst>
          </p:cNvPr>
          <p:cNvSpPr>
            <a:spLocks noGrp="1" noChangeArrowheads="1"/>
          </p:cNvSpPr>
          <p:nvPr>
            <p:ph type="body" sz="half" idx="1"/>
          </p:nvPr>
        </p:nvSpPr>
        <p:spPr bwMode="auto">
          <a:xfrm>
            <a:off x="1905000" y="1981200"/>
            <a:ext cx="4267200" cy="3048000"/>
          </a:xfrm>
        </p:spPr>
        <p:txBody>
          <a:bodyPr wrap="square" numCol="1" anchor="t" anchorCtr="0" compatLnSpc="1">
            <a:prstTxWarp prst="textNoShape">
              <a:avLst/>
            </a:prstTxWarp>
          </a:bodyPr>
          <a:lstStyle/>
          <a:p>
            <a:r>
              <a:rPr lang="tr-TR" altLang="tr-TR"/>
              <a:t>Gruplarda Davranış Kalıpları</a:t>
            </a:r>
            <a:endParaRPr lang="en-US" altLang="tr-TR"/>
          </a:p>
          <a:p>
            <a:pPr lvl="1"/>
            <a:r>
              <a:rPr lang="tr-TR" altLang="tr-TR"/>
              <a:t>Sosyal çaba</a:t>
            </a:r>
            <a:endParaRPr lang="en-US" altLang="tr-TR"/>
          </a:p>
          <a:p>
            <a:pPr lvl="1"/>
            <a:r>
              <a:rPr lang="tr-TR" altLang="tr-TR"/>
              <a:t>Sosyal kaytarma</a:t>
            </a:r>
            <a:endParaRPr lang="en-US" altLang="tr-TR"/>
          </a:p>
          <a:p>
            <a:pPr lvl="1"/>
            <a:r>
              <a:rPr lang="en-US" altLang="tr-TR"/>
              <a:t>So</a:t>
            </a:r>
            <a:r>
              <a:rPr lang="tr-TR" altLang="tr-TR"/>
              <a:t>syal kolaylaştırma</a:t>
            </a:r>
            <a:endParaRPr lang="en-US" altLang="tr-TR"/>
          </a:p>
          <a:p>
            <a:pPr lvl="1"/>
            <a:r>
              <a:rPr lang="tr-TR" altLang="tr-TR"/>
              <a:t>kimliksizleşme</a:t>
            </a:r>
            <a:endParaRPr lang="en-US" altLang="tr-TR"/>
          </a:p>
        </p:txBody>
      </p:sp>
      <p:sp>
        <p:nvSpPr>
          <p:cNvPr id="18436" name="İçerik Yer Tutucusu 4">
            <a:extLst>
              <a:ext uri="{FF2B5EF4-FFF2-40B4-BE49-F238E27FC236}">
                <a16:creationId xmlns:a16="http://schemas.microsoft.com/office/drawing/2014/main" id="{F13A0173-3303-40E1-B2CE-7A54CC8BE6E6}"/>
              </a:ext>
            </a:extLst>
          </p:cNvPr>
          <p:cNvSpPr>
            <a:spLocks noGrp="1"/>
          </p:cNvSpPr>
          <p:nvPr>
            <p:ph sz="quarter" idx="2"/>
          </p:nvPr>
        </p:nvSpPr>
        <p:spPr bwMode="auto"/>
        <p:txBody>
          <a:bodyPr wrap="square" numCol="1" anchor="t" anchorCtr="0" compatLnSpc="1">
            <a:prstTxWarp prst="textNoShape">
              <a:avLst/>
            </a:prstTxWarp>
          </a:bodyPr>
          <a:lstStyle/>
          <a:p>
            <a:r>
              <a:rPr lang="tr-TR" altLang="tr-TR"/>
              <a:t> </a:t>
            </a:r>
          </a:p>
          <a:p>
            <a:endParaRPr lang="tr-TR" altLang="tr-TR"/>
          </a:p>
        </p:txBody>
      </p:sp>
      <p:pic>
        <p:nvPicPr>
          <p:cNvPr id="18437" name="Resim 3">
            <a:extLst>
              <a:ext uri="{FF2B5EF4-FFF2-40B4-BE49-F238E27FC236}">
                <a16:creationId xmlns:a16="http://schemas.microsoft.com/office/drawing/2014/main" id="{8804EAF5-50D6-4F9C-8E84-4E03D1B8C1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0564" y="2987675"/>
            <a:ext cx="43640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787EE9B-39E6-4D91-92F6-4C6A4D8D6E84}"/>
              </a:ext>
            </a:extLst>
          </p:cNvPr>
          <p:cNvSpPr>
            <a:spLocks noGrp="1" noChangeArrowheads="1"/>
          </p:cNvSpPr>
          <p:nvPr>
            <p:ph type="title"/>
          </p:nvPr>
        </p:nvSpPr>
        <p:spPr/>
        <p:txBody>
          <a:bodyPr/>
          <a:lstStyle/>
          <a:p>
            <a:r>
              <a:rPr lang="tr-TR" altLang="tr-TR"/>
              <a:t>Grup Etkisi</a:t>
            </a:r>
            <a:endParaRPr lang="en-US" altLang="tr-TR" sz="2400" i="1"/>
          </a:p>
        </p:txBody>
      </p:sp>
      <p:sp>
        <p:nvSpPr>
          <p:cNvPr id="19459" name="Rectangle 4">
            <a:extLst>
              <a:ext uri="{FF2B5EF4-FFF2-40B4-BE49-F238E27FC236}">
                <a16:creationId xmlns:a16="http://schemas.microsoft.com/office/drawing/2014/main" id="{F565BA2D-DAC7-4CCF-881C-7DA14F7972D0}"/>
              </a:ext>
            </a:extLst>
          </p:cNvPr>
          <p:cNvSpPr>
            <a:spLocks noGrp="1" noChangeArrowheads="1"/>
          </p:cNvSpPr>
          <p:nvPr>
            <p:ph type="body" sz="half" idx="1"/>
          </p:nvPr>
        </p:nvSpPr>
        <p:spPr bwMode="auto">
          <a:xfrm>
            <a:off x="2209800" y="1371601"/>
            <a:ext cx="4229100" cy="1958975"/>
          </a:xfrm>
        </p:spPr>
        <p:txBody>
          <a:bodyPr wrap="square" numCol="1" anchor="t" anchorCtr="0" compatLnSpc="1">
            <a:prstTxWarp prst="textNoShape">
              <a:avLst/>
            </a:prstTxWarp>
          </a:bodyPr>
          <a:lstStyle/>
          <a:p>
            <a:r>
              <a:rPr lang="tr-TR" altLang="tr-TR"/>
              <a:t>Sosyal Çaba</a:t>
            </a:r>
            <a:endParaRPr lang="en-US" altLang="tr-TR"/>
          </a:p>
          <a:p>
            <a:pPr lvl="1"/>
            <a:r>
              <a:rPr lang="tr-TR" altLang="tr-TR"/>
              <a:t>İnsanlar, grup içinde iken daha çok çalışır.</a:t>
            </a:r>
            <a:endParaRPr lang="en-US" altLang="tr-TR"/>
          </a:p>
        </p:txBody>
      </p:sp>
      <p:sp>
        <p:nvSpPr>
          <p:cNvPr id="19460" name="İçerik Yer Tutucusu 2">
            <a:extLst>
              <a:ext uri="{FF2B5EF4-FFF2-40B4-BE49-F238E27FC236}">
                <a16:creationId xmlns:a16="http://schemas.microsoft.com/office/drawing/2014/main" id="{58E3221F-4927-4965-95B1-AE19817589A9}"/>
              </a:ext>
            </a:extLst>
          </p:cNvPr>
          <p:cNvSpPr>
            <a:spLocks noGrp="1"/>
          </p:cNvSpPr>
          <p:nvPr>
            <p:ph sz="half" idx="2"/>
          </p:nvPr>
        </p:nvSpPr>
        <p:spPr bwMode="auto">
          <a:xfrm>
            <a:off x="6451600" y="1736725"/>
            <a:ext cx="3695700" cy="4114800"/>
          </a:xfrm>
        </p:spPr>
        <p:txBody>
          <a:bodyPr wrap="square" numCol="1" anchor="t" anchorCtr="0" compatLnSpc="1">
            <a:prstTxWarp prst="textNoShape">
              <a:avLst/>
            </a:prstTxWarp>
          </a:bodyPr>
          <a:lstStyle/>
          <a:p>
            <a:r>
              <a:rPr lang="tr-TR" altLang="tr-TR"/>
              <a:t> </a:t>
            </a:r>
          </a:p>
        </p:txBody>
      </p:sp>
      <p:pic>
        <p:nvPicPr>
          <p:cNvPr id="19461" name="Resim 1">
            <a:extLst>
              <a:ext uri="{FF2B5EF4-FFF2-40B4-BE49-F238E27FC236}">
                <a16:creationId xmlns:a16="http://schemas.microsoft.com/office/drawing/2014/main" id="{937A5FDF-A2F7-4EA2-9906-B86C51B403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28926"/>
            <a:ext cx="6078538"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C291753-FDAB-4887-8680-56B2BBB7526A}"/>
              </a:ext>
            </a:extLst>
          </p:cNvPr>
          <p:cNvSpPr>
            <a:spLocks noGrp="1" noChangeArrowheads="1"/>
          </p:cNvSpPr>
          <p:nvPr>
            <p:ph type="title"/>
          </p:nvPr>
        </p:nvSpPr>
        <p:spPr/>
        <p:txBody>
          <a:bodyPr/>
          <a:lstStyle/>
          <a:p>
            <a:r>
              <a:rPr lang="tr-TR" altLang="tr-TR"/>
              <a:t>Grup Etkisi</a:t>
            </a:r>
            <a:endParaRPr lang="en-US" altLang="tr-TR" sz="2400" i="1"/>
          </a:p>
        </p:txBody>
      </p:sp>
      <p:sp>
        <p:nvSpPr>
          <p:cNvPr id="20483" name="Rectangle 3">
            <a:extLst>
              <a:ext uri="{FF2B5EF4-FFF2-40B4-BE49-F238E27FC236}">
                <a16:creationId xmlns:a16="http://schemas.microsoft.com/office/drawing/2014/main" id="{FEA0001F-55AD-4A0F-B84E-83029B1DCDB8}"/>
              </a:ext>
            </a:extLst>
          </p:cNvPr>
          <p:cNvSpPr>
            <a:spLocks noGrp="1" noChangeArrowheads="1"/>
          </p:cNvSpPr>
          <p:nvPr>
            <p:ph type="body" sz="half" idx="1"/>
          </p:nvPr>
        </p:nvSpPr>
        <p:spPr bwMode="auto">
          <a:xfrm>
            <a:off x="2819400" y="1371600"/>
            <a:ext cx="7315200" cy="4495800"/>
          </a:xfrm>
        </p:spPr>
        <p:txBody>
          <a:bodyPr wrap="square" numCol="1" anchor="t" anchorCtr="0" compatLnSpc="1">
            <a:prstTxWarp prst="textNoShape">
              <a:avLst/>
            </a:prstTxWarp>
          </a:bodyPr>
          <a:lstStyle/>
          <a:p>
            <a:pPr marL="0" indent="0"/>
            <a:r>
              <a:rPr lang="en-US" altLang="tr-TR"/>
              <a:t> </a:t>
            </a:r>
            <a:r>
              <a:rPr lang="tr-TR" altLang="tr-TR"/>
              <a:t>Sosyal Kaytarma</a:t>
            </a:r>
            <a:endParaRPr lang="en-US" altLang="tr-TR"/>
          </a:p>
          <a:p>
            <a:pPr marL="457200" lvl="1" indent="0"/>
            <a:r>
              <a:rPr lang="en-US" altLang="tr-TR"/>
              <a:t> </a:t>
            </a:r>
            <a:r>
              <a:rPr lang="tr-TR" altLang="tr-TR"/>
              <a:t>İnsanlar grup görevlerinde, tek başlarına oldukları duruma kıyasla, daha az efor harcama eğiliminde olurlar</a:t>
            </a:r>
          </a:p>
        </p:txBody>
      </p:sp>
      <p:pic>
        <p:nvPicPr>
          <p:cNvPr id="20484" name="İçerik Yer Tutucusu 2">
            <a:extLst>
              <a:ext uri="{FF2B5EF4-FFF2-40B4-BE49-F238E27FC236}">
                <a16:creationId xmlns:a16="http://schemas.microsoft.com/office/drawing/2014/main" id="{D76FCE60-3872-4813-836D-53E708E73B1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3400" y="3733800"/>
            <a:ext cx="5791200" cy="2895600"/>
          </a:xfrm>
        </p:spPr>
      </p:pic>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4B9ACFB-AA01-436E-90D6-8B8F87F829FC}"/>
              </a:ext>
            </a:extLst>
          </p:cNvPr>
          <p:cNvSpPr>
            <a:spLocks noGrp="1"/>
          </p:cNvSpPr>
          <p:nvPr>
            <p:ph type="title"/>
          </p:nvPr>
        </p:nvSpPr>
        <p:spPr/>
        <p:txBody>
          <a:bodyPr/>
          <a:lstStyle/>
          <a:p>
            <a:pPr eaLnBrk="1" hangingPunct="1"/>
            <a:r>
              <a:rPr lang="tr-TR" altLang="tr-TR"/>
              <a:t>Amaç</a:t>
            </a:r>
            <a:endParaRPr lang="en-US" altLang="tr-TR"/>
          </a:p>
        </p:txBody>
      </p:sp>
      <p:sp>
        <p:nvSpPr>
          <p:cNvPr id="16387" name="Rectangle 3">
            <a:extLst>
              <a:ext uri="{FF2B5EF4-FFF2-40B4-BE49-F238E27FC236}">
                <a16:creationId xmlns:a16="http://schemas.microsoft.com/office/drawing/2014/main" id="{E9806656-5012-417F-BC10-16025259F8B1}"/>
              </a:ext>
            </a:extLst>
          </p:cNvPr>
          <p:cNvSpPr>
            <a:spLocks noGrp="1" noChangeArrowheads="1"/>
          </p:cNvSpPr>
          <p:nvPr>
            <p:ph idx="1"/>
          </p:nvPr>
        </p:nvSpPr>
        <p:spPr/>
        <p:txBody>
          <a:bodyPr rtlCol="0">
            <a:normAutofit/>
          </a:bodyPr>
          <a:lstStyle/>
          <a:p>
            <a:pPr marL="342906" indent="-342906" defTabSz="457207">
              <a:buClr>
                <a:schemeClr val="bg2">
                  <a:lumMod val="40000"/>
                  <a:lumOff val="60000"/>
                </a:schemeClr>
              </a:buClr>
              <a:buNone/>
              <a:defRPr/>
            </a:pPr>
            <a:r>
              <a:rPr lang="tr-TR" altLang="tr-TR" sz="2400" dirty="0"/>
              <a:t>Grup dinamiklerini tanımlamak</a:t>
            </a:r>
            <a:endParaRPr lang="en-US" altLang="tr-TR" sz="2400" dirty="0"/>
          </a:p>
          <a:p>
            <a:pPr marL="342906" indent="-342906" defTabSz="457207">
              <a:buClr>
                <a:schemeClr val="bg2">
                  <a:lumMod val="40000"/>
                  <a:lumOff val="60000"/>
                </a:schemeClr>
              </a:buClr>
              <a:buFont typeface="Wingdings 3" charset="2"/>
              <a:buChar char=""/>
              <a:defRPr/>
            </a:pPr>
            <a:r>
              <a:rPr lang="tr-TR" altLang="tr-TR" sz="2400" dirty="0"/>
              <a:t>Neden gruplar ve takımlar önemlidir?</a:t>
            </a:r>
            <a:endParaRPr lang="en-US" altLang="tr-TR" sz="2400" dirty="0"/>
          </a:p>
          <a:p>
            <a:pPr marL="342906" indent="-342906" defTabSz="457207">
              <a:buClr>
                <a:schemeClr val="bg2">
                  <a:lumMod val="40000"/>
                  <a:lumOff val="60000"/>
                </a:schemeClr>
              </a:buClr>
              <a:buFont typeface="Wingdings 3" charset="2"/>
              <a:buChar char=""/>
              <a:defRPr/>
            </a:pPr>
            <a:r>
              <a:rPr lang="tr-TR" altLang="tr-TR" sz="2400" dirty="0"/>
              <a:t>Gruplar</a:t>
            </a:r>
            <a:endParaRPr lang="en-US" altLang="tr-TR" sz="2400" dirty="0"/>
          </a:p>
          <a:p>
            <a:pPr marL="742962" lvl="1" indent="-285755" defTabSz="457207">
              <a:buClr>
                <a:schemeClr val="bg2">
                  <a:lumMod val="40000"/>
                  <a:lumOff val="60000"/>
                </a:schemeClr>
              </a:buClr>
              <a:buFont typeface="Wingdings 3" charset="2"/>
              <a:buChar char=""/>
              <a:defRPr/>
            </a:pPr>
            <a:r>
              <a:rPr lang="tr-TR" altLang="tr-TR" sz="2000" dirty="0"/>
              <a:t>Grup türleri</a:t>
            </a:r>
          </a:p>
          <a:p>
            <a:pPr marL="742962" lvl="1" indent="-285755" defTabSz="457207">
              <a:buClr>
                <a:schemeClr val="bg2">
                  <a:lumMod val="40000"/>
                  <a:lumOff val="60000"/>
                </a:schemeClr>
              </a:buClr>
              <a:buFont typeface="Wingdings 3" charset="2"/>
              <a:buChar char=""/>
              <a:defRPr/>
            </a:pPr>
            <a:r>
              <a:rPr lang="tr-TR" altLang="tr-TR" sz="2000" dirty="0"/>
              <a:t>Gruplar neye benzer?</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İnsanlar niçin gruplara katılır?</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Grup ve bireylerin etkisi</a:t>
            </a:r>
          </a:p>
          <a:p>
            <a:pPr marL="742962" lvl="1" indent="-285755" defTabSz="457207">
              <a:buClr>
                <a:schemeClr val="bg2">
                  <a:lumMod val="40000"/>
                  <a:lumOff val="60000"/>
                </a:schemeClr>
              </a:buClr>
              <a:buFont typeface="Wingdings 3" charset="2"/>
              <a:buChar char=""/>
              <a:defRPr/>
            </a:pPr>
            <a:r>
              <a:rPr lang="tr-TR" altLang="tr-TR" sz="2000" dirty="0"/>
              <a:t>Takımlar</a:t>
            </a:r>
            <a:endParaRPr lang="en-US" altLang="tr-TR" dirty="0"/>
          </a:p>
          <a:p>
            <a:pPr marL="742962" lvl="1" indent="-285755" defTabSz="457207">
              <a:buClr>
                <a:schemeClr val="bg2">
                  <a:lumMod val="40000"/>
                  <a:lumOff val="60000"/>
                </a:schemeClr>
              </a:buClr>
              <a:buFont typeface="Wingdings 3" charset="2"/>
              <a:buChar char=""/>
              <a:defRPr/>
            </a:pPr>
            <a:r>
              <a:rPr lang="en-US" altLang="tr-TR" sz="2000" dirty="0"/>
              <a:t>Gr</a:t>
            </a:r>
            <a:r>
              <a:rPr lang="tr-TR" altLang="tr-TR" sz="2000" dirty="0" err="1"/>
              <a:t>up</a:t>
            </a:r>
            <a:r>
              <a:rPr lang="tr-TR" altLang="tr-TR" sz="2000" dirty="0"/>
              <a:t> mu takım mı?</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Bireylerin takım oyuncusuna dönüştürülmesi</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Erdemli takımlar</a:t>
            </a:r>
            <a:endParaRPr lang="en-US" altLang="tr-TR" dirty="0"/>
          </a:p>
        </p:txBody>
      </p:sp>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5156395-E6EE-49C5-9B57-091D949FF6E2}"/>
              </a:ext>
            </a:extLst>
          </p:cNvPr>
          <p:cNvSpPr>
            <a:spLocks noGrp="1" noChangeArrowheads="1"/>
          </p:cNvSpPr>
          <p:nvPr>
            <p:ph type="title"/>
          </p:nvPr>
        </p:nvSpPr>
        <p:spPr/>
        <p:txBody>
          <a:bodyPr/>
          <a:lstStyle/>
          <a:p>
            <a:r>
              <a:rPr lang="tr-TR" altLang="tr-TR" dirty="0"/>
              <a:t>Grup Etkisi</a:t>
            </a:r>
            <a:endParaRPr lang="en-US" altLang="tr-TR" dirty="0"/>
          </a:p>
        </p:txBody>
      </p:sp>
      <p:sp>
        <p:nvSpPr>
          <p:cNvPr id="30723" name="Rectangle 3">
            <a:extLst>
              <a:ext uri="{FF2B5EF4-FFF2-40B4-BE49-F238E27FC236}">
                <a16:creationId xmlns:a16="http://schemas.microsoft.com/office/drawing/2014/main" id="{6E1FAF3C-B08C-4A9B-9946-27953DC01E8B}"/>
              </a:ext>
            </a:extLst>
          </p:cNvPr>
          <p:cNvSpPr>
            <a:spLocks noGrp="1" noChangeArrowheads="1"/>
          </p:cNvSpPr>
          <p:nvPr>
            <p:ph type="body" sz="half" idx="1"/>
          </p:nvPr>
        </p:nvSpPr>
        <p:spPr>
          <a:xfrm>
            <a:off x="3124200" y="2057400"/>
            <a:ext cx="3695700" cy="2971800"/>
          </a:xfrm>
        </p:spPr>
        <p:txBody>
          <a:bodyPr/>
          <a:lstStyle/>
          <a:p>
            <a:pPr marL="342906" indent="-342906" defTabSz="457207">
              <a:buClr>
                <a:schemeClr val="bg2">
                  <a:lumMod val="40000"/>
                  <a:lumOff val="60000"/>
                </a:schemeClr>
              </a:buClr>
              <a:buFont typeface="Wingdings 3" charset="2"/>
              <a:buChar char=""/>
              <a:defRPr/>
            </a:pPr>
            <a:r>
              <a:rPr lang="tr-TR" altLang="tr-TR" dirty="0"/>
              <a:t>Sosyal kolaylaştırma</a:t>
            </a:r>
            <a:endParaRPr lang="en-US" altLang="tr-TR" dirty="0"/>
          </a:p>
          <a:p>
            <a:pPr marL="742962" lvl="1" indent="-285755" defTabSz="457207">
              <a:buClr>
                <a:schemeClr val="bg2">
                  <a:lumMod val="40000"/>
                  <a:lumOff val="60000"/>
                </a:schemeClr>
              </a:buClr>
              <a:buFont typeface="Wingdings 3" charset="2"/>
              <a:buChar char=""/>
              <a:defRPr/>
            </a:pPr>
            <a:r>
              <a:rPr lang="tr-TR" altLang="tr-TR" dirty="0"/>
              <a:t>Başkalarının yanında iken, iyi bildiğiniz ve hazırlıklı olduğunuz işleri daha iyi yaparsınız.</a:t>
            </a:r>
            <a:endParaRPr lang="en-US" altLang="tr-TR" dirty="0"/>
          </a:p>
        </p:txBody>
      </p:sp>
      <p:pic>
        <p:nvPicPr>
          <p:cNvPr id="21508" name="İçerik Yer Tutucusu 2">
            <a:extLst>
              <a:ext uri="{FF2B5EF4-FFF2-40B4-BE49-F238E27FC236}">
                <a16:creationId xmlns:a16="http://schemas.microsoft.com/office/drawing/2014/main" id="{83FAA510-95C6-4F6B-BC69-53266C992D87}"/>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7048500" y="1981200"/>
            <a:ext cx="2476500" cy="1981200"/>
          </a:xfrm>
        </p:spPr>
      </p:pic>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895A871-1E50-4DBA-A083-7692B5356FE1}"/>
              </a:ext>
            </a:extLst>
          </p:cNvPr>
          <p:cNvSpPr>
            <a:spLocks noGrp="1" noChangeArrowheads="1"/>
          </p:cNvSpPr>
          <p:nvPr>
            <p:ph type="title"/>
          </p:nvPr>
        </p:nvSpPr>
        <p:spPr/>
        <p:txBody>
          <a:bodyPr/>
          <a:lstStyle/>
          <a:p>
            <a:r>
              <a:rPr lang="tr-TR" altLang="tr-TR"/>
              <a:t>Grup Etkisi</a:t>
            </a:r>
            <a:endParaRPr lang="en-US" altLang="tr-TR"/>
          </a:p>
        </p:txBody>
      </p:sp>
      <p:sp>
        <p:nvSpPr>
          <p:cNvPr id="31747" name="Rectangle 3">
            <a:extLst>
              <a:ext uri="{FF2B5EF4-FFF2-40B4-BE49-F238E27FC236}">
                <a16:creationId xmlns:a16="http://schemas.microsoft.com/office/drawing/2014/main" id="{580FE6CD-CA23-4CB7-8CFF-45A2AE37051D}"/>
              </a:ext>
            </a:extLst>
          </p:cNvPr>
          <p:cNvSpPr>
            <a:spLocks noGrp="1" noChangeArrowheads="1"/>
          </p:cNvSpPr>
          <p:nvPr>
            <p:ph type="body" sz="half" idx="1"/>
          </p:nvPr>
        </p:nvSpPr>
        <p:spPr>
          <a:xfrm>
            <a:off x="2743200" y="2133600"/>
            <a:ext cx="4800600" cy="3352800"/>
          </a:xfrm>
        </p:spPr>
        <p:txBody>
          <a:bodyPr/>
          <a:lstStyle/>
          <a:p>
            <a:pPr marL="342906" indent="-342906" defTabSz="457207">
              <a:buClr>
                <a:schemeClr val="bg2">
                  <a:lumMod val="40000"/>
                  <a:lumOff val="60000"/>
                </a:schemeClr>
              </a:buClr>
              <a:buFont typeface="Wingdings 3" charset="2"/>
              <a:buChar char=""/>
              <a:defRPr/>
            </a:pPr>
            <a:r>
              <a:rPr lang="tr-TR" altLang="tr-TR" dirty="0"/>
              <a:t>Kişiliksizleştirme</a:t>
            </a:r>
            <a:endParaRPr lang="en-US" altLang="tr-TR" dirty="0"/>
          </a:p>
          <a:p>
            <a:pPr marL="742962" lvl="1" indent="-285755" defTabSz="457207">
              <a:buClr>
                <a:schemeClr val="bg2">
                  <a:lumMod val="40000"/>
                  <a:lumOff val="60000"/>
                </a:schemeClr>
              </a:buClr>
              <a:buFont typeface="Wingdings 3" charset="2"/>
              <a:buChar char=""/>
              <a:defRPr/>
            </a:pPr>
            <a:r>
              <a:rPr lang="tr-TR" altLang="tr-TR" dirty="0"/>
              <a:t>Bu davranış kalıbı, yöneticileri memnun etmeye yönelik bir istek duymaya başladığınızda ortaya çıkar. Herkesle aynı davranma, yöneticinin hoşuna gidecek şekilde davranmaya başlarsınız.</a:t>
            </a:r>
          </a:p>
        </p:txBody>
      </p:sp>
      <p:pic>
        <p:nvPicPr>
          <p:cNvPr id="22532" name="İçerik Yer Tutucusu 2">
            <a:extLst>
              <a:ext uri="{FF2B5EF4-FFF2-40B4-BE49-F238E27FC236}">
                <a16:creationId xmlns:a16="http://schemas.microsoft.com/office/drawing/2014/main" id="{68457441-06E7-4445-A643-D3A0EBF02534}"/>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818314" y="1981200"/>
            <a:ext cx="2936875" cy="1981200"/>
          </a:xfrm>
        </p:spPr>
      </p:pic>
      <p:sp>
        <p:nvSpPr>
          <p:cNvPr id="22533" name="Metin kutusu 3">
            <a:extLst>
              <a:ext uri="{FF2B5EF4-FFF2-40B4-BE49-F238E27FC236}">
                <a16:creationId xmlns:a16="http://schemas.microsoft.com/office/drawing/2014/main" id="{BFD88CDB-7852-4474-AF26-7D1F7248AEE9}"/>
              </a:ext>
            </a:extLst>
          </p:cNvPr>
          <p:cNvSpPr txBox="1">
            <a:spLocks noChangeArrowheads="1"/>
          </p:cNvSpPr>
          <p:nvPr/>
        </p:nvSpPr>
        <p:spPr bwMode="auto">
          <a:xfrm>
            <a:off x="7848600" y="5181601"/>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a:latin typeface="Century Gothic" panose="020B0502020202020204" pitchFamily="34" charset="0"/>
              </a:rPr>
              <a:t>Resim: </a:t>
            </a:r>
            <a:r>
              <a:rPr lang="en-US" altLang="tr-TR" b="1">
                <a:latin typeface="Century Gothic" panose="020B0502020202020204" pitchFamily="34" charset="0"/>
                <a:hlinkClick r:id="rId3" tooltip="Su hyun Kim"/>
              </a:rPr>
              <a:t>Su hyun Kim</a:t>
            </a:r>
            <a:endParaRPr lang="en-US" altLang="tr-TR" b="1">
              <a:latin typeface="Century Gothic" panose="020B0502020202020204" pitchFamily="34" charset="0"/>
            </a:endParaRPr>
          </a:p>
          <a:p>
            <a:pPr eaLnBrk="1" hangingPunct="1"/>
            <a:endParaRPr lang="tr-TR" altLang="tr-TR">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Unvan 1">
            <a:extLst>
              <a:ext uri="{FF2B5EF4-FFF2-40B4-BE49-F238E27FC236}">
                <a16:creationId xmlns:a16="http://schemas.microsoft.com/office/drawing/2014/main" id="{598D22FC-4127-443F-A438-7381DCC952B4}"/>
              </a:ext>
            </a:extLst>
          </p:cNvPr>
          <p:cNvSpPr>
            <a:spLocks noGrp="1"/>
          </p:cNvSpPr>
          <p:nvPr>
            <p:ph type="title"/>
          </p:nvPr>
        </p:nvSpPr>
        <p:spPr/>
        <p:txBody>
          <a:bodyPr/>
          <a:lstStyle/>
          <a:p>
            <a:r>
              <a:rPr lang="tr-TR" altLang="tr-TR"/>
              <a:t>Grup Etkisi</a:t>
            </a:r>
          </a:p>
        </p:txBody>
      </p:sp>
      <p:sp>
        <p:nvSpPr>
          <p:cNvPr id="3" name="Metin Yer Tutucusu 2">
            <a:extLst>
              <a:ext uri="{FF2B5EF4-FFF2-40B4-BE49-F238E27FC236}">
                <a16:creationId xmlns:a16="http://schemas.microsoft.com/office/drawing/2014/main" id="{35CD7309-98CB-43BC-BB8A-C1D775B4EF02}"/>
              </a:ext>
            </a:extLst>
          </p:cNvPr>
          <p:cNvSpPr>
            <a:spLocks noGrp="1"/>
          </p:cNvSpPr>
          <p:nvPr>
            <p:ph type="body" sz="half" idx="1"/>
          </p:nvPr>
        </p:nvSpPr>
        <p:spPr/>
        <p:txBody>
          <a:bodyPr>
            <a:normAutofit fontScale="92500" lnSpcReduction="10000"/>
          </a:bodyPr>
          <a:lstStyle/>
          <a:p>
            <a:pPr marL="0" indent="0" defTabSz="457207">
              <a:buClr>
                <a:schemeClr val="bg2">
                  <a:lumMod val="40000"/>
                  <a:lumOff val="60000"/>
                </a:schemeClr>
              </a:buClr>
              <a:buNone/>
              <a:defRPr/>
            </a:pPr>
            <a:r>
              <a:rPr lang="tr-TR" dirty="0"/>
              <a:t>Filmler:</a:t>
            </a:r>
          </a:p>
          <a:p>
            <a:pPr marL="342906" indent="-342906" defTabSz="457207">
              <a:buClr>
                <a:schemeClr val="bg2">
                  <a:lumMod val="40000"/>
                  <a:lumOff val="60000"/>
                </a:schemeClr>
              </a:buClr>
              <a:buFont typeface="Wingdings 3" charset="2"/>
              <a:buChar char=""/>
              <a:defRPr/>
            </a:pPr>
            <a:r>
              <a:rPr lang="tr-TR" dirty="0"/>
              <a:t> 12 Kızgın Adam (1957)</a:t>
            </a:r>
          </a:p>
          <a:p>
            <a:pPr marL="0" indent="0" defTabSz="457207">
              <a:buClr>
                <a:schemeClr val="bg2">
                  <a:lumMod val="40000"/>
                  <a:lumOff val="60000"/>
                </a:schemeClr>
              </a:buClr>
              <a:buNone/>
              <a:defRPr/>
            </a:pPr>
            <a:r>
              <a:rPr lang="tr-TR" dirty="0">
                <a:hlinkClick r:id="rId2"/>
              </a:rPr>
              <a:t>https://www.youtube.com/watch?v=PbipFW6Ph9U</a:t>
            </a:r>
            <a:endParaRPr lang="tr-TR" dirty="0"/>
          </a:p>
          <a:p>
            <a:pPr marL="342906" indent="-342906" defTabSz="457207">
              <a:buClr>
                <a:schemeClr val="bg2">
                  <a:lumMod val="40000"/>
                  <a:lumOff val="60000"/>
                </a:schemeClr>
              </a:buClr>
              <a:buFont typeface="Wingdings 3" charset="2"/>
              <a:buChar char=""/>
              <a:defRPr/>
            </a:pPr>
            <a:r>
              <a:rPr lang="tr-TR" b="1" dirty="0"/>
              <a:t>Sineklerin Tanrısı (1963)</a:t>
            </a:r>
          </a:p>
          <a:p>
            <a:pPr marL="0" indent="0" defTabSz="457207">
              <a:buClr>
                <a:schemeClr val="bg2">
                  <a:lumMod val="40000"/>
                  <a:lumOff val="60000"/>
                </a:schemeClr>
              </a:buClr>
              <a:buNone/>
              <a:defRPr/>
            </a:pPr>
            <a:r>
              <a:rPr lang="tr-TR" dirty="0">
                <a:hlinkClick r:id="rId3"/>
              </a:rPr>
              <a:t>https://www.youtube.com/watch?v=8LmPEB1_K2Q</a:t>
            </a:r>
            <a:endParaRPr lang="tr-TR" dirty="0"/>
          </a:p>
          <a:p>
            <a:pPr defTabSz="457207">
              <a:buClr>
                <a:schemeClr val="bg2">
                  <a:lumMod val="40000"/>
                  <a:lumOff val="60000"/>
                </a:schemeClr>
              </a:buClr>
              <a:buFont typeface="Wingdings 2" pitchFamily="18" charset="2"/>
              <a:buChar char=""/>
              <a:defRPr/>
            </a:pPr>
            <a:r>
              <a:rPr lang="tr-TR" dirty="0" err="1"/>
              <a:t>Die</a:t>
            </a:r>
            <a:r>
              <a:rPr lang="tr-TR" dirty="0"/>
              <a:t> </a:t>
            </a:r>
            <a:r>
              <a:rPr lang="tr-TR" dirty="0" err="1"/>
              <a:t>Welle</a:t>
            </a:r>
            <a:r>
              <a:rPr lang="tr-TR" dirty="0"/>
              <a:t> (Dalga) (2008)</a:t>
            </a:r>
          </a:p>
          <a:p>
            <a:pPr marL="0" indent="0" defTabSz="457207">
              <a:buClr>
                <a:schemeClr val="bg2">
                  <a:lumMod val="40000"/>
                  <a:lumOff val="60000"/>
                </a:schemeClr>
              </a:buClr>
              <a:buNone/>
              <a:defRPr/>
            </a:pPr>
            <a:r>
              <a:rPr lang="tr-TR" dirty="0">
                <a:hlinkClick r:id="rId4"/>
              </a:rPr>
              <a:t>https://www.youtube.com/watch?v=qkztDM5ukbw</a:t>
            </a:r>
            <a:endParaRPr lang="tr-TR" dirty="0"/>
          </a:p>
          <a:p>
            <a:pPr marL="0" indent="0" defTabSz="457207">
              <a:buClr>
                <a:schemeClr val="bg2">
                  <a:lumMod val="40000"/>
                  <a:lumOff val="60000"/>
                </a:schemeClr>
              </a:buClr>
              <a:buNone/>
              <a:defRPr/>
            </a:pPr>
            <a:endParaRPr lang="tr-TR" dirty="0"/>
          </a:p>
        </p:txBody>
      </p:sp>
      <p:sp>
        <p:nvSpPr>
          <p:cNvPr id="4" name="İçerik Yer Tutucusu 3">
            <a:extLst>
              <a:ext uri="{FF2B5EF4-FFF2-40B4-BE49-F238E27FC236}">
                <a16:creationId xmlns:a16="http://schemas.microsoft.com/office/drawing/2014/main" id="{4941E05C-968C-4CFE-8167-8E79C806A595}"/>
              </a:ext>
            </a:extLst>
          </p:cNvPr>
          <p:cNvSpPr>
            <a:spLocks noGrp="1"/>
          </p:cNvSpPr>
          <p:nvPr>
            <p:ph sz="quarter" idx="2"/>
          </p:nvPr>
        </p:nvSpPr>
        <p:spPr>
          <a:xfrm>
            <a:off x="6438900" y="1371600"/>
            <a:ext cx="3543300" cy="2362200"/>
          </a:xfrm>
        </p:spPr>
        <p:txBody>
          <a:bodyPr>
            <a:normAutofit fontScale="55000" lnSpcReduction="20000"/>
          </a:bodyPr>
          <a:lstStyle/>
          <a:p>
            <a:pPr marL="0" indent="0" defTabSz="457207">
              <a:buClr>
                <a:schemeClr val="bg2">
                  <a:lumMod val="40000"/>
                  <a:lumOff val="60000"/>
                </a:schemeClr>
              </a:buClr>
              <a:buNone/>
              <a:defRPr/>
            </a:pPr>
            <a:r>
              <a:rPr lang="tr-TR" dirty="0"/>
              <a:t>Araştırmalar: </a:t>
            </a:r>
          </a:p>
          <a:p>
            <a:pPr marL="457200" indent="-457200" defTabSz="457207">
              <a:buClr>
                <a:schemeClr val="bg2">
                  <a:lumMod val="40000"/>
                  <a:lumOff val="60000"/>
                </a:schemeClr>
              </a:buClr>
              <a:buFont typeface="Wingdings 3" charset="2"/>
              <a:buAutoNum type="arabicPeriod"/>
              <a:defRPr/>
            </a:pPr>
            <a:r>
              <a:rPr lang="tr-TR" dirty="0" err="1"/>
              <a:t>Sherif’in</a:t>
            </a:r>
            <a:r>
              <a:rPr lang="tr-TR" dirty="0"/>
              <a:t> grup normunun oluşması deneyi </a:t>
            </a:r>
          </a:p>
          <a:p>
            <a:pPr marL="457200" indent="-457200" defTabSz="457207">
              <a:buClr>
                <a:schemeClr val="bg2">
                  <a:lumMod val="40000"/>
                  <a:lumOff val="60000"/>
                </a:schemeClr>
              </a:buClr>
              <a:buFont typeface="Wingdings 3" charset="2"/>
              <a:buAutoNum type="arabicPeriod"/>
              <a:defRPr/>
            </a:pPr>
            <a:r>
              <a:rPr lang="tr-TR" dirty="0" err="1"/>
              <a:t>Asch’in</a:t>
            </a:r>
            <a:r>
              <a:rPr lang="tr-TR" dirty="0"/>
              <a:t> uyma deneyi</a:t>
            </a:r>
          </a:p>
          <a:p>
            <a:pPr marL="0" indent="0" defTabSz="457207">
              <a:buClr>
                <a:schemeClr val="bg2">
                  <a:lumMod val="40000"/>
                  <a:lumOff val="60000"/>
                </a:schemeClr>
              </a:buClr>
              <a:buNone/>
              <a:defRPr/>
            </a:pPr>
            <a:r>
              <a:rPr lang="tr-TR" dirty="0">
                <a:hlinkClick r:id="rId5"/>
              </a:rPr>
              <a:t>https://www.youtube.com/watch?v=0_S81hVLofU</a:t>
            </a:r>
            <a:endParaRPr lang="tr-TR" dirty="0"/>
          </a:p>
          <a:p>
            <a:pPr marL="457200" indent="-457200">
              <a:buFont typeface="Wingdings" pitchFamily="2" charset="2"/>
              <a:buAutoNum type="arabicPeriod" startAt="3"/>
              <a:defRPr/>
            </a:pPr>
            <a:r>
              <a:rPr lang="tr-TR" dirty="0" err="1"/>
              <a:t>Milgram’ın</a:t>
            </a:r>
            <a:r>
              <a:rPr lang="tr-TR" dirty="0"/>
              <a:t> itaat deneyi.</a:t>
            </a:r>
          </a:p>
          <a:p>
            <a:pPr marL="0" indent="0">
              <a:buNone/>
              <a:defRPr/>
            </a:pPr>
            <a:r>
              <a:rPr lang="tr-TR" dirty="0">
                <a:hlinkClick r:id="rId6"/>
              </a:rPr>
              <a:t>https://www.youtube.com/watch?v=_e1_-UpdzZ0</a:t>
            </a:r>
            <a:endParaRPr lang="tr-TR" dirty="0"/>
          </a:p>
          <a:p>
            <a:pPr marL="457200" indent="-457200">
              <a:buFont typeface="Wingdings" pitchFamily="2" charset="2"/>
              <a:buAutoNum type="arabicPeriod" startAt="3"/>
              <a:defRPr/>
            </a:pPr>
            <a:endParaRPr lang="tr-TR" dirty="0"/>
          </a:p>
          <a:p>
            <a:pPr marL="457200" indent="-457200">
              <a:buFont typeface="Wingdings" pitchFamily="2" charset="2"/>
              <a:buAutoNum type="arabicPeriod" startAt="3"/>
              <a:defRPr/>
            </a:pPr>
            <a:endParaRPr lang="tr-TR" dirty="0"/>
          </a:p>
          <a:p>
            <a:pPr marL="0" indent="0" defTabSz="457207">
              <a:buClr>
                <a:schemeClr val="bg2">
                  <a:lumMod val="40000"/>
                  <a:lumOff val="60000"/>
                </a:schemeClr>
              </a:buClr>
              <a:buNone/>
              <a:defRPr/>
            </a:pPr>
            <a:endParaRPr lang="tr-TR" dirty="0"/>
          </a:p>
        </p:txBody>
      </p:sp>
      <p:pic>
        <p:nvPicPr>
          <p:cNvPr id="23557" name="Resim 1">
            <a:extLst>
              <a:ext uri="{FF2B5EF4-FFF2-40B4-BE49-F238E27FC236}">
                <a16:creationId xmlns:a16="http://schemas.microsoft.com/office/drawing/2014/main" id="{F0986ED5-61C8-4070-8C2C-65420AC12BE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886201"/>
            <a:ext cx="22098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a:extLst>
              <a:ext uri="{FF2B5EF4-FFF2-40B4-BE49-F238E27FC236}">
                <a16:creationId xmlns:a16="http://schemas.microsoft.com/office/drawing/2014/main" id="{0843E367-A91B-4D73-ADAC-EC63B49F3F18}"/>
              </a:ext>
            </a:extLst>
          </p:cNvPr>
          <p:cNvSpPr>
            <a:spLocks noGrp="1"/>
          </p:cNvSpPr>
          <p:nvPr>
            <p:ph type="title"/>
          </p:nvPr>
        </p:nvSpPr>
        <p:spPr>
          <a:xfrm>
            <a:off x="1981200" y="452438"/>
            <a:ext cx="7081838" cy="1300162"/>
          </a:xfrm>
        </p:spPr>
        <p:txBody>
          <a:bodyPr>
            <a:normAutofit/>
          </a:bodyPr>
          <a:lstStyle/>
          <a:p>
            <a:r>
              <a:rPr lang="tr-TR" altLang="tr-TR" sz="3200" b="1"/>
              <a:t>Gruba Uyma Davranışını Etkileyen Ortamla İlgili Faktörler</a:t>
            </a:r>
          </a:p>
        </p:txBody>
      </p:sp>
      <p:sp>
        <p:nvSpPr>
          <p:cNvPr id="6" name="İçerik Yer Tutucusu 5">
            <a:extLst>
              <a:ext uri="{FF2B5EF4-FFF2-40B4-BE49-F238E27FC236}">
                <a16:creationId xmlns:a16="http://schemas.microsoft.com/office/drawing/2014/main" id="{9FE2F617-FD03-4B96-BCCB-4AC4934AEE40}"/>
              </a:ext>
            </a:extLst>
          </p:cNvPr>
          <p:cNvSpPr>
            <a:spLocks noGrp="1"/>
          </p:cNvSpPr>
          <p:nvPr>
            <p:ph idx="1"/>
          </p:nvPr>
        </p:nvSpPr>
        <p:spPr>
          <a:xfrm>
            <a:off x="2438400" y="1981200"/>
            <a:ext cx="6624638" cy="5029200"/>
          </a:xfrm>
        </p:spPr>
        <p:txBody>
          <a:bodyPr/>
          <a:lstStyle/>
          <a:p>
            <a:pPr marL="457200" indent="-457200">
              <a:buFont typeface="Wingdings 3" panose="05040102010807070707" pitchFamily="18" charset="2"/>
              <a:buAutoNum type="alphaLcPeriod"/>
              <a:defRPr/>
            </a:pPr>
            <a:r>
              <a:rPr lang="tr-TR" sz="1800" dirty="0"/>
              <a:t>Grubun büyüklüğü: Daha büyük gruplar bireyi uyma davranışına daha fazla iter.</a:t>
            </a:r>
          </a:p>
          <a:p>
            <a:pPr marL="457200" indent="-457200">
              <a:buFont typeface="Wingdings 3" panose="05040102010807070707" pitchFamily="18" charset="2"/>
              <a:buAutoNum type="alphaLcPeriod"/>
              <a:defRPr/>
            </a:pPr>
            <a:r>
              <a:rPr lang="tr-TR" sz="1800" dirty="0"/>
              <a:t>Grubun söz birliğinin etkisi: gruptakilerin bir konuda söz birliği içinde olması, bireyi uyma davranışına güçlü bir biçimde iter.</a:t>
            </a:r>
          </a:p>
          <a:p>
            <a:pPr marL="457200" indent="-457200">
              <a:buFont typeface="Wingdings 3" panose="05040102010807070707" pitchFamily="18" charset="2"/>
              <a:buAutoNum type="alphaLcPeriod"/>
              <a:defRPr/>
            </a:pPr>
            <a:r>
              <a:rPr lang="tr-TR" sz="1800" dirty="0" err="1"/>
              <a:t>Yüzyüze</a:t>
            </a:r>
            <a:r>
              <a:rPr lang="tr-TR" sz="1800" dirty="0"/>
              <a:t> ilişkiler, bireyi uyma davranışında kuvvetli bir etki doğurur.</a:t>
            </a:r>
          </a:p>
          <a:p>
            <a:pPr marL="457200" indent="-457200">
              <a:buFont typeface="Wingdings 3" panose="05040102010807070707" pitchFamily="18" charset="2"/>
              <a:buAutoNum type="alphaLcPeriod"/>
              <a:defRPr/>
            </a:pPr>
            <a:r>
              <a:rPr lang="tr-TR" sz="1800" dirty="0"/>
              <a:t>Gruba bağlılığın etkisi: Grup üyelerinden hoşlanma, grubun önemli amaçları olduğuna inanma,  grup  üyeliğinden elde edilen kazançlar gibi nedenler uyma davranışını güçlendirir.</a:t>
            </a:r>
          </a:p>
          <a:p>
            <a:pPr marL="457200" indent="-457200">
              <a:buFont typeface="Wingdings 3" panose="05040102010807070707" pitchFamily="18" charset="2"/>
              <a:buAutoNum type="alphaLcPeriod"/>
              <a:defRPr/>
            </a:pPr>
            <a:r>
              <a:rPr lang="tr-TR" sz="1800" dirty="0"/>
              <a:t>Azınlığın etkisi: Gerçek yaşamda gruplarda herkes aynı fikirde olmayabilir ve azınlıkların bulunması fikir değişikliklerini etkiler.</a:t>
            </a:r>
          </a:p>
          <a:p>
            <a:pPr marL="0" indent="0">
              <a:buNone/>
              <a:defRPr/>
            </a:pPr>
            <a:endParaRPr lang="tr-TR" sz="1800" dirty="0"/>
          </a:p>
        </p:txBody>
      </p:sp>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a:extLst>
              <a:ext uri="{FF2B5EF4-FFF2-40B4-BE49-F238E27FC236}">
                <a16:creationId xmlns:a16="http://schemas.microsoft.com/office/drawing/2014/main" id="{1060EDC8-01B4-4081-98DF-0F758198F45E}"/>
              </a:ext>
            </a:extLst>
          </p:cNvPr>
          <p:cNvSpPr>
            <a:spLocks noGrp="1"/>
          </p:cNvSpPr>
          <p:nvPr>
            <p:ph type="title"/>
          </p:nvPr>
        </p:nvSpPr>
        <p:spPr/>
        <p:txBody>
          <a:bodyPr/>
          <a:lstStyle/>
          <a:p>
            <a:r>
              <a:rPr lang="tr-TR" altLang="tr-TR"/>
              <a:t>Gruba uyma davranışını etkileyen kişisel etkenler</a:t>
            </a:r>
          </a:p>
        </p:txBody>
      </p:sp>
      <p:sp>
        <p:nvSpPr>
          <p:cNvPr id="25603" name="İçerik Yer Tutucusu 2">
            <a:extLst>
              <a:ext uri="{FF2B5EF4-FFF2-40B4-BE49-F238E27FC236}">
                <a16:creationId xmlns:a16="http://schemas.microsoft.com/office/drawing/2014/main" id="{346629EC-5995-4434-8CA4-372718BAF447}"/>
              </a:ext>
            </a:extLst>
          </p:cNvPr>
          <p:cNvSpPr>
            <a:spLocks noGrp="1"/>
          </p:cNvSpPr>
          <p:nvPr>
            <p:ph idx="1"/>
          </p:nvPr>
        </p:nvSpPr>
        <p:spPr bwMode="auto">
          <a:xfrm>
            <a:off x="2008188" y="2133600"/>
            <a:ext cx="7212012" cy="5562600"/>
          </a:xfrm>
        </p:spPr>
        <p:txBody>
          <a:bodyPr wrap="square" numCol="1" anchor="t" anchorCtr="0" compatLnSpc="1">
            <a:prstTxWarp prst="textNoShape">
              <a:avLst/>
            </a:prstTxWarp>
          </a:bodyPr>
          <a:lstStyle/>
          <a:p>
            <a:pPr marL="457200" indent="-457200">
              <a:buFont typeface="Wingdings 3" panose="05040102010807070707" pitchFamily="82" charset="2"/>
              <a:buAutoNum type="alphaLcPeriod"/>
            </a:pPr>
            <a:r>
              <a:rPr lang="tr-TR" altLang="tr-TR" sz="1600"/>
              <a:t>Benliğin etkileri: Bazı kişiler için benliklerinin ilişkisel yönleri öncelik taşırken bazılar için benliklerinin bireyci yönleri ön plandadır. Araştırmalar ilişkisel benlik içinde olanların uyma davranışının daha fazla oldğunu göstermektedir.</a:t>
            </a:r>
          </a:p>
          <a:p>
            <a:pPr marL="457200" indent="-457200">
              <a:buFont typeface="Wingdings 3" panose="05040102010807070707" pitchFamily="82" charset="2"/>
              <a:buAutoNum type="alphaLcPeriod"/>
            </a:pPr>
            <a:r>
              <a:rPr lang="tr-TR" altLang="tr-TR" sz="1600"/>
              <a:t>Birey olma gereksinimi: Birey olma gereksinimi yüksek olanlar, daha az uyma davranışı gösterirler.</a:t>
            </a:r>
          </a:p>
          <a:p>
            <a:pPr marL="457200" indent="-457200">
              <a:buFont typeface="Wingdings 3" panose="05040102010807070707" pitchFamily="82" charset="2"/>
              <a:buAutoNum type="alphaLcPeriod"/>
            </a:pPr>
            <a:r>
              <a:rPr lang="tr-TR" altLang="tr-TR" sz="1600"/>
              <a:t>Kişisel kontrol arzusu: Kendi davranışlarımız üzerinde kişisel kontrole sahip olduğumuzu hissetmek için sosyal etkiye karşı çıkar uyum davranışını göstermeyiz.</a:t>
            </a:r>
          </a:p>
          <a:p>
            <a:pPr marL="457200" indent="-457200">
              <a:buFont typeface="Wingdings 3" panose="05040102010807070707" pitchFamily="82" charset="2"/>
              <a:buAutoNum type="alphaLcPeriod"/>
            </a:pPr>
            <a:r>
              <a:rPr lang="tr-TR" altLang="tr-TR" sz="1600"/>
              <a:t>Cinsiyet ve uyum: Uyum gösterme konusunda cinsiyetler arasında çok az bir fark vardır. Genellikle başkarlının kendini izlediğini bilen kadınlar</a:t>
            </a:r>
          </a:p>
          <a:p>
            <a:pPr marL="457200" indent="-457200">
              <a:buFont typeface="Wingdings 3" panose="05040102010807070707" pitchFamily="82" charset="2"/>
              <a:buAutoNum type="alphaLcPeriod"/>
            </a:pPr>
            <a:r>
              <a:rPr lang="tr-TR" altLang="tr-TR" sz="1600"/>
              <a:t> aynı durumda bulunan erkeklere oranla daha fazla uyum davranışı göstermişlerdir. Bu durum biyolojik nedenlerden çok kadın ve erkeğin sosyal rolleriyle ve sosyal beklentilerle açıklanmaktadır.</a:t>
            </a:r>
          </a:p>
        </p:txBody>
      </p:sp>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Unvan 1">
            <a:extLst>
              <a:ext uri="{FF2B5EF4-FFF2-40B4-BE49-F238E27FC236}">
                <a16:creationId xmlns:a16="http://schemas.microsoft.com/office/drawing/2014/main" id="{DED1ECEF-EE13-4E98-AE8A-2CE802EB23A1}"/>
              </a:ext>
            </a:extLst>
          </p:cNvPr>
          <p:cNvSpPr>
            <a:spLocks noGrp="1"/>
          </p:cNvSpPr>
          <p:nvPr>
            <p:ph type="title"/>
          </p:nvPr>
        </p:nvSpPr>
        <p:spPr/>
        <p:txBody>
          <a:bodyPr/>
          <a:lstStyle/>
          <a:p>
            <a:r>
              <a:rPr lang="tr-TR" altLang="tr-TR"/>
              <a:t>Gruba uyma davranışını etkileyen kültürel etkenler</a:t>
            </a:r>
          </a:p>
        </p:txBody>
      </p:sp>
      <p:sp>
        <p:nvSpPr>
          <p:cNvPr id="26627" name="İçerik Yer Tutucusu 2">
            <a:extLst>
              <a:ext uri="{FF2B5EF4-FFF2-40B4-BE49-F238E27FC236}">
                <a16:creationId xmlns:a16="http://schemas.microsoft.com/office/drawing/2014/main" id="{5624D9D3-FAC6-4E90-A2EC-242AE9191785}"/>
              </a:ext>
            </a:extLst>
          </p:cNvPr>
          <p:cNvSpPr>
            <a:spLocks noGrp="1"/>
          </p:cNvSpPr>
          <p:nvPr>
            <p:ph idx="1"/>
          </p:nvPr>
        </p:nvSpPr>
        <p:spPr bwMode="auto"/>
        <p:txBody>
          <a:bodyPr wrap="square" numCol="1" anchor="t" anchorCtr="0" compatLnSpc="1">
            <a:prstTxWarp prst="textNoShape">
              <a:avLst/>
            </a:prstTxWarp>
          </a:bodyPr>
          <a:lstStyle/>
          <a:p>
            <a:pPr marL="0" indent="0">
              <a:buNone/>
            </a:pPr>
            <a:r>
              <a:rPr lang="tr-TR" altLang="tr-TR"/>
              <a:t>Uyma davranışında, bireyci ve toplulukçu kültürler arasında farklılıklar olduğuna işaret edilmektedir.</a:t>
            </a:r>
          </a:p>
        </p:txBody>
      </p:sp>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C23B8F-545A-4E11-B89A-4EBD4FA8C80A}"/>
              </a:ext>
            </a:extLst>
          </p:cNvPr>
          <p:cNvSpPr>
            <a:spLocks noGrp="1"/>
          </p:cNvSpPr>
          <p:nvPr>
            <p:ph type="title"/>
          </p:nvPr>
        </p:nvSpPr>
        <p:spPr/>
        <p:txBody>
          <a:bodyPr/>
          <a:lstStyle/>
          <a:p>
            <a:r>
              <a:rPr lang="tr-TR" dirty="0"/>
              <a:t>Grup Dinamiği ve Takımlar</a:t>
            </a:r>
          </a:p>
        </p:txBody>
      </p:sp>
      <p:sp>
        <p:nvSpPr>
          <p:cNvPr id="3" name="İçerik Yer Tutucusu 2">
            <a:extLst>
              <a:ext uri="{FF2B5EF4-FFF2-40B4-BE49-F238E27FC236}">
                <a16:creationId xmlns:a16="http://schemas.microsoft.com/office/drawing/2014/main" id="{D6E4594F-E2B6-47B5-A4C5-2D0D0BDEE059}"/>
              </a:ext>
            </a:extLst>
          </p:cNvPr>
          <p:cNvSpPr>
            <a:spLocks noGrp="1"/>
          </p:cNvSpPr>
          <p:nvPr>
            <p:ph idx="1"/>
          </p:nvPr>
        </p:nvSpPr>
        <p:spPr/>
        <p:txBody>
          <a:bodyPr/>
          <a:lstStyle/>
          <a:p>
            <a:pPr marL="0" indent="0">
              <a:buNone/>
            </a:pPr>
            <a:r>
              <a:rPr lang="tr-TR" dirty="0"/>
              <a:t>Grup çalışması, çoğu modern örgütün olmazsa olmaz bileşenlerinden biridir. Derste takım ve grupların işleyişindeki temel süreçler incelenecektir; tutarlılık, kurallar; çatışma ve konuşma. Ayrıca tutarlı grupların faydalı ve sorunlu tarafları tartışılacaktır; farklılaşan gruplar daha mı etkilidir? Kendi kendini yöneten takımların avantaj ve dezavantajları nelerdir?</a:t>
            </a:r>
          </a:p>
        </p:txBody>
      </p:sp>
    </p:spTree>
    <p:extLst>
      <p:ext uri="{BB962C8B-B14F-4D97-AF65-F5344CB8AC3E}">
        <p14:creationId xmlns:p14="http://schemas.microsoft.com/office/powerpoint/2010/main" val="547444124"/>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CED2157-96D7-49AD-B929-05F986845905}"/>
              </a:ext>
            </a:extLst>
          </p:cNvPr>
          <p:cNvSpPr>
            <a:spLocks noGrp="1" noChangeArrowheads="1"/>
          </p:cNvSpPr>
          <p:nvPr>
            <p:ph type="title"/>
          </p:nvPr>
        </p:nvSpPr>
        <p:spPr/>
        <p:txBody>
          <a:bodyPr/>
          <a:lstStyle/>
          <a:p>
            <a:r>
              <a:rPr lang="tr-TR" altLang="tr-TR"/>
              <a:t>Grup mu Takım mı?</a:t>
            </a:r>
            <a:endParaRPr lang="en-US" altLang="tr-TR"/>
          </a:p>
        </p:txBody>
      </p:sp>
      <p:sp>
        <p:nvSpPr>
          <p:cNvPr id="27651" name="Rectangle 3">
            <a:extLst>
              <a:ext uri="{FF2B5EF4-FFF2-40B4-BE49-F238E27FC236}">
                <a16:creationId xmlns:a16="http://schemas.microsoft.com/office/drawing/2014/main" id="{8BAE6E8C-9FA8-47F4-B82F-577BFA6B3E23}"/>
              </a:ext>
            </a:extLst>
          </p:cNvPr>
          <p:cNvSpPr>
            <a:spLocks noGrp="1" noChangeArrowheads="1"/>
          </p:cNvSpPr>
          <p:nvPr>
            <p:ph type="body" sz="half" idx="1"/>
          </p:nvPr>
        </p:nvSpPr>
        <p:spPr bwMode="auto">
          <a:xfrm>
            <a:off x="2819400" y="1295400"/>
            <a:ext cx="6934200" cy="2667000"/>
          </a:xfrm>
        </p:spPr>
        <p:txBody>
          <a:bodyPr wrap="square" numCol="1" anchor="t" anchorCtr="0" compatLnSpc="1">
            <a:prstTxWarp prst="textNoShape">
              <a:avLst/>
            </a:prstTxWarp>
          </a:bodyPr>
          <a:lstStyle/>
          <a:p>
            <a:r>
              <a:rPr lang="en-US" altLang="tr-TR"/>
              <a:t>Grup –</a:t>
            </a:r>
            <a:r>
              <a:rPr lang="tr-TR" altLang="tr-TR"/>
              <a:t> Bireylerden meydana gelen gruplar, belli bir amaç için biraraya gelmişlerdir. Bireyler bilgi ve kaynaklarını grupla paylaşırlar. Grup kimliği, kişiler tarafından bireysel olarak kullanılır.</a:t>
            </a:r>
          </a:p>
          <a:p>
            <a:r>
              <a:rPr lang="tr-TR" altLang="tr-TR"/>
              <a:t> </a:t>
            </a:r>
          </a:p>
        </p:txBody>
      </p:sp>
      <p:sp>
        <p:nvSpPr>
          <p:cNvPr id="51206" name="Rectangle 6">
            <a:extLst>
              <a:ext uri="{FF2B5EF4-FFF2-40B4-BE49-F238E27FC236}">
                <a16:creationId xmlns:a16="http://schemas.microsoft.com/office/drawing/2014/main" id="{69EE7186-508D-48E0-8DF9-07B70C685F91}"/>
              </a:ext>
            </a:extLst>
          </p:cNvPr>
          <p:cNvSpPr>
            <a:spLocks noChangeArrowheads="1"/>
          </p:cNvSpPr>
          <p:nvPr/>
        </p:nvSpPr>
        <p:spPr bwMode="auto">
          <a:xfrm>
            <a:off x="2590800" y="4267200"/>
            <a:ext cx="6781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tx1"/>
              </a:buClr>
              <a:buChar char="–"/>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9pPr>
          </a:lstStyle>
          <a:p>
            <a:pPr marL="0" indent="0">
              <a:buNone/>
              <a:defRPr/>
            </a:pPr>
            <a:endParaRPr lang="en-US" altLang="tr-TR" dirty="0"/>
          </a:p>
        </p:txBody>
      </p:sp>
    </p:spTree>
    <p:extLst>
      <p:ext uri="{BB962C8B-B14F-4D97-AF65-F5344CB8AC3E}">
        <p14:creationId xmlns:p14="http://schemas.microsoft.com/office/powerpoint/2010/main" val="4040251314"/>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AAD8C8D-615D-4148-9F93-45E184EAE627}"/>
              </a:ext>
            </a:extLst>
          </p:cNvPr>
          <p:cNvSpPr>
            <a:spLocks noGrp="1" noChangeArrowheads="1"/>
          </p:cNvSpPr>
          <p:nvPr>
            <p:ph type="title"/>
          </p:nvPr>
        </p:nvSpPr>
        <p:spPr/>
        <p:txBody>
          <a:bodyPr/>
          <a:lstStyle/>
          <a:p>
            <a:r>
              <a:rPr lang="en-US" altLang="tr-TR"/>
              <a:t>Grup </a:t>
            </a:r>
            <a:r>
              <a:rPr lang="tr-TR" altLang="tr-TR"/>
              <a:t>mu</a:t>
            </a:r>
            <a:r>
              <a:rPr lang="en-US" altLang="tr-TR"/>
              <a:t> T</a:t>
            </a:r>
            <a:r>
              <a:rPr lang="tr-TR" altLang="tr-TR"/>
              <a:t>akım mı?</a:t>
            </a:r>
            <a:endParaRPr lang="en-US" altLang="tr-TR"/>
          </a:p>
        </p:txBody>
      </p:sp>
      <p:sp>
        <p:nvSpPr>
          <p:cNvPr id="67590" name="Rectangle 6">
            <a:extLst>
              <a:ext uri="{FF2B5EF4-FFF2-40B4-BE49-F238E27FC236}">
                <a16:creationId xmlns:a16="http://schemas.microsoft.com/office/drawing/2014/main" id="{68618213-BD16-4A9E-BD59-295EF3E981EE}"/>
              </a:ext>
            </a:extLst>
          </p:cNvPr>
          <p:cNvSpPr>
            <a:spLocks noGrp="1" noChangeArrowheads="1"/>
          </p:cNvSpPr>
          <p:nvPr>
            <p:ph sz="half" idx="1"/>
          </p:nvPr>
        </p:nvSpPr>
        <p:spPr>
          <a:xfrm>
            <a:off x="2157413" y="1828800"/>
            <a:ext cx="3886200" cy="4351338"/>
          </a:xfrm>
        </p:spPr>
        <p:txBody>
          <a:bodyPr/>
          <a:lstStyle/>
          <a:p>
            <a:pPr marL="342906" indent="-342906" defTabSz="457207">
              <a:buClr>
                <a:schemeClr val="bg2">
                  <a:lumMod val="40000"/>
                  <a:lumOff val="60000"/>
                </a:schemeClr>
              </a:buClr>
              <a:buFont typeface="Wingdings 3" charset="2"/>
              <a:buChar char=""/>
              <a:defRPr/>
            </a:pPr>
            <a:r>
              <a:rPr lang="en-US" altLang="tr-TR" sz="2400" dirty="0" err="1"/>
              <a:t>Grup</a:t>
            </a:r>
            <a:endParaRPr lang="en-US" altLang="tr-TR" sz="2400" dirty="0"/>
          </a:p>
          <a:p>
            <a:pPr marL="742962" lvl="1" indent="-285755" defTabSz="457207">
              <a:buClr>
                <a:schemeClr val="bg2">
                  <a:lumMod val="40000"/>
                  <a:lumOff val="60000"/>
                </a:schemeClr>
              </a:buClr>
              <a:buFont typeface="Wingdings 3" charset="2"/>
              <a:buChar char=""/>
              <a:defRPr/>
            </a:pPr>
            <a:r>
              <a:rPr lang="tr-TR" altLang="tr-TR" sz="2000" dirty="0"/>
              <a:t>Güçlü lider</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Bireysel </a:t>
            </a:r>
            <a:r>
              <a:rPr lang="tr-TR" altLang="tr-TR" sz="2000" dirty="0" err="1"/>
              <a:t>hesapverme</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Örgütsel amaç</a:t>
            </a:r>
          </a:p>
          <a:p>
            <a:pPr marL="742962" lvl="1" indent="-285755" defTabSz="457207">
              <a:buClr>
                <a:schemeClr val="bg2">
                  <a:lumMod val="40000"/>
                  <a:lumOff val="60000"/>
                </a:schemeClr>
              </a:buClr>
              <a:buFont typeface="Wingdings 3" charset="2"/>
              <a:buChar char=""/>
              <a:defRPr/>
            </a:pPr>
            <a:r>
              <a:rPr lang="tr-TR" altLang="tr-TR" sz="2000" dirty="0"/>
              <a:t>Bireysel çalışma</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Etkin  toplantı</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İşte yetki devri</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Tesadüfi ve çeşitli yetenekler</a:t>
            </a:r>
            <a:endParaRPr lang="en-US" altLang="tr-TR" sz="2000" dirty="0"/>
          </a:p>
        </p:txBody>
      </p:sp>
      <p:sp>
        <p:nvSpPr>
          <p:cNvPr id="67591" name="Rectangle 7">
            <a:extLst>
              <a:ext uri="{FF2B5EF4-FFF2-40B4-BE49-F238E27FC236}">
                <a16:creationId xmlns:a16="http://schemas.microsoft.com/office/drawing/2014/main" id="{818654B8-4078-4983-A8C9-35D0953D68B4}"/>
              </a:ext>
            </a:extLst>
          </p:cNvPr>
          <p:cNvSpPr>
            <a:spLocks noGrp="1" noChangeArrowheads="1"/>
          </p:cNvSpPr>
          <p:nvPr>
            <p:ph sz="half" idx="2"/>
          </p:nvPr>
        </p:nvSpPr>
        <p:spPr>
          <a:xfrm>
            <a:off x="6153150" y="1828800"/>
            <a:ext cx="3886200" cy="4351338"/>
          </a:xfrm>
        </p:spPr>
        <p:txBody>
          <a:bodyPr/>
          <a:lstStyle/>
          <a:p>
            <a:pPr marL="342906" indent="-342906" defTabSz="457207">
              <a:buClr>
                <a:schemeClr val="bg2">
                  <a:lumMod val="40000"/>
                  <a:lumOff val="60000"/>
                </a:schemeClr>
              </a:buClr>
              <a:buFont typeface="Wingdings 3" charset="2"/>
              <a:buChar char=""/>
              <a:defRPr/>
            </a:pPr>
            <a:r>
              <a:rPr lang="en-US" altLang="tr-TR" sz="2400" dirty="0"/>
              <a:t>T</a:t>
            </a:r>
            <a:r>
              <a:rPr lang="tr-TR" altLang="tr-TR" sz="2400" dirty="0"/>
              <a:t>akım</a:t>
            </a:r>
          </a:p>
          <a:p>
            <a:pPr marL="342906" indent="-342906" defTabSz="457207">
              <a:buClr>
                <a:schemeClr val="bg2">
                  <a:lumMod val="40000"/>
                  <a:lumOff val="60000"/>
                </a:schemeClr>
              </a:buClr>
              <a:buFont typeface="Wingdings 3" charset="2"/>
              <a:buChar char=""/>
              <a:defRPr/>
            </a:pPr>
            <a:r>
              <a:rPr lang="tr-TR" altLang="tr-TR" sz="2000" dirty="0"/>
              <a:t>Ortak liderlik</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Bireysel ve karşılıklı </a:t>
            </a:r>
            <a:r>
              <a:rPr lang="tr-TR" altLang="tr-TR" sz="2000" dirty="0" err="1"/>
              <a:t>hesapverebilirlik</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Spesifik takım amacı</a:t>
            </a:r>
          </a:p>
          <a:p>
            <a:pPr marL="742962" lvl="1" indent="-285755" defTabSz="457207">
              <a:buClr>
                <a:schemeClr val="bg2">
                  <a:lumMod val="40000"/>
                  <a:lumOff val="60000"/>
                </a:schemeClr>
              </a:buClr>
              <a:buFont typeface="Wingdings 3" charset="2"/>
              <a:buChar char=""/>
              <a:defRPr/>
            </a:pPr>
            <a:r>
              <a:rPr lang="tr-TR" altLang="tr-TR" sz="2000" dirty="0"/>
              <a:t>Kolektif iş</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Açık uçlu toplantı</a:t>
            </a:r>
            <a:endParaRPr lang="en-US" altLang="tr-TR" sz="2000" dirty="0"/>
          </a:p>
          <a:p>
            <a:pPr marL="742962" lvl="1" indent="-285755" defTabSz="457207">
              <a:buClr>
                <a:schemeClr val="bg2">
                  <a:lumMod val="40000"/>
                  <a:lumOff val="60000"/>
                </a:schemeClr>
              </a:buClr>
              <a:buFont typeface="Wingdings 3" charset="2"/>
              <a:buChar char=""/>
              <a:defRPr/>
            </a:pPr>
            <a:r>
              <a:rPr lang="tr-TR" altLang="tr-TR" sz="2000" dirty="0"/>
              <a:t>Birlikte iş yapma</a:t>
            </a:r>
          </a:p>
          <a:p>
            <a:pPr marL="742962" lvl="1" indent="-285755" defTabSz="457207">
              <a:buClr>
                <a:schemeClr val="bg2">
                  <a:lumMod val="40000"/>
                  <a:lumOff val="60000"/>
                </a:schemeClr>
              </a:buClr>
              <a:buFont typeface="Wingdings 3" charset="2"/>
              <a:buChar char=""/>
              <a:defRPr/>
            </a:pPr>
            <a:r>
              <a:rPr lang="tr-TR" altLang="tr-TR" sz="2000" dirty="0"/>
              <a:t>Birbirini tamamlayan yetenekler</a:t>
            </a:r>
          </a:p>
        </p:txBody>
      </p:sp>
    </p:spTree>
    <p:extLst>
      <p:ext uri="{BB962C8B-B14F-4D97-AF65-F5344CB8AC3E}">
        <p14:creationId xmlns:p14="http://schemas.microsoft.com/office/powerpoint/2010/main" val="1939076176"/>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0343546-F06D-483A-BE9F-0571DAAFCDCA}"/>
              </a:ext>
            </a:extLst>
          </p:cNvPr>
          <p:cNvSpPr>
            <a:spLocks noGrp="1" noChangeArrowheads="1"/>
          </p:cNvSpPr>
          <p:nvPr>
            <p:ph type="title"/>
          </p:nvPr>
        </p:nvSpPr>
        <p:spPr/>
        <p:txBody>
          <a:bodyPr/>
          <a:lstStyle/>
          <a:p>
            <a:r>
              <a:rPr lang="tr-TR" altLang="tr-TR" dirty="0"/>
              <a:t>Grup mu Takım mı?</a:t>
            </a:r>
            <a:endParaRPr lang="en-US" altLang="tr-TR" dirty="0"/>
          </a:p>
        </p:txBody>
      </p:sp>
      <p:sp>
        <p:nvSpPr>
          <p:cNvPr id="29699" name="Rectangle 3">
            <a:extLst>
              <a:ext uri="{FF2B5EF4-FFF2-40B4-BE49-F238E27FC236}">
                <a16:creationId xmlns:a16="http://schemas.microsoft.com/office/drawing/2014/main" id="{315BD3F8-5F90-452F-AEB4-E1118664E2C0}"/>
              </a:ext>
            </a:extLst>
          </p:cNvPr>
          <p:cNvSpPr>
            <a:spLocks noGrp="1" noChangeArrowheads="1"/>
          </p:cNvSpPr>
          <p:nvPr>
            <p:ph type="body" sz="half" idx="1"/>
          </p:nvPr>
        </p:nvSpPr>
        <p:spPr bwMode="auto">
          <a:xfrm>
            <a:off x="520148" y="2438400"/>
            <a:ext cx="7086600" cy="1066800"/>
          </a:xfrm>
        </p:spPr>
        <p:txBody>
          <a:bodyPr wrap="square" numCol="1" anchor="t" anchorCtr="0" compatLnSpc="1">
            <a:prstTxWarp prst="textNoShape">
              <a:avLst/>
            </a:prstTxWarp>
          </a:bodyPr>
          <a:lstStyle/>
          <a:p>
            <a:r>
              <a:rPr lang="tr-TR" altLang="tr-TR" dirty="0"/>
              <a:t>Yüzme «takım»</a:t>
            </a:r>
            <a:r>
              <a:rPr lang="en-US" altLang="tr-TR" dirty="0"/>
              <a:t> </a:t>
            </a:r>
            <a:r>
              <a:rPr lang="tr-TR" altLang="tr-TR" dirty="0"/>
              <a:t>mı yoksa «grup» sporu mudur?</a:t>
            </a:r>
            <a:endParaRPr lang="en-US" altLang="tr-TR" dirty="0"/>
          </a:p>
        </p:txBody>
      </p:sp>
      <p:sp>
        <p:nvSpPr>
          <p:cNvPr id="2" name="İçerik Yer Tutucusu 1">
            <a:extLst>
              <a:ext uri="{FF2B5EF4-FFF2-40B4-BE49-F238E27FC236}">
                <a16:creationId xmlns:a16="http://schemas.microsoft.com/office/drawing/2014/main" id="{32152630-93F7-4DF5-B786-A00534DC2F86}"/>
              </a:ext>
            </a:extLst>
          </p:cNvPr>
          <p:cNvSpPr>
            <a:spLocks noGrp="1"/>
          </p:cNvSpPr>
          <p:nvPr>
            <p:ph sz="quarter" idx="2"/>
          </p:nvPr>
        </p:nvSpPr>
        <p:spPr/>
        <p:txBody>
          <a:bodyPr/>
          <a:lstStyle/>
          <a:p>
            <a:endParaRPr lang="tr-TR" dirty="0"/>
          </a:p>
          <a:p>
            <a:endParaRPr lang="tr-TR" dirty="0"/>
          </a:p>
        </p:txBody>
      </p:sp>
    </p:spTree>
    <p:extLst>
      <p:ext uri="{BB962C8B-B14F-4D97-AF65-F5344CB8AC3E}">
        <p14:creationId xmlns:p14="http://schemas.microsoft.com/office/powerpoint/2010/main" val="2109910348"/>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61B1533-F0E9-419C-A306-A4FB05557AC5}"/>
              </a:ext>
            </a:extLst>
          </p:cNvPr>
          <p:cNvSpPr>
            <a:spLocks noGrp="1"/>
          </p:cNvSpPr>
          <p:nvPr>
            <p:ph type="title"/>
          </p:nvPr>
        </p:nvSpPr>
        <p:spPr/>
        <p:txBody>
          <a:bodyPr/>
          <a:lstStyle/>
          <a:p>
            <a:pPr eaLnBrk="1" hangingPunct="1"/>
            <a:r>
              <a:rPr lang="en-US" altLang="tr-TR"/>
              <a:t>Grup</a:t>
            </a:r>
            <a:r>
              <a:rPr lang="tr-TR" altLang="tr-TR"/>
              <a:t>lar</a:t>
            </a:r>
            <a:endParaRPr lang="en-US" altLang="tr-TR"/>
          </a:p>
        </p:txBody>
      </p:sp>
      <p:sp>
        <p:nvSpPr>
          <p:cNvPr id="38916" name="Rectangle 4">
            <a:extLst>
              <a:ext uri="{FF2B5EF4-FFF2-40B4-BE49-F238E27FC236}">
                <a16:creationId xmlns:a16="http://schemas.microsoft.com/office/drawing/2014/main" id="{0E8A7BB7-F5FD-4D67-841C-D7B9819AB3A2}"/>
              </a:ext>
            </a:extLst>
          </p:cNvPr>
          <p:cNvSpPr>
            <a:spLocks noGrp="1" noChangeArrowheads="1"/>
          </p:cNvSpPr>
          <p:nvPr>
            <p:ph type="body" sz="half" idx="1"/>
          </p:nvPr>
        </p:nvSpPr>
        <p:spPr>
          <a:xfrm>
            <a:off x="2819400" y="2514600"/>
            <a:ext cx="3810000" cy="3429000"/>
          </a:xfrm>
        </p:spPr>
        <p:txBody>
          <a:bodyPr rtlCol="0">
            <a:normAutofit fontScale="92500" lnSpcReduction="10000"/>
          </a:bodyPr>
          <a:lstStyle/>
          <a:p>
            <a:pPr marL="342906" indent="-342906" defTabSz="457207">
              <a:buClr>
                <a:schemeClr val="bg2">
                  <a:lumMod val="40000"/>
                  <a:lumOff val="60000"/>
                </a:schemeClr>
              </a:buClr>
              <a:buFont typeface="Wingdings 3" charset="2"/>
              <a:buChar char=""/>
              <a:defRPr/>
            </a:pPr>
            <a:r>
              <a:rPr lang="tr-TR" altLang="tr-TR" dirty="0"/>
              <a:t>Gruplar, özel bir amaç için  </a:t>
            </a:r>
            <a:r>
              <a:rPr lang="tr-TR" altLang="tr-TR" dirty="0" err="1"/>
              <a:t>biraraya</a:t>
            </a:r>
            <a:r>
              <a:rPr lang="tr-TR" altLang="tr-TR" dirty="0"/>
              <a:t> gelmiş iki veya daha fazla insanın bir amaç için </a:t>
            </a:r>
            <a:r>
              <a:rPr lang="tr-TR" altLang="tr-TR" dirty="0" err="1"/>
              <a:t>biraraya</a:t>
            </a:r>
            <a:r>
              <a:rPr lang="tr-TR" altLang="tr-TR" dirty="0"/>
              <a:t> geldiği ya da zorunluluktan dolayı içinde bulundukları ve bu insanlar arasında etkileşim ve iletişimin bulunduğu yapılardır.</a:t>
            </a:r>
            <a:endParaRPr lang="en-US" altLang="tr-TR" dirty="0"/>
          </a:p>
        </p:txBody>
      </p:sp>
      <p:sp>
        <p:nvSpPr>
          <p:cNvPr id="8196" name="İçerik Yer Tutucusu 6">
            <a:extLst>
              <a:ext uri="{FF2B5EF4-FFF2-40B4-BE49-F238E27FC236}">
                <a16:creationId xmlns:a16="http://schemas.microsoft.com/office/drawing/2014/main" id="{C383C79E-F04C-46DB-8735-E204B1DFC8F3}"/>
              </a:ext>
            </a:extLst>
          </p:cNvPr>
          <p:cNvSpPr>
            <a:spLocks noGrp="1"/>
          </p:cNvSpPr>
          <p:nvPr>
            <p:ph sz="quarter" idx="2"/>
          </p:nvPr>
        </p:nvSpPr>
        <p:spPr>
          <a:xfrm>
            <a:off x="6629400" y="2057400"/>
            <a:ext cx="3505200" cy="1905000"/>
          </a:xfrm>
        </p:spPr>
        <p:txBody>
          <a:bodyPr/>
          <a:lstStyle/>
          <a:p>
            <a:pPr eaLnBrk="1" hangingPunct="1"/>
            <a:endParaRPr lang="tr-TR" altLang="tr-TR"/>
          </a:p>
          <a:p>
            <a:pPr eaLnBrk="1" hangingPunct="1"/>
            <a:endParaRPr lang="tr-TR" altLang="tr-TR"/>
          </a:p>
          <a:p>
            <a:pPr eaLnBrk="1" hangingPunct="1"/>
            <a:endParaRPr lang="tr-TR" altLang="tr-TR"/>
          </a:p>
        </p:txBody>
      </p:sp>
      <p:sp>
        <p:nvSpPr>
          <p:cNvPr id="8197" name="Text Box 3">
            <a:extLst>
              <a:ext uri="{FF2B5EF4-FFF2-40B4-BE49-F238E27FC236}">
                <a16:creationId xmlns:a16="http://schemas.microsoft.com/office/drawing/2014/main" id="{7485B0BD-168C-46F4-A378-03AC7C4DA973}"/>
              </a:ext>
            </a:extLst>
          </p:cNvPr>
          <p:cNvSpPr txBox="1">
            <a:spLocks noChangeArrowheads="1"/>
          </p:cNvSpPr>
          <p:nvPr/>
        </p:nvSpPr>
        <p:spPr bwMode="auto">
          <a:xfrm>
            <a:off x="3200400" y="2133601"/>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lang="tr-TR" altLang="tr-TR" sz="1800">
              <a:latin typeface="Tahoma" panose="020B0604030504040204" pitchFamily="34" charset="0"/>
            </a:endParaRPr>
          </a:p>
        </p:txBody>
      </p:sp>
      <p:pic>
        <p:nvPicPr>
          <p:cNvPr id="8198" name="Resim 5">
            <a:extLst>
              <a:ext uri="{FF2B5EF4-FFF2-40B4-BE49-F238E27FC236}">
                <a16:creationId xmlns:a16="http://schemas.microsoft.com/office/drawing/2014/main" id="{C2C65D41-BD20-405D-A1EC-5FA8821D01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8901" y="1981200"/>
            <a:ext cx="4024313"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46A7B2-4596-48A2-990D-10D820F436A8}"/>
              </a:ext>
            </a:extLst>
          </p:cNvPr>
          <p:cNvSpPr>
            <a:spLocks noGrp="1"/>
          </p:cNvSpPr>
          <p:nvPr>
            <p:ph type="title"/>
          </p:nvPr>
        </p:nvSpPr>
        <p:spPr/>
        <p:txBody>
          <a:bodyPr/>
          <a:lstStyle/>
          <a:p>
            <a:r>
              <a:rPr lang="tr-TR" dirty="0"/>
              <a:t>Özet</a:t>
            </a:r>
            <a:endParaRPr lang="en-CA" dirty="0"/>
          </a:p>
        </p:txBody>
      </p:sp>
      <p:sp>
        <p:nvSpPr>
          <p:cNvPr id="3" name="Metin Yer Tutucusu 2">
            <a:extLst>
              <a:ext uri="{FF2B5EF4-FFF2-40B4-BE49-F238E27FC236}">
                <a16:creationId xmlns:a16="http://schemas.microsoft.com/office/drawing/2014/main" id="{2E54C3E5-6ECB-4DCD-B07B-25DA8904E270}"/>
              </a:ext>
            </a:extLst>
          </p:cNvPr>
          <p:cNvSpPr>
            <a:spLocks noGrp="1"/>
          </p:cNvSpPr>
          <p:nvPr>
            <p:ph type="body" sz="half" idx="1"/>
          </p:nvPr>
        </p:nvSpPr>
        <p:spPr/>
        <p:txBody>
          <a:bodyPr>
            <a:normAutofit lnSpcReduction="10000"/>
          </a:bodyPr>
          <a:lstStyle/>
          <a:p>
            <a:pPr marL="0" indent="0">
              <a:buNone/>
            </a:pPr>
            <a:r>
              <a:rPr lang="tr-TR" dirty="0"/>
              <a:t>Çalışma hayatında, performans ile rol algıları, normlar, statü farklılıkları, grup büyüklüğü ve dayanışma önemlidir.</a:t>
            </a:r>
          </a:p>
          <a:p>
            <a:pPr marL="0" indent="0">
              <a:buNone/>
            </a:pPr>
            <a:r>
              <a:rPr lang="tr-TR" dirty="0"/>
              <a:t>Rol algıları ve çalışanların performansı arasında pozitif bir ilişki vardır. Çalışanın ve yöneticinin kişinin işi hakkındaki algılarının uyumlu olması, yöneticinin çalışana ilişkin değerlendirmesini etkileyecektir.</a:t>
            </a:r>
            <a:endParaRPr lang="en-CA" dirty="0"/>
          </a:p>
        </p:txBody>
      </p:sp>
      <p:sp>
        <p:nvSpPr>
          <p:cNvPr id="5" name="İçerik Yer Tutucusu 4">
            <a:extLst>
              <a:ext uri="{FF2B5EF4-FFF2-40B4-BE49-F238E27FC236}">
                <a16:creationId xmlns:a16="http://schemas.microsoft.com/office/drawing/2014/main" id="{A1CAF930-E4B2-4FC1-9D6F-C7CB992B44F3}"/>
              </a:ext>
            </a:extLst>
          </p:cNvPr>
          <p:cNvSpPr>
            <a:spLocks noGrp="1"/>
          </p:cNvSpPr>
          <p:nvPr>
            <p:ph sz="quarter" idx="3"/>
          </p:nvPr>
        </p:nvSpPr>
        <p:spPr>
          <a:xfrm>
            <a:off x="6553200" y="1981200"/>
            <a:ext cx="4927600" cy="4114800"/>
          </a:xfrm>
        </p:spPr>
        <p:txBody>
          <a:bodyPr/>
          <a:lstStyle/>
          <a:p>
            <a:pPr marL="0" indent="0">
              <a:buNone/>
            </a:pPr>
            <a:r>
              <a:rPr lang="tr-TR" dirty="0"/>
              <a:t>Normlar, doğru ve yanlış standartları belirler ve davranışları kontrol eder. Bir grup için belirlenen normlar, yöneticinin üyelerin davranışlarını yorumlamasına yardım eder. </a:t>
            </a:r>
          </a:p>
          <a:p>
            <a:pPr marL="0" indent="0">
              <a:buNone/>
            </a:pPr>
            <a:endParaRPr lang="en-CA" dirty="0"/>
          </a:p>
        </p:txBody>
      </p:sp>
    </p:spTree>
    <p:extLst>
      <p:ext uri="{BB962C8B-B14F-4D97-AF65-F5344CB8AC3E}">
        <p14:creationId xmlns:p14="http://schemas.microsoft.com/office/powerpoint/2010/main" val="2568907847"/>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AAD1B4-AB32-4D18-B76B-6B2EEFE97A8B}"/>
              </a:ext>
            </a:extLst>
          </p:cNvPr>
          <p:cNvSpPr>
            <a:spLocks noGrp="1"/>
          </p:cNvSpPr>
          <p:nvPr>
            <p:ph type="title"/>
          </p:nvPr>
        </p:nvSpPr>
        <p:spPr/>
        <p:txBody>
          <a:bodyPr/>
          <a:lstStyle/>
          <a:p>
            <a:r>
              <a:rPr lang="tr-TR" dirty="0"/>
              <a:t>Özet</a:t>
            </a:r>
            <a:endParaRPr lang="en-CA" dirty="0"/>
          </a:p>
        </p:txBody>
      </p:sp>
      <p:sp>
        <p:nvSpPr>
          <p:cNvPr id="3" name="Metin Yer Tutucusu 2">
            <a:extLst>
              <a:ext uri="{FF2B5EF4-FFF2-40B4-BE49-F238E27FC236}">
                <a16:creationId xmlns:a16="http://schemas.microsoft.com/office/drawing/2014/main" id="{360110C3-146B-49CB-8B9B-4ACFA31438FF}"/>
              </a:ext>
            </a:extLst>
          </p:cNvPr>
          <p:cNvSpPr>
            <a:spLocks noGrp="1"/>
          </p:cNvSpPr>
          <p:nvPr>
            <p:ph type="body" sz="half" idx="1"/>
          </p:nvPr>
        </p:nvSpPr>
        <p:spPr/>
        <p:txBody>
          <a:bodyPr/>
          <a:lstStyle/>
          <a:p>
            <a:pPr marL="0" indent="0">
              <a:buNone/>
            </a:pPr>
            <a:r>
              <a:rPr lang="tr-TR" dirty="0"/>
              <a:t>Tatmin açısından grupların etkisi:</a:t>
            </a:r>
          </a:p>
          <a:p>
            <a:pPr marL="0" indent="0">
              <a:buNone/>
            </a:pPr>
            <a:r>
              <a:rPr lang="tr-TR" dirty="0"/>
              <a:t>Çalışının işi ile ilgili olarak patron ve çalışanın algılarındaki uyuşma, çalışanında yüksek tatmin düzeyi ile ilişkilidir.</a:t>
            </a:r>
          </a:p>
          <a:p>
            <a:pPr marL="0" indent="0">
              <a:buNone/>
            </a:pPr>
            <a:r>
              <a:rPr lang="tr-TR" dirty="0"/>
              <a:t>Birçok insan, kendileri ile aynı düzeyde ya da daha üst statü düzeyindekilerle iletişim kurmayı tercih eder. </a:t>
            </a:r>
          </a:p>
          <a:p>
            <a:pPr marL="0" indent="0">
              <a:buNone/>
            </a:pPr>
            <a:endParaRPr lang="tr-TR" dirty="0"/>
          </a:p>
        </p:txBody>
      </p:sp>
      <p:sp>
        <p:nvSpPr>
          <p:cNvPr id="4" name="İçerik Yer Tutucusu 3">
            <a:extLst>
              <a:ext uri="{FF2B5EF4-FFF2-40B4-BE49-F238E27FC236}">
                <a16:creationId xmlns:a16="http://schemas.microsoft.com/office/drawing/2014/main" id="{B39021FB-6B8A-4240-AF48-5D4B84FD8AD8}"/>
              </a:ext>
            </a:extLst>
          </p:cNvPr>
          <p:cNvSpPr>
            <a:spLocks noGrp="1"/>
          </p:cNvSpPr>
          <p:nvPr>
            <p:ph sz="quarter" idx="2"/>
          </p:nvPr>
        </p:nvSpPr>
        <p:spPr>
          <a:xfrm>
            <a:off x="6553200" y="1941443"/>
            <a:ext cx="4927600" cy="4114799"/>
          </a:xfrm>
        </p:spPr>
        <p:txBody>
          <a:bodyPr>
            <a:normAutofit lnSpcReduction="10000"/>
          </a:bodyPr>
          <a:lstStyle/>
          <a:p>
            <a:r>
              <a:rPr lang="tr-TR" dirty="0"/>
              <a:t>Grup büyüklüğü ve tatmin ilişkisine yönelik beklentiler sezgiseldir. Daha büyük gruplar daha düşük tatmin düzeyi ile ilişkilendirilebilir. Büyüklük arttıkça katılım fırsatı ve sosyal etkileşim, bireyin grupla özdeşleşmesi azalmaktadır. Ayrıca, daha çok sayıda çatışma olasılığını barındırır. Alt grupların oluşmasına yol açar. </a:t>
            </a:r>
            <a:endParaRPr lang="en-CA" dirty="0"/>
          </a:p>
        </p:txBody>
      </p:sp>
      <p:sp>
        <p:nvSpPr>
          <p:cNvPr id="5" name="İçerik Yer Tutucusu 4">
            <a:extLst>
              <a:ext uri="{FF2B5EF4-FFF2-40B4-BE49-F238E27FC236}">
                <a16:creationId xmlns:a16="http://schemas.microsoft.com/office/drawing/2014/main" id="{5898D35B-FE88-4712-833A-27958062CC79}"/>
              </a:ext>
            </a:extLst>
          </p:cNvPr>
          <p:cNvSpPr>
            <a:spLocks noGrp="1"/>
          </p:cNvSpPr>
          <p:nvPr>
            <p:ph sz="quarter" idx="3"/>
          </p:nvPr>
        </p:nvSpPr>
        <p:spPr/>
        <p:txBody>
          <a:bodyPr/>
          <a:lstStyle/>
          <a:p>
            <a:endParaRPr lang="tr-TR" dirty="0"/>
          </a:p>
          <a:p>
            <a:endParaRPr lang="en-CA" dirty="0"/>
          </a:p>
        </p:txBody>
      </p:sp>
    </p:spTree>
    <p:extLst>
      <p:ext uri="{BB962C8B-B14F-4D97-AF65-F5344CB8AC3E}">
        <p14:creationId xmlns:p14="http://schemas.microsoft.com/office/powerpoint/2010/main" val="4046645567"/>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176D09-1E46-48B6-8B54-C0A653E714F9}"/>
              </a:ext>
            </a:extLst>
          </p:cNvPr>
          <p:cNvSpPr>
            <a:spLocks noGrp="1"/>
          </p:cNvSpPr>
          <p:nvPr>
            <p:ph type="title"/>
          </p:nvPr>
        </p:nvSpPr>
        <p:spPr/>
        <p:txBody>
          <a:bodyPr/>
          <a:lstStyle/>
          <a:p>
            <a:r>
              <a:rPr lang="tr-TR" dirty="0"/>
              <a:t>Özet</a:t>
            </a:r>
            <a:endParaRPr lang="en-CA" dirty="0"/>
          </a:p>
        </p:txBody>
      </p:sp>
      <p:sp>
        <p:nvSpPr>
          <p:cNvPr id="3" name="Metin Yer Tutucusu 2">
            <a:extLst>
              <a:ext uri="{FF2B5EF4-FFF2-40B4-BE49-F238E27FC236}">
                <a16:creationId xmlns:a16="http://schemas.microsoft.com/office/drawing/2014/main" id="{1790448A-A728-46CF-9806-181043DAE20B}"/>
              </a:ext>
            </a:extLst>
          </p:cNvPr>
          <p:cNvSpPr>
            <a:spLocks noGrp="1"/>
          </p:cNvSpPr>
          <p:nvPr>
            <p:ph type="body" sz="half" idx="1"/>
          </p:nvPr>
        </p:nvSpPr>
        <p:spPr/>
        <p:txBody>
          <a:bodyPr/>
          <a:lstStyle/>
          <a:p>
            <a:pPr marL="0" indent="0">
              <a:buNone/>
            </a:pPr>
            <a:r>
              <a:rPr lang="tr-TR" dirty="0"/>
              <a:t>Statü farklılıkları, hayal kırıklığına neden olarak verimlilik ve örgütte kalma arzusunu olumsuz yönde etkiler. </a:t>
            </a:r>
            <a:r>
              <a:rPr lang="tr-TR" dirty="0" err="1"/>
              <a:t>Uyulmazlık</a:t>
            </a:r>
            <a:r>
              <a:rPr lang="tr-TR" dirty="0"/>
              <a:t> motivasyonu düşürür. </a:t>
            </a:r>
          </a:p>
          <a:p>
            <a:pPr marL="0" indent="0">
              <a:buNone/>
            </a:pPr>
            <a:endParaRPr lang="en-CA" dirty="0"/>
          </a:p>
        </p:txBody>
      </p:sp>
      <p:sp>
        <p:nvSpPr>
          <p:cNvPr id="4" name="İçerik Yer Tutucusu 3">
            <a:extLst>
              <a:ext uri="{FF2B5EF4-FFF2-40B4-BE49-F238E27FC236}">
                <a16:creationId xmlns:a16="http://schemas.microsoft.com/office/drawing/2014/main" id="{D2203302-BF2B-4A06-80D2-8C4C7A432739}"/>
              </a:ext>
            </a:extLst>
          </p:cNvPr>
          <p:cNvSpPr>
            <a:spLocks noGrp="1"/>
          </p:cNvSpPr>
          <p:nvPr>
            <p:ph sz="quarter" idx="2"/>
          </p:nvPr>
        </p:nvSpPr>
        <p:spPr/>
        <p:txBody>
          <a:bodyPr>
            <a:normAutofit fontScale="92500" lnSpcReduction="20000"/>
          </a:bodyPr>
          <a:lstStyle/>
          <a:p>
            <a:pPr marL="0" indent="0">
              <a:buNone/>
            </a:pPr>
            <a:r>
              <a:rPr lang="tr-TR" dirty="0"/>
              <a:t>Grup büyüklüğü, görevin niteliğine bağlı olarak performansı etkiler. Büyük gruplar, sorunun nedenini belirlemede, küçük gruplar ise faaliyeti yürütme görevinde daha başarılıdır.</a:t>
            </a:r>
          </a:p>
          <a:p>
            <a:pPr marL="0" indent="0">
              <a:buNone/>
            </a:pPr>
            <a:endParaRPr lang="en-CA" dirty="0"/>
          </a:p>
        </p:txBody>
      </p:sp>
      <p:sp>
        <p:nvSpPr>
          <p:cNvPr id="5" name="İçerik Yer Tutucusu 4">
            <a:extLst>
              <a:ext uri="{FF2B5EF4-FFF2-40B4-BE49-F238E27FC236}">
                <a16:creationId xmlns:a16="http://schemas.microsoft.com/office/drawing/2014/main" id="{B4AC6893-4B2E-4019-BF93-D95DABFF372E}"/>
              </a:ext>
            </a:extLst>
          </p:cNvPr>
          <p:cNvSpPr>
            <a:spLocks noGrp="1"/>
          </p:cNvSpPr>
          <p:nvPr>
            <p:ph sz="quarter" idx="3"/>
          </p:nvPr>
        </p:nvSpPr>
        <p:spPr/>
        <p:txBody>
          <a:bodyPr>
            <a:normAutofit lnSpcReduction="10000"/>
          </a:bodyPr>
          <a:lstStyle/>
          <a:p>
            <a:pPr marL="0" indent="0">
              <a:buNone/>
            </a:pPr>
            <a:r>
              <a:rPr lang="tr-TR" dirty="0"/>
              <a:t>Dayanışma, grubun performansını belli koşullar altında etkileyebilir. Bu etkileme düzeyi, grubun normlarına göre değişir.</a:t>
            </a:r>
            <a:endParaRPr lang="en-CA" dirty="0"/>
          </a:p>
        </p:txBody>
      </p:sp>
    </p:spTree>
    <p:extLst>
      <p:ext uri="{BB962C8B-B14F-4D97-AF65-F5344CB8AC3E}">
        <p14:creationId xmlns:p14="http://schemas.microsoft.com/office/powerpoint/2010/main" val="358637386"/>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0DA4284-3AA8-46B8-A89B-CA79DA3DB9BA}"/>
              </a:ext>
            </a:extLst>
          </p:cNvPr>
          <p:cNvSpPr>
            <a:spLocks noGrp="1"/>
          </p:cNvSpPr>
          <p:nvPr>
            <p:ph type="title"/>
          </p:nvPr>
        </p:nvSpPr>
        <p:spPr/>
        <p:txBody>
          <a:bodyPr/>
          <a:lstStyle/>
          <a:p>
            <a:pPr eaLnBrk="1" hangingPunct="1"/>
            <a:r>
              <a:rPr lang="en-US" altLang="tr-TR"/>
              <a:t>Grup</a:t>
            </a:r>
            <a:r>
              <a:rPr lang="tr-TR" altLang="tr-TR"/>
              <a:t>lar</a:t>
            </a:r>
            <a:endParaRPr lang="en-US" altLang="tr-TR"/>
          </a:p>
        </p:txBody>
      </p:sp>
      <p:sp>
        <p:nvSpPr>
          <p:cNvPr id="9219" name="Rectangle 3">
            <a:extLst>
              <a:ext uri="{FF2B5EF4-FFF2-40B4-BE49-F238E27FC236}">
                <a16:creationId xmlns:a16="http://schemas.microsoft.com/office/drawing/2014/main" id="{296860F5-38DC-422D-BC34-A4AA86D847C7}"/>
              </a:ext>
            </a:extLst>
          </p:cNvPr>
          <p:cNvSpPr>
            <a:spLocks noGrp="1"/>
          </p:cNvSpPr>
          <p:nvPr>
            <p:ph type="body" sz="half" idx="1"/>
          </p:nvPr>
        </p:nvSpPr>
        <p:spPr/>
        <p:txBody>
          <a:bodyPr/>
          <a:lstStyle/>
          <a:p>
            <a:pPr eaLnBrk="1" hangingPunct="1"/>
            <a:r>
              <a:rPr lang="en-US" altLang="tr-TR"/>
              <a:t>Form</a:t>
            </a:r>
            <a:r>
              <a:rPr lang="tr-TR" altLang="tr-TR"/>
              <a:t>e</a:t>
            </a:r>
            <a:r>
              <a:rPr lang="en-US" altLang="tr-TR"/>
              <a:t>l Grup</a:t>
            </a:r>
            <a:r>
              <a:rPr lang="tr-TR" altLang="tr-TR"/>
              <a:t>lar</a:t>
            </a:r>
            <a:endParaRPr lang="en-US" altLang="tr-TR"/>
          </a:p>
          <a:p>
            <a:pPr lvl="1" eaLnBrk="1" hangingPunct="1"/>
            <a:r>
              <a:rPr lang="tr-TR" altLang="tr-TR"/>
              <a:t>Askeri</a:t>
            </a:r>
            <a:endParaRPr lang="en-US" altLang="tr-TR"/>
          </a:p>
          <a:p>
            <a:pPr lvl="1" eaLnBrk="1" hangingPunct="1"/>
            <a:r>
              <a:rPr lang="tr-TR" altLang="tr-TR"/>
              <a:t>Görevli</a:t>
            </a:r>
            <a:br>
              <a:rPr lang="en-US" altLang="tr-TR"/>
            </a:br>
            <a:br>
              <a:rPr lang="en-US" altLang="tr-TR"/>
            </a:br>
            <a:endParaRPr lang="en-US" altLang="tr-TR"/>
          </a:p>
          <a:p>
            <a:pPr eaLnBrk="1" hangingPunct="1"/>
            <a:r>
              <a:rPr lang="tr-TR" altLang="tr-TR"/>
              <a:t>Enformel</a:t>
            </a:r>
            <a:r>
              <a:rPr lang="en-US" altLang="tr-TR"/>
              <a:t> Grup</a:t>
            </a:r>
            <a:r>
              <a:rPr lang="tr-TR" altLang="tr-TR"/>
              <a:t>lar</a:t>
            </a:r>
            <a:endParaRPr lang="en-US" altLang="tr-TR"/>
          </a:p>
          <a:p>
            <a:pPr lvl="1" eaLnBrk="1" hangingPunct="1"/>
            <a:r>
              <a:rPr lang="tr-TR" altLang="tr-TR"/>
              <a:t>Çıkar grubu</a:t>
            </a:r>
            <a:endParaRPr lang="en-US" altLang="tr-TR"/>
          </a:p>
          <a:p>
            <a:pPr lvl="1" eaLnBrk="1" hangingPunct="1"/>
            <a:r>
              <a:rPr lang="tr-TR" altLang="tr-TR"/>
              <a:t>Arkadaşlık</a:t>
            </a:r>
            <a:endParaRPr lang="en-US" altLang="tr-TR"/>
          </a:p>
        </p:txBody>
      </p:sp>
      <p:sp>
        <p:nvSpPr>
          <p:cNvPr id="9220" name="Text Box 4">
            <a:extLst>
              <a:ext uri="{FF2B5EF4-FFF2-40B4-BE49-F238E27FC236}">
                <a16:creationId xmlns:a16="http://schemas.microsoft.com/office/drawing/2014/main" id="{9C7AD602-70DF-4AF2-ABC9-0FD3FC9A8E9C}"/>
              </a:ext>
            </a:extLst>
          </p:cNvPr>
          <p:cNvSpPr txBox="1">
            <a:spLocks noChangeArrowheads="1"/>
          </p:cNvSpPr>
          <p:nvPr/>
        </p:nvSpPr>
        <p:spPr bwMode="auto">
          <a:xfrm>
            <a:off x="3200400" y="2133601"/>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lang="tr-TR" altLang="tr-TR" sz="1800">
              <a:latin typeface="Tahoma" panose="020B0604030504040204" pitchFamily="34" charset="0"/>
            </a:endParaRPr>
          </a:p>
        </p:txBody>
      </p:sp>
      <p:pic>
        <p:nvPicPr>
          <p:cNvPr id="9221" name="İçerik Yer Tutucusu 2">
            <a:extLst>
              <a:ext uri="{FF2B5EF4-FFF2-40B4-BE49-F238E27FC236}">
                <a16:creationId xmlns:a16="http://schemas.microsoft.com/office/drawing/2014/main" id="{2A814F79-78AF-4356-8E26-EAD131377A23}"/>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316789" y="2005014"/>
            <a:ext cx="2243137" cy="1119187"/>
          </a:xfrm>
        </p:spPr>
      </p:pic>
      <p:pic>
        <p:nvPicPr>
          <p:cNvPr id="9222" name="Resim 3">
            <a:extLst>
              <a:ext uri="{FF2B5EF4-FFF2-40B4-BE49-F238E27FC236}">
                <a16:creationId xmlns:a16="http://schemas.microsoft.com/office/drawing/2014/main" id="{37C106A7-F3B3-4734-BF15-8C7C3F21A9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9476" y="5029200"/>
            <a:ext cx="23542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Resim 4">
            <a:extLst>
              <a:ext uri="{FF2B5EF4-FFF2-40B4-BE49-F238E27FC236}">
                <a16:creationId xmlns:a16="http://schemas.microsoft.com/office/drawing/2014/main" id="{914E6036-80CA-4FD1-B78E-0104AA9C74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6450" y="3548064"/>
            <a:ext cx="2598738"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07EF3A8-51AA-4E59-9F7C-61CA799A6D8B}"/>
              </a:ext>
            </a:extLst>
          </p:cNvPr>
          <p:cNvSpPr>
            <a:spLocks noGrp="1"/>
          </p:cNvSpPr>
          <p:nvPr>
            <p:ph type="title"/>
          </p:nvPr>
        </p:nvSpPr>
        <p:spPr>
          <a:xfrm>
            <a:off x="2209800" y="228600"/>
            <a:ext cx="6853238" cy="762000"/>
          </a:xfrm>
        </p:spPr>
        <p:txBody>
          <a:bodyPr/>
          <a:lstStyle/>
          <a:p>
            <a:pPr eaLnBrk="1" hangingPunct="1"/>
            <a:r>
              <a:rPr lang="tr-TR" altLang="tr-TR" sz="2800"/>
              <a:t>Neden önemli? (ÖD açısından) </a:t>
            </a:r>
            <a:endParaRPr lang="en-US" altLang="tr-TR" sz="2800"/>
          </a:p>
        </p:txBody>
      </p:sp>
      <p:sp>
        <p:nvSpPr>
          <p:cNvPr id="7171" name="İçerik Yer Tutucusu 1">
            <a:extLst>
              <a:ext uri="{FF2B5EF4-FFF2-40B4-BE49-F238E27FC236}">
                <a16:creationId xmlns:a16="http://schemas.microsoft.com/office/drawing/2014/main" id="{287F74C1-8889-4626-A190-BB6D1CAD811C}"/>
              </a:ext>
            </a:extLst>
          </p:cNvPr>
          <p:cNvSpPr>
            <a:spLocks noGrp="1"/>
          </p:cNvSpPr>
          <p:nvPr>
            <p:ph idx="1"/>
          </p:nvPr>
        </p:nvSpPr>
        <p:spPr>
          <a:xfrm>
            <a:off x="2209800" y="1143000"/>
            <a:ext cx="6853238" cy="5105400"/>
          </a:xfrm>
        </p:spPr>
        <p:txBody>
          <a:bodyPr>
            <a:normAutofit fontScale="85000" lnSpcReduction="10000"/>
          </a:bodyPr>
          <a:lstStyle/>
          <a:p>
            <a:r>
              <a:rPr lang="tr-TR" altLang="en-US"/>
              <a:t>Örgütler, bireysel olduğu kadar grup davranışının sergilendiği alanlardır. Bu nedenle, örgütsel davranış açısından, bireysel davranışlar kadar grup davranışlarının da öngörülebilir olması, örgütsel davranış açısından önemlidir. Grupların, bireysel davranış üzerinde belirleyici etkileri bulunan yapılar olması nedeniyle, örgüt içerisinde, iş amacıyla kurulan birimler, birimler arası ilişkiler, birimler ile bireyler arası ilişkiler, takımlar gibi grupsal yapıların davranış üzerindeki etkisi önemlidir. </a:t>
            </a:r>
          </a:p>
          <a:p>
            <a:r>
              <a:rPr lang="tr-TR" altLang="en-US"/>
              <a:t>Yöneticilerin, bireysel tutum ve davranışlar kadar grup tutum ve davranışlarını da öngörebilme yeteneğinde olmaları gerekmektedir.</a:t>
            </a:r>
          </a:p>
          <a:p>
            <a:r>
              <a:rPr lang="tr-TR" altLang="en-US"/>
              <a:t>İş ortamı, çoğu zaman kalabalık ve içerisinde birçok grup ve iş takımlarının bulunduğu yerlerdir.</a:t>
            </a:r>
          </a:p>
        </p:txBody>
      </p:sp>
      <p:sp>
        <p:nvSpPr>
          <p:cNvPr id="7172" name="Text Box 3">
            <a:extLst>
              <a:ext uri="{FF2B5EF4-FFF2-40B4-BE49-F238E27FC236}">
                <a16:creationId xmlns:a16="http://schemas.microsoft.com/office/drawing/2014/main" id="{1945E08D-8ED7-4394-9049-436D0EB4E752}"/>
              </a:ext>
            </a:extLst>
          </p:cNvPr>
          <p:cNvSpPr txBox="1">
            <a:spLocks noChangeArrowheads="1"/>
          </p:cNvSpPr>
          <p:nvPr/>
        </p:nvSpPr>
        <p:spPr bwMode="auto">
          <a:xfrm>
            <a:off x="3200400" y="2133601"/>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lang="tr-TR" altLang="tr-TR" sz="1800">
              <a:latin typeface="Tahoma" panose="020B0604030504040204" pitchFamily="34" charset="0"/>
            </a:endParaRPr>
          </a:p>
        </p:txBody>
      </p:sp>
    </p:spTree>
    <p:extLst>
      <p:ext uri="{BB962C8B-B14F-4D97-AF65-F5344CB8AC3E}">
        <p14:creationId xmlns:p14="http://schemas.microsoft.com/office/powerpoint/2010/main" val="999147260"/>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732A30D-EF3B-4700-BD8B-7DC50F8F7B21}"/>
              </a:ext>
            </a:extLst>
          </p:cNvPr>
          <p:cNvSpPr>
            <a:spLocks noGrp="1" noChangeArrowheads="1"/>
          </p:cNvSpPr>
          <p:nvPr>
            <p:ph type="title"/>
          </p:nvPr>
        </p:nvSpPr>
        <p:spPr/>
        <p:txBody>
          <a:bodyPr/>
          <a:lstStyle/>
          <a:p>
            <a:r>
              <a:rPr lang="en-US" altLang="tr-TR"/>
              <a:t>Grup</a:t>
            </a:r>
            <a:r>
              <a:rPr lang="tr-TR" altLang="tr-TR"/>
              <a:t>lar_ Neden katılırsınız?</a:t>
            </a:r>
            <a:endParaRPr lang="en-US" altLang="tr-TR"/>
          </a:p>
        </p:txBody>
      </p:sp>
      <p:sp>
        <p:nvSpPr>
          <p:cNvPr id="13315" name="Rectangle 3">
            <a:extLst>
              <a:ext uri="{FF2B5EF4-FFF2-40B4-BE49-F238E27FC236}">
                <a16:creationId xmlns:a16="http://schemas.microsoft.com/office/drawing/2014/main" id="{2E65437D-0D13-4F77-86FC-2A933509CA23}"/>
              </a:ext>
            </a:extLst>
          </p:cNvPr>
          <p:cNvSpPr>
            <a:spLocks noGrp="1" noChangeArrowheads="1"/>
          </p:cNvSpPr>
          <p:nvPr>
            <p:ph type="body" sz="half" idx="1"/>
          </p:nvPr>
        </p:nvSpPr>
        <p:spPr bwMode="auto">
          <a:xfrm>
            <a:off x="711199" y="1749978"/>
            <a:ext cx="7902713" cy="4283074"/>
          </a:xfrm>
        </p:spPr>
        <p:txBody>
          <a:bodyPr wrap="square" numCol="1" anchor="t" anchorCtr="0" compatLnSpc="1">
            <a:prstTxWarp prst="textNoShape">
              <a:avLst/>
            </a:prstTxWarp>
          </a:bodyPr>
          <a:lstStyle/>
          <a:p>
            <a:r>
              <a:rPr lang="tr-TR" altLang="tr-TR" dirty="0"/>
              <a:t>İnsanlar gruplara en çok hangi nedenle katılır?</a:t>
            </a:r>
          </a:p>
          <a:p>
            <a:pPr lvl="1"/>
            <a:r>
              <a:rPr lang="tr-TR" altLang="tr-TR" dirty="0"/>
              <a:t>Güvenlik</a:t>
            </a:r>
            <a:endParaRPr lang="en-US" altLang="tr-TR" dirty="0"/>
          </a:p>
          <a:p>
            <a:pPr lvl="1"/>
            <a:r>
              <a:rPr lang="en-US" altLang="tr-TR" dirty="0"/>
              <a:t>S</a:t>
            </a:r>
            <a:r>
              <a:rPr lang="tr-TR" altLang="tr-TR" dirty="0" err="1"/>
              <a:t>tatü</a:t>
            </a:r>
            <a:endParaRPr lang="en-US" altLang="tr-TR" dirty="0"/>
          </a:p>
          <a:p>
            <a:pPr lvl="1"/>
            <a:r>
              <a:rPr lang="tr-TR" altLang="tr-TR" dirty="0"/>
              <a:t>Öz saygı</a:t>
            </a:r>
            <a:endParaRPr lang="en-US" altLang="tr-TR" dirty="0"/>
          </a:p>
          <a:p>
            <a:pPr lvl="1"/>
            <a:r>
              <a:rPr lang="tr-TR" altLang="tr-TR" dirty="0"/>
              <a:t>Bağlantı</a:t>
            </a:r>
            <a:endParaRPr lang="en-US" altLang="tr-TR" dirty="0"/>
          </a:p>
          <a:p>
            <a:pPr lvl="1"/>
            <a:r>
              <a:rPr lang="tr-TR" altLang="tr-TR" dirty="0"/>
              <a:t>Güç</a:t>
            </a:r>
            <a:endParaRPr lang="en-US" altLang="tr-TR" dirty="0"/>
          </a:p>
          <a:p>
            <a:pPr lvl="1"/>
            <a:r>
              <a:rPr lang="tr-TR" altLang="tr-TR" dirty="0"/>
              <a:t>Bir amaç için</a:t>
            </a:r>
            <a:endParaRPr lang="en-US" altLang="tr-TR" dirty="0"/>
          </a:p>
        </p:txBody>
      </p:sp>
      <p:pic>
        <p:nvPicPr>
          <p:cNvPr id="13316" name="Picture 8" descr="MPj04118090000[1]">
            <a:extLst>
              <a:ext uri="{FF2B5EF4-FFF2-40B4-BE49-F238E27FC236}">
                <a16:creationId xmlns:a16="http://schemas.microsoft.com/office/drawing/2014/main" id="{C62C43F8-E0F2-461F-9B46-2BB21E272760}"/>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9138202" y="1897063"/>
            <a:ext cx="1981200" cy="19812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CFF2F9-0F0F-4439-B3FE-B9A6D79F7E82}"/>
              </a:ext>
            </a:extLst>
          </p:cNvPr>
          <p:cNvSpPr>
            <a:spLocks noGrp="1" noChangeArrowheads="1"/>
          </p:cNvSpPr>
          <p:nvPr>
            <p:ph type="title"/>
          </p:nvPr>
        </p:nvSpPr>
        <p:spPr/>
        <p:txBody>
          <a:bodyPr/>
          <a:lstStyle/>
          <a:p>
            <a:r>
              <a:rPr lang="tr-TR" altLang="tr-TR"/>
              <a:t>Grup-Oluşturma</a:t>
            </a:r>
            <a:endParaRPr lang="en-US" altLang="tr-TR"/>
          </a:p>
        </p:txBody>
      </p:sp>
      <p:sp>
        <p:nvSpPr>
          <p:cNvPr id="57347" name="Rectangle 3">
            <a:extLst>
              <a:ext uri="{FF2B5EF4-FFF2-40B4-BE49-F238E27FC236}">
                <a16:creationId xmlns:a16="http://schemas.microsoft.com/office/drawing/2014/main" id="{2005152E-5FC6-408A-8D46-92AC912E6015}"/>
              </a:ext>
            </a:extLst>
          </p:cNvPr>
          <p:cNvSpPr>
            <a:spLocks noGrp="1" noChangeArrowheads="1"/>
          </p:cNvSpPr>
          <p:nvPr>
            <p:ph type="body" sz="half" idx="1"/>
          </p:nvPr>
        </p:nvSpPr>
        <p:spPr>
          <a:xfrm>
            <a:off x="1113184" y="2007704"/>
            <a:ext cx="6029738" cy="4114800"/>
          </a:xfrm>
        </p:spPr>
        <p:txBody>
          <a:bodyPr/>
          <a:lstStyle/>
          <a:p>
            <a:pPr marL="0" indent="0" defTabSz="457207">
              <a:buClr>
                <a:schemeClr val="bg2">
                  <a:lumMod val="40000"/>
                  <a:lumOff val="60000"/>
                </a:schemeClr>
              </a:buClr>
              <a:buNone/>
              <a:defRPr/>
            </a:pPr>
            <a:r>
              <a:rPr lang="tr-TR" altLang="tr-TR" dirty="0"/>
              <a:t>Grup Gelişiminde Aşamalar</a:t>
            </a:r>
          </a:p>
          <a:p>
            <a:pPr marL="0" indent="0" defTabSz="457207">
              <a:buClr>
                <a:schemeClr val="bg2">
                  <a:lumMod val="40000"/>
                  <a:lumOff val="60000"/>
                </a:schemeClr>
              </a:buClr>
              <a:buNone/>
              <a:defRPr/>
            </a:pPr>
            <a:r>
              <a:rPr lang="tr-TR" altLang="tr-TR" dirty="0"/>
              <a:t>Grup Gelişimi</a:t>
            </a:r>
            <a:endParaRPr lang="en-US" altLang="tr-TR" dirty="0"/>
          </a:p>
          <a:p>
            <a:pPr marL="457200" lvl="1" indent="0" defTabSz="457207">
              <a:buClr>
                <a:schemeClr val="bg2">
                  <a:lumMod val="40000"/>
                  <a:lumOff val="60000"/>
                </a:schemeClr>
              </a:buClr>
              <a:buNone/>
              <a:defRPr/>
            </a:pPr>
            <a:r>
              <a:rPr lang="tr-TR" altLang="tr-TR" dirty="0"/>
              <a:t>1. Şekillenme</a:t>
            </a:r>
          </a:p>
          <a:p>
            <a:pPr marL="457200" lvl="1" indent="0" defTabSz="457207">
              <a:buClr>
                <a:schemeClr val="bg2">
                  <a:lumMod val="40000"/>
                  <a:lumOff val="60000"/>
                </a:schemeClr>
              </a:buClr>
              <a:buNone/>
              <a:defRPr/>
            </a:pPr>
            <a:r>
              <a:rPr lang="tr-TR" altLang="tr-TR" dirty="0"/>
              <a:t>2. Farklılıkları yönetme</a:t>
            </a:r>
          </a:p>
          <a:p>
            <a:pPr marL="457200" lvl="1" indent="0" defTabSz="457207">
              <a:buClr>
                <a:schemeClr val="bg2">
                  <a:lumMod val="40000"/>
                  <a:lumOff val="60000"/>
                </a:schemeClr>
              </a:buClr>
              <a:buNone/>
              <a:defRPr/>
            </a:pPr>
            <a:r>
              <a:rPr lang="tr-TR" altLang="tr-TR" dirty="0"/>
              <a:t>3. Düzen /norm oluşturma</a:t>
            </a:r>
            <a:endParaRPr lang="en-US" altLang="tr-TR" dirty="0"/>
          </a:p>
          <a:p>
            <a:pPr marL="457200" lvl="1" indent="0" defTabSz="457207">
              <a:buClr>
                <a:schemeClr val="bg2">
                  <a:lumMod val="40000"/>
                  <a:lumOff val="60000"/>
                </a:schemeClr>
              </a:buClr>
              <a:buNone/>
              <a:defRPr/>
            </a:pPr>
            <a:r>
              <a:rPr lang="tr-TR" altLang="tr-TR" dirty="0"/>
              <a:t>4. Uygulama</a:t>
            </a:r>
            <a:endParaRPr lang="en-US" altLang="tr-TR" dirty="0"/>
          </a:p>
          <a:p>
            <a:pPr marL="457200" lvl="1" indent="0" defTabSz="457207">
              <a:buClr>
                <a:schemeClr val="bg2">
                  <a:lumMod val="40000"/>
                  <a:lumOff val="60000"/>
                </a:schemeClr>
              </a:buClr>
              <a:buNone/>
              <a:defRPr/>
            </a:pPr>
            <a:r>
              <a:rPr lang="tr-TR" altLang="tr-TR" dirty="0"/>
              <a:t>5. Dağılma</a:t>
            </a:r>
            <a:endParaRPr lang="en-US" altLang="tr-TR" dirty="0"/>
          </a:p>
        </p:txBody>
      </p:sp>
      <p:sp>
        <p:nvSpPr>
          <p:cNvPr id="8196" name="İçerik Yer Tutucusu 1">
            <a:extLst>
              <a:ext uri="{FF2B5EF4-FFF2-40B4-BE49-F238E27FC236}">
                <a16:creationId xmlns:a16="http://schemas.microsoft.com/office/drawing/2014/main" id="{AAED88BE-351C-4AE2-9FF2-A7FBE44F9467}"/>
              </a:ext>
            </a:extLst>
          </p:cNvPr>
          <p:cNvSpPr>
            <a:spLocks noGrp="1"/>
          </p:cNvSpPr>
          <p:nvPr>
            <p:ph sz="quarter" idx="2"/>
          </p:nvPr>
        </p:nvSpPr>
        <p:spPr bwMode="auto"/>
        <p:txBody>
          <a:bodyPr wrap="square" numCol="1" anchor="t" anchorCtr="0" compatLnSpc="1">
            <a:prstTxWarp prst="textNoShape">
              <a:avLst/>
            </a:prstTxWarp>
          </a:bodyPr>
          <a:lstStyle/>
          <a:p>
            <a:endParaRPr lang="tr-TR" altLang="tr-TR"/>
          </a:p>
          <a:p>
            <a:endParaRPr lang="tr-TR" altLang="tr-TR"/>
          </a:p>
        </p:txBody>
      </p:sp>
    </p:spTree>
    <p:extLst>
      <p:ext uri="{BB962C8B-B14F-4D97-AF65-F5344CB8AC3E}">
        <p14:creationId xmlns:p14="http://schemas.microsoft.com/office/powerpoint/2010/main" val="4216032733"/>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Unvan 1">
            <a:extLst>
              <a:ext uri="{FF2B5EF4-FFF2-40B4-BE49-F238E27FC236}">
                <a16:creationId xmlns:a16="http://schemas.microsoft.com/office/drawing/2014/main" id="{D44136D6-200E-43A0-81AA-7989C64709F0}"/>
              </a:ext>
            </a:extLst>
          </p:cNvPr>
          <p:cNvSpPr>
            <a:spLocks noGrp="1"/>
          </p:cNvSpPr>
          <p:nvPr>
            <p:ph type="title"/>
          </p:nvPr>
        </p:nvSpPr>
        <p:spPr/>
        <p:txBody>
          <a:bodyPr/>
          <a:lstStyle/>
          <a:p>
            <a:br>
              <a:rPr lang="tr-TR" altLang="tr-TR"/>
            </a:br>
            <a:endParaRPr lang="tr-TR" altLang="tr-TR"/>
          </a:p>
        </p:txBody>
      </p:sp>
      <p:sp>
        <p:nvSpPr>
          <p:cNvPr id="9219" name="İçerik Yer Tutucusu 2">
            <a:extLst>
              <a:ext uri="{FF2B5EF4-FFF2-40B4-BE49-F238E27FC236}">
                <a16:creationId xmlns:a16="http://schemas.microsoft.com/office/drawing/2014/main" id="{82A5D209-B7CE-4407-B44D-19E7DA790F8A}"/>
              </a:ext>
            </a:extLst>
          </p:cNvPr>
          <p:cNvSpPr>
            <a:spLocks noGrp="1"/>
          </p:cNvSpPr>
          <p:nvPr>
            <p:ph idx="1"/>
          </p:nvPr>
        </p:nvSpPr>
        <p:spPr bwMode="auto"/>
        <p:txBody>
          <a:bodyPr wrap="square" numCol="1" anchor="t" anchorCtr="0" compatLnSpc="1">
            <a:prstTxWarp prst="textNoShape">
              <a:avLst/>
            </a:prstTxWarp>
          </a:bodyPr>
          <a:lstStyle/>
          <a:p>
            <a:endParaRPr lang="tr-TR" altLang="tr-TR"/>
          </a:p>
          <a:p>
            <a:endParaRPr lang="tr-TR" altLang="tr-TR"/>
          </a:p>
        </p:txBody>
      </p:sp>
      <p:pic>
        <p:nvPicPr>
          <p:cNvPr id="9220" name="Resim 4">
            <a:extLst>
              <a:ext uri="{FF2B5EF4-FFF2-40B4-BE49-F238E27FC236}">
                <a16:creationId xmlns:a16="http://schemas.microsoft.com/office/drawing/2014/main" id="{4BFD0360-25E5-4A5D-A36B-F4F704E547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434480"/>
            <a:ext cx="10028583" cy="553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Metin kutusu 6">
            <a:extLst>
              <a:ext uri="{FF2B5EF4-FFF2-40B4-BE49-F238E27FC236}">
                <a16:creationId xmlns:a16="http://schemas.microsoft.com/office/drawing/2014/main" id="{D5ABE4BD-3ACC-42C8-B319-F80605D3E396}"/>
              </a:ext>
            </a:extLst>
          </p:cNvPr>
          <p:cNvSpPr txBox="1">
            <a:spLocks noChangeArrowheads="1"/>
          </p:cNvSpPr>
          <p:nvPr/>
        </p:nvSpPr>
        <p:spPr bwMode="auto">
          <a:xfrm>
            <a:off x="2895600" y="533400"/>
            <a:ext cx="609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sz="2800"/>
              <a:t>Grup Gelişiminde Aşamalar (Anderson’un Beş Aşamalı Modeli)</a:t>
            </a:r>
          </a:p>
        </p:txBody>
      </p:sp>
    </p:spTree>
    <p:extLst>
      <p:ext uri="{BB962C8B-B14F-4D97-AF65-F5344CB8AC3E}">
        <p14:creationId xmlns:p14="http://schemas.microsoft.com/office/powerpoint/2010/main" val="208961896"/>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9ABF33-80EF-42EB-81A5-60E268C00A1C}"/>
              </a:ext>
            </a:extLst>
          </p:cNvPr>
          <p:cNvSpPr>
            <a:spLocks noGrp="1"/>
          </p:cNvSpPr>
          <p:nvPr>
            <p:ph type="title"/>
          </p:nvPr>
        </p:nvSpPr>
        <p:spPr>
          <a:xfrm>
            <a:off x="2819400" y="304800"/>
            <a:ext cx="7315200" cy="838200"/>
          </a:xfrm>
        </p:spPr>
        <p:txBody>
          <a:bodyPr rtlCol="0">
            <a:normAutofit fontScale="90000"/>
          </a:bodyPr>
          <a:lstStyle/>
          <a:p>
            <a:pPr>
              <a:defRPr/>
            </a:pPr>
            <a:r>
              <a:rPr lang="tr-TR" sz="2800" dirty="0"/>
              <a:t>Grup- Temel yapı (Statü, rol, haberleşme biçimleri)</a:t>
            </a:r>
          </a:p>
        </p:txBody>
      </p:sp>
      <p:sp>
        <p:nvSpPr>
          <p:cNvPr id="10243" name="Metin Yer Tutucusu 2">
            <a:extLst>
              <a:ext uri="{FF2B5EF4-FFF2-40B4-BE49-F238E27FC236}">
                <a16:creationId xmlns:a16="http://schemas.microsoft.com/office/drawing/2014/main" id="{1EB1F2F7-BCB6-4028-BD29-B5F9ECD75391}"/>
              </a:ext>
            </a:extLst>
          </p:cNvPr>
          <p:cNvSpPr>
            <a:spLocks noGrp="1"/>
          </p:cNvSpPr>
          <p:nvPr>
            <p:ph type="body" sz="half" idx="1"/>
          </p:nvPr>
        </p:nvSpPr>
        <p:spPr bwMode="auto">
          <a:xfrm>
            <a:off x="2743200" y="1905000"/>
            <a:ext cx="7391400" cy="4343400"/>
          </a:xfrm>
        </p:spPr>
        <p:txBody>
          <a:bodyPr wrap="square" numCol="1" anchor="t" anchorCtr="0" compatLnSpc="1">
            <a:prstTxWarp prst="textNoShape">
              <a:avLst/>
            </a:prstTxWarp>
          </a:bodyPr>
          <a:lstStyle/>
          <a:p>
            <a:pPr marL="0" indent="0">
              <a:buNone/>
            </a:pPr>
            <a:endParaRPr lang="tr-TR" altLang="tr-TR"/>
          </a:p>
          <a:p>
            <a:pPr marL="0" indent="0">
              <a:buNone/>
            </a:pPr>
            <a:endParaRPr lang="tr-TR" altLang="tr-TR"/>
          </a:p>
        </p:txBody>
      </p:sp>
      <p:sp>
        <p:nvSpPr>
          <p:cNvPr id="4" name="İçerik Yer Tutucusu 3">
            <a:extLst>
              <a:ext uri="{FF2B5EF4-FFF2-40B4-BE49-F238E27FC236}">
                <a16:creationId xmlns:a16="http://schemas.microsoft.com/office/drawing/2014/main" id="{8C92EDF1-CE52-4EC4-ABE8-F62537032568}"/>
              </a:ext>
            </a:extLst>
          </p:cNvPr>
          <p:cNvSpPr>
            <a:spLocks noGrp="1"/>
          </p:cNvSpPr>
          <p:nvPr>
            <p:ph sz="quarter" idx="2"/>
          </p:nvPr>
        </p:nvSpPr>
        <p:spPr>
          <a:xfrm>
            <a:off x="2514600" y="1600200"/>
            <a:ext cx="7086600" cy="4800600"/>
          </a:xfrm>
        </p:spPr>
        <p:txBody>
          <a:bodyPr>
            <a:normAutofit fontScale="77500" lnSpcReduction="20000"/>
          </a:bodyPr>
          <a:lstStyle/>
          <a:p>
            <a:pPr marL="0" indent="0">
              <a:spcAft>
                <a:spcPts val="1200"/>
              </a:spcAft>
              <a:buNone/>
              <a:defRPr/>
            </a:pPr>
            <a:r>
              <a:rPr lang="tr-TR" dirty="0"/>
              <a:t>Gruplar da birer organizasyondur. Tıpkı örgütlerde olduğu gibi gruplarda da bireyler arası etki ve tepki ilişkileri ortaya çıkardığı grup içi statü oluşumları ile grupta görev yapan bireylerin ifa ettikleri rollerden söz edilebilir. Grup lideri ile üyelerin kendi aralarında geliştirdiği haberleşme biçimleri vardır (Erol Eren, s.125). </a:t>
            </a:r>
          </a:p>
          <a:p>
            <a:pPr marL="0" indent="0">
              <a:spcAft>
                <a:spcPts val="1200"/>
              </a:spcAft>
              <a:buNone/>
              <a:defRPr/>
            </a:pPr>
            <a:r>
              <a:rPr lang="tr-TR" b="1" dirty="0"/>
              <a:t>Statü, rol </a:t>
            </a:r>
            <a:r>
              <a:rPr lang="tr-TR" dirty="0"/>
              <a:t>ve</a:t>
            </a:r>
            <a:r>
              <a:rPr lang="tr-TR" b="1" dirty="0"/>
              <a:t> haberleşme biçimleri, </a:t>
            </a:r>
            <a:r>
              <a:rPr lang="tr-TR" dirty="0"/>
              <a:t>grubun yapısının temel unsurlarıdır. Belli bir amaç için </a:t>
            </a:r>
            <a:r>
              <a:rPr lang="tr-TR" dirty="0" err="1"/>
              <a:t>biraraya</a:t>
            </a:r>
            <a:r>
              <a:rPr lang="tr-TR" dirty="0"/>
              <a:t> gelmiş bulunan grup üyelerinin, birbirlerinden bekledikleri davranışlara </a:t>
            </a:r>
            <a:r>
              <a:rPr lang="tr-TR" b="1" dirty="0"/>
              <a:t>rol </a:t>
            </a:r>
            <a:r>
              <a:rPr lang="tr-TR" dirty="0"/>
              <a:t>adı verilir. Her birey grubun içinde kendinden beklenen bir davranışı göstermektedir.</a:t>
            </a:r>
          </a:p>
          <a:p>
            <a:pPr marL="0" indent="0">
              <a:spcAft>
                <a:spcPts val="1200"/>
              </a:spcAft>
              <a:buNone/>
              <a:defRPr/>
            </a:pPr>
            <a:r>
              <a:rPr lang="tr-TR" dirty="0"/>
              <a:t>Grubu oluşturan tüm üyelerden beklenen davranışların birbirlerinden farklı olmasıdır. Buna </a:t>
            </a:r>
            <a:r>
              <a:rPr lang="tr-TR" b="1" dirty="0"/>
              <a:t>rol farklılaşması </a:t>
            </a:r>
            <a:r>
              <a:rPr lang="tr-TR" dirty="0"/>
              <a:t>adı verilir. Eğer bir grupta üyelerden beklenen rol davranışları kesin olarak ayırt edilmemişse bu taktirde </a:t>
            </a:r>
            <a:r>
              <a:rPr lang="tr-TR" b="1" dirty="0"/>
              <a:t>rol belirsizliği</a:t>
            </a:r>
            <a:r>
              <a:rPr lang="tr-TR" dirty="0"/>
              <a:t>nden söz edilir.</a:t>
            </a:r>
          </a:p>
          <a:p>
            <a:pPr marL="0" indent="0">
              <a:spcAft>
                <a:spcPts val="1200"/>
              </a:spcAft>
              <a:buNone/>
              <a:defRPr/>
            </a:pPr>
            <a:endParaRPr lang="tr-TR" dirty="0"/>
          </a:p>
          <a:p>
            <a:pPr marL="0" indent="0">
              <a:spcAft>
                <a:spcPts val="1200"/>
              </a:spcAft>
              <a:buNone/>
              <a:defRPr/>
            </a:pPr>
            <a:endParaRPr lang="tr-TR" dirty="0"/>
          </a:p>
          <a:p>
            <a:pPr>
              <a:buFont typeface="Wingdings 2" pitchFamily="18" charset="2"/>
              <a:buChar char=""/>
              <a:defRPr/>
            </a:pPr>
            <a:endParaRPr lang="tr-TR" dirty="0"/>
          </a:p>
        </p:txBody>
      </p:sp>
      <p:sp>
        <p:nvSpPr>
          <p:cNvPr id="10245" name="İçerik Yer Tutucusu 4">
            <a:extLst>
              <a:ext uri="{FF2B5EF4-FFF2-40B4-BE49-F238E27FC236}">
                <a16:creationId xmlns:a16="http://schemas.microsoft.com/office/drawing/2014/main" id="{B38CF52E-EB4C-4A8C-94A8-1B7CE2E194F8}"/>
              </a:ext>
            </a:extLst>
          </p:cNvPr>
          <p:cNvSpPr>
            <a:spLocks noGrp="1"/>
          </p:cNvSpPr>
          <p:nvPr>
            <p:ph sz="quarter" idx="3"/>
          </p:nvPr>
        </p:nvSpPr>
        <p:spPr bwMode="auto">
          <a:xfrm>
            <a:off x="9601200" y="3352800"/>
            <a:ext cx="533400" cy="2743200"/>
          </a:xfrm>
        </p:spPr>
        <p:txBody>
          <a:bodyPr wrap="square" numCol="1" anchor="t" anchorCtr="0" compatLnSpc="1">
            <a:prstTxWarp prst="textNoShape">
              <a:avLst/>
            </a:prstTxWarp>
          </a:bodyPr>
          <a:lstStyle/>
          <a:p>
            <a:pPr marL="0" indent="0">
              <a:buNone/>
            </a:pPr>
            <a:endParaRPr lang="tr-TR" altLang="tr-TR"/>
          </a:p>
          <a:p>
            <a:pPr marL="0" indent="0">
              <a:buNone/>
            </a:pPr>
            <a:endParaRPr lang="tr-TR" altLang="tr-TR"/>
          </a:p>
        </p:txBody>
      </p:sp>
    </p:spTree>
    <p:extLst>
      <p:ext uri="{BB962C8B-B14F-4D97-AF65-F5344CB8AC3E}">
        <p14:creationId xmlns:p14="http://schemas.microsoft.com/office/powerpoint/2010/main" val="2917120673"/>
      </p:ext>
    </p:extLst>
  </p:cSld>
  <p:clrMapOvr>
    <a:masterClrMapping/>
  </p:clrMapOvr>
  <mc:AlternateContent xmlns:mc="http://schemas.openxmlformats.org/markup-compatibility/2006" xmlns:p14="http://schemas.microsoft.com/office/powerpoint/2010/main">
    <mc:Choice Requires="p14">
      <p:transition spd="slow" p14:dur="2000" advTm="8144"/>
    </mc:Choice>
    <mc:Fallback xmlns="">
      <p:transition spd="slow" advTm="8144"/>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3325</TotalTime>
  <Words>1856</Words>
  <Application>Microsoft Office PowerPoint</Application>
  <PresentationFormat>Geniş ekran</PresentationFormat>
  <Paragraphs>178</Paragraphs>
  <Slides>32</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32</vt:i4>
      </vt:variant>
    </vt:vector>
  </HeadingPairs>
  <TitlesOfParts>
    <vt:vector size="41" baseType="lpstr">
      <vt:lpstr>Arial</vt:lpstr>
      <vt:lpstr>Calibri</vt:lpstr>
      <vt:lpstr>Calibri Light</vt:lpstr>
      <vt:lpstr>Century Gothic</vt:lpstr>
      <vt:lpstr>Tahoma</vt:lpstr>
      <vt:lpstr>Wingdings</vt:lpstr>
      <vt:lpstr>Wingdings 2</vt:lpstr>
      <vt:lpstr>Wingdings 3</vt:lpstr>
      <vt:lpstr>Office Teması</vt:lpstr>
      <vt:lpstr>  ÖRGÜTSEL DAVRANIŞ ADMYO 2019-2020 BAHAR DÖNEMİ Doç. Dr. Sonay BAYRAMOĞLU ÖZUĞURLU</vt:lpstr>
      <vt:lpstr>Amaç</vt:lpstr>
      <vt:lpstr>Gruplar</vt:lpstr>
      <vt:lpstr>Gruplar</vt:lpstr>
      <vt:lpstr>Neden önemli? (ÖD açısından) </vt:lpstr>
      <vt:lpstr>Gruplar_ Neden katılırsınız?</vt:lpstr>
      <vt:lpstr>Grup-Oluşturma</vt:lpstr>
      <vt:lpstr> </vt:lpstr>
      <vt:lpstr>Grup- Temel yapı (Statü, rol, haberleşme biçimleri)</vt:lpstr>
      <vt:lpstr>Grup- Temel yapı (Statü, rol, haberleşme biçimleri)</vt:lpstr>
      <vt:lpstr>Grup_ Temel yapı (Statü, rol, haberleşme biçimleri)</vt:lpstr>
      <vt:lpstr>Grup_ Temel yapı (Statü, rol, haberleşme biçimleri</vt:lpstr>
      <vt:lpstr>Grup Etkileri</vt:lpstr>
      <vt:lpstr>Grup Etkileri- Grup baskısı</vt:lpstr>
      <vt:lpstr>Grup Etkileri _ Grup Baskısı</vt:lpstr>
      <vt:lpstr>Grup Etkileri_ Grup Baskısı</vt:lpstr>
      <vt:lpstr>Grup Etkileri- Grup Davranış Kalıpları</vt:lpstr>
      <vt:lpstr>Grup Etkisi</vt:lpstr>
      <vt:lpstr>Grup Etkisi</vt:lpstr>
      <vt:lpstr>Grup Etkisi</vt:lpstr>
      <vt:lpstr>Grup Etkisi</vt:lpstr>
      <vt:lpstr>Grup Etkisi</vt:lpstr>
      <vt:lpstr>Gruba Uyma Davranışını Etkileyen Ortamla İlgili Faktörler</vt:lpstr>
      <vt:lpstr>Gruba uyma davranışını etkileyen kişisel etkenler</vt:lpstr>
      <vt:lpstr>Gruba uyma davranışını etkileyen kültürel etkenler</vt:lpstr>
      <vt:lpstr>Grup Dinamiği ve Takımlar</vt:lpstr>
      <vt:lpstr>Grup mu Takım mı?</vt:lpstr>
      <vt:lpstr>Grup mu Takım mı?</vt:lpstr>
      <vt:lpstr>Grup mu Takım mı?</vt:lpstr>
      <vt:lpstr>Özet</vt:lpstr>
      <vt:lpstr>Özet</vt:lpstr>
      <vt:lpstr>Özet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ÖRGÜTSEL DAVRANIŞ ADMYO 2018-2019 BAHAR DÖNEMİ Doç. Dr. Sonay BAYRAMOĞLU ÖZUĞURLU</dc:title>
  <dc:creator>Ayse Su Ozugurlu</dc:creator>
  <cp:lastModifiedBy>sonay bayramoglu</cp:lastModifiedBy>
  <cp:revision>36</cp:revision>
  <dcterms:created xsi:type="dcterms:W3CDTF">2019-02-24T13:18:11Z</dcterms:created>
  <dcterms:modified xsi:type="dcterms:W3CDTF">2020-05-28T13:43:25Z</dcterms:modified>
</cp:coreProperties>
</file>