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7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1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2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0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0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655B-316B-4D19-9CE0-ACEEBB1812C3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0D09-1093-41B3-B1E6-6AB36C90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Çatışma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mücadeledir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mücadele</a:t>
            </a:r>
            <a:r>
              <a:rPr lang="en-US" dirty="0" smtClean="0"/>
              <a:t> “</a:t>
            </a:r>
            <a:r>
              <a:rPr lang="en-US" dirty="0" err="1" smtClean="0"/>
              <a:t>güç</a:t>
            </a:r>
            <a:r>
              <a:rPr lang="en-US" dirty="0" smtClean="0"/>
              <a:t>” </a:t>
            </a:r>
            <a:r>
              <a:rPr lang="en-US" dirty="0" err="1" smtClean="0"/>
              <a:t>kullanılarak</a:t>
            </a:r>
            <a:r>
              <a:rPr lang="en-US" dirty="0" smtClean="0"/>
              <a:t> </a:t>
            </a:r>
            <a:r>
              <a:rPr lang="en-US" dirty="0" err="1" smtClean="0"/>
              <a:t>yapılmaktadır</a:t>
            </a:r>
            <a:r>
              <a:rPr lang="en-US" dirty="0" smtClean="0"/>
              <a:t>. </a:t>
            </a:r>
          </a:p>
          <a:p>
            <a:r>
              <a:rPr lang="en-US" dirty="0"/>
              <a:t>“</a:t>
            </a:r>
            <a:r>
              <a:rPr lang="en-US" dirty="0" err="1"/>
              <a:t>Kimin</a:t>
            </a:r>
            <a:r>
              <a:rPr lang="en-US" dirty="0"/>
              <a:t> </a:t>
            </a:r>
            <a:r>
              <a:rPr lang="en-US" dirty="0" err="1"/>
              <a:t>neyi</a:t>
            </a:r>
            <a:r>
              <a:rPr lang="en-US" dirty="0"/>
              <a:t>, ne zaman,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ettiğini</a:t>
            </a:r>
            <a:r>
              <a:rPr lang="en-US" dirty="0"/>
              <a:t>” </a:t>
            </a:r>
            <a:r>
              <a:rPr lang="en-US" dirty="0" err="1"/>
              <a:t>belirleyen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faaliyet</a:t>
            </a:r>
            <a:r>
              <a:rPr lang="en-US" dirty="0"/>
              <a:t> (</a:t>
            </a:r>
            <a:r>
              <a:rPr lang="en-US" dirty="0" err="1"/>
              <a:t>Laswell</a:t>
            </a:r>
            <a:r>
              <a:rPr lang="en-US" dirty="0"/>
              <a:t>, </a:t>
            </a:r>
            <a:r>
              <a:rPr lang="en-US" dirty="0" smtClean="0"/>
              <a:t>1958)</a:t>
            </a:r>
          </a:p>
          <a:p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etkileşimin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her </a:t>
            </a:r>
            <a:r>
              <a:rPr lang="en-US" dirty="0" err="1" smtClean="0"/>
              <a:t>alanda</a:t>
            </a:r>
            <a:r>
              <a:rPr lang="en-US" dirty="0" smtClean="0"/>
              <a:t> (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)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mevcuttur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Özel</a:t>
            </a:r>
            <a:r>
              <a:rPr lang="en-US" dirty="0" smtClean="0"/>
              <a:t>/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politiktir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Marksist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Feministler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getirilmiştir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78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Politikanın özellikleri-1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Evrensellik</a:t>
            </a:r>
            <a:r>
              <a:rPr lang="en-US" dirty="0" smtClean="0"/>
              <a:t>: </a:t>
            </a:r>
            <a:r>
              <a:rPr lang="en-US" dirty="0" err="1" smtClean="0"/>
              <a:t>Geçmişten</a:t>
            </a:r>
            <a:r>
              <a:rPr lang="en-US" dirty="0" smtClean="0"/>
              <a:t> </a:t>
            </a:r>
            <a:r>
              <a:rPr lang="en-US" dirty="0" err="1" smtClean="0"/>
              <a:t>bugüne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toplumlarda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Süreklilik:İnsanlar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ayrılıkları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sürece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da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olacaktır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/>
              <a:t>Barış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Siyasetin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asgari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temeli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Politikanın </a:t>
            </a:r>
            <a:r>
              <a:rPr lang="en-US" dirty="0" smtClean="0"/>
              <a:t>özellikleri-2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Uzlaşma: </a:t>
            </a:r>
          </a:p>
          <a:p>
            <a:pPr lvl="1"/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çatışma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uzlaşmadır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“Belli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toplumda</a:t>
            </a:r>
            <a:r>
              <a:rPr lang="en-US" dirty="0"/>
              <a:t> </a:t>
            </a:r>
            <a:r>
              <a:rPr lang="en-US" dirty="0" err="1"/>
              <a:t>çatışma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çıkarların</a:t>
            </a:r>
            <a:r>
              <a:rPr lang="en-US" dirty="0"/>
              <a:t> </a:t>
            </a:r>
            <a:r>
              <a:rPr lang="en-US" dirty="0" err="1"/>
              <a:t>uzlaştırılması</a:t>
            </a:r>
            <a:r>
              <a:rPr lang="en-US" dirty="0"/>
              <a:t> </a:t>
            </a:r>
            <a:r>
              <a:rPr lang="en-US" dirty="0" err="1"/>
              <a:t>faaliyeti</a:t>
            </a:r>
            <a:r>
              <a:rPr lang="en-US" dirty="0" smtClean="0"/>
              <a:t>”</a:t>
            </a:r>
          </a:p>
          <a:p>
            <a:r>
              <a:rPr lang="en-US" dirty="0"/>
              <a:t>Meşruiyet: </a:t>
            </a:r>
          </a:p>
          <a:p>
            <a:pPr lvl="1"/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kavgasından</a:t>
            </a:r>
            <a:r>
              <a:rPr lang="en-US" dirty="0"/>
              <a:t> </a:t>
            </a:r>
            <a:r>
              <a:rPr lang="en-US" dirty="0" err="1"/>
              <a:t>ibaret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, </a:t>
            </a:r>
            <a:r>
              <a:rPr lang="en-US" dirty="0" err="1"/>
              <a:t>varolan</a:t>
            </a:r>
            <a:r>
              <a:rPr lang="en-US" dirty="0"/>
              <a:t> </a:t>
            </a:r>
            <a:r>
              <a:rPr lang="en-US" dirty="0" err="1"/>
              <a:t>otoritenin</a:t>
            </a:r>
            <a:r>
              <a:rPr lang="en-US" dirty="0"/>
              <a:t> </a:t>
            </a:r>
            <a:r>
              <a:rPr lang="en-US" dirty="0" err="1"/>
              <a:t>meşruluğu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şeklinin</a:t>
            </a:r>
            <a:r>
              <a:rPr lang="en-US" dirty="0"/>
              <a:t> </a:t>
            </a:r>
            <a:r>
              <a:rPr lang="en-US" dirty="0" err="1"/>
              <a:t>hangisi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olabileceği</a:t>
            </a:r>
            <a:r>
              <a:rPr lang="en-US" dirty="0"/>
              <a:t> de </a:t>
            </a:r>
            <a:r>
              <a:rPr lang="en-US" dirty="0" err="1"/>
              <a:t>politikanın</a:t>
            </a:r>
            <a:r>
              <a:rPr lang="en-US" dirty="0"/>
              <a:t> </a:t>
            </a:r>
            <a:r>
              <a:rPr lang="en-US" dirty="0" err="1"/>
              <a:t>özelliklerindendir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HAFTA 1- SİYASET BİLİMİNDE TEMEL KAVRAMLAR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Siyaset</a:t>
            </a:r>
            <a:r>
              <a:rPr lang="en-US" dirty="0" smtClean="0"/>
              <a:t>/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Siyaset’in</a:t>
            </a:r>
            <a:r>
              <a:rPr lang="en-US" dirty="0" smtClean="0"/>
              <a:t> Etimolojik </a:t>
            </a:r>
            <a:r>
              <a:rPr lang="en-US" dirty="0" err="1" smtClean="0"/>
              <a:t>Kökeni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Siyasa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Arapça</a:t>
            </a:r>
            <a:r>
              <a:rPr lang="en-US" dirty="0"/>
              <a:t>): </a:t>
            </a:r>
            <a:r>
              <a:rPr lang="en-US" dirty="0" err="1"/>
              <a:t>Yönetmek</a:t>
            </a:r>
            <a:r>
              <a:rPr lang="en-US" dirty="0"/>
              <a:t>, </a:t>
            </a:r>
            <a:r>
              <a:rPr lang="en-US" dirty="0" err="1"/>
              <a:t>eğitmek</a:t>
            </a:r>
            <a:r>
              <a:rPr lang="en-US" dirty="0"/>
              <a:t>, </a:t>
            </a:r>
            <a:r>
              <a:rPr lang="en-US" dirty="0" err="1"/>
              <a:t>yetiştirmek</a:t>
            </a:r>
            <a:endParaRPr lang="en-US" dirty="0"/>
          </a:p>
          <a:p>
            <a:r>
              <a:rPr lang="en-US" dirty="0" err="1"/>
              <a:t>Bedevi</a:t>
            </a:r>
            <a:r>
              <a:rPr lang="en-US" dirty="0"/>
              <a:t>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hayvanların</a:t>
            </a:r>
            <a:r>
              <a:rPr lang="en-US" dirty="0"/>
              <a:t> (</a:t>
            </a:r>
            <a:r>
              <a:rPr lang="en-US" dirty="0" err="1"/>
              <a:t>özellikle</a:t>
            </a:r>
            <a:r>
              <a:rPr lang="en-US" dirty="0"/>
              <a:t> at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) </a:t>
            </a:r>
            <a:r>
              <a:rPr lang="en-US" dirty="0" err="1"/>
              <a:t>yetiştirilmesi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eğitilmesi</a:t>
            </a:r>
            <a:r>
              <a:rPr lang="en-US" dirty="0"/>
              <a:t> </a:t>
            </a:r>
            <a:r>
              <a:rPr lang="en-US" dirty="0" err="1"/>
              <a:t>manasında</a:t>
            </a:r>
            <a:r>
              <a:rPr lang="en-US" dirty="0"/>
              <a:t> </a:t>
            </a:r>
            <a:r>
              <a:rPr lang="en-US" dirty="0" err="1"/>
              <a:t>kullanılmıştır</a:t>
            </a:r>
            <a:r>
              <a:rPr lang="en-US" dirty="0"/>
              <a:t> (</a:t>
            </a:r>
            <a:r>
              <a:rPr lang="en-US" dirty="0" err="1"/>
              <a:t>Seyis</a:t>
            </a:r>
            <a:r>
              <a:rPr lang="en-US" dirty="0"/>
              <a:t>) </a:t>
            </a:r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, </a:t>
            </a:r>
            <a:r>
              <a:rPr lang="en-US" dirty="0" err="1"/>
              <a:t>yönetme</a:t>
            </a:r>
            <a:r>
              <a:rPr lang="en-US" dirty="0"/>
              <a:t> </a:t>
            </a:r>
            <a:r>
              <a:rPr lang="en-US" dirty="0" err="1" smtClean="0"/>
              <a:t>sanatı</a:t>
            </a:r>
            <a:r>
              <a:rPr lang="en-US" dirty="0" smtClean="0"/>
              <a:t> </a:t>
            </a:r>
            <a:r>
              <a:rPr lang="en-US" dirty="0" err="1"/>
              <a:t>manasında</a:t>
            </a:r>
            <a:r>
              <a:rPr lang="en-US" dirty="0"/>
              <a:t> </a:t>
            </a:r>
            <a:r>
              <a:rPr lang="en-US" dirty="0" err="1"/>
              <a:t>kullanılmıştır</a:t>
            </a:r>
            <a:r>
              <a:rPr lang="en-US" dirty="0"/>
              <a:t>.</a:t>
            </a:r>
          </a:p>
          <a:p>
            <a:r>
              <a:rPr lang="en-US" dirty="0" err="1"/>
              <a:t>Osmanlı</a:t>
            </a:r>
            <a:r>
              <a:rPr lang="en-US" dirty="0"/>
              <a:t> </a:t>
            </a:r>
            <a:r>
              <a:rPr lang="en-US" dirty="0" err="1"/>
              <a:t>Devleti’nde</a:t>
            </a:r>
            <a:r>
              <a:rPr lang="en-US" dirty="0"/>
              <a:t> “</a:t>
            </a:r>
            <a:r>
              <a:rPr lang="en-US" dirty="0" err="1"/>
              <a:t>devlete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işlenen</a:t>
            </a:r>
            <a:r>
              <a:rPr lang="en-US" dirty="0"/>
              <a:t> </a:t>
            </a:r>
            <a:r>
              <a:rPr lang="en-US" dirty="0" err="1"/>
              <a:t>suçların</a:t>
            </a:r>
            <a:r>
              <a:rPr lang="en-US" dirty="0"/>
              <a:t> </a:t>
            </a:r>
            <a:r>
              <a:rPr lang="en-US" dirty="0" err="1"/>
              <a:t>cezalandırılması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kullanılmıştır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53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(Politics)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endParaRPr lang="en-US" dirty="0" smtClean="0"/>
          </a:p>
          <a:p>
            <a:pPr lvl="1"/>
            <a:r>
              <a:rPr lang="en-US" dirty="0" smtClean="0"/>
              <a:t>Etimolojik </a:t>
            </a:r>
            <a:r>
              <a:rPr lang="en-US" dirty="0" err="1" smtClean="0"/>
              <a:t>Köken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şehri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“polis” </a:t>
            </a:r>
            <a:r>
              <a:rPr lang="en-US" dirty="0" err="1" smtClean="0"/>
              <a:t>kelimesinden</a:t>
            </a:r>
            <a:r>
              <a:rPr lang="en-US" dirty="0" smtClean="0"/>
              <a:t> </a:t>
            </a:r>
            <a:r>
              <a:rPr lang="en-US" dirty="0" err="1" smtClean="0"/>
              <a:t>türemiştir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Aristoteles (M.Ö. 322) </a:t>
            </a:r>
            <a:r>
              <a:rPr lang="en-US" dirty="0" err="1"/>
              <a:t>siyaset</a:t>
            </a:r>
            <a:r>
              <a:rPr lang="en-US" dirty="0"/>
              <a:t>/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biliminin</a:t>
            </a:r>
            <a:r>
              <a:rPr lang="en-US" dirty="0"/>
              <a:t> </a:t>
            </a:r>
            <a:r>
              <a:rPr lang="en-US" dirty="0" err="1"/>
              <a:t>öncüsü</a:t>
            </a:r>
            <a:r>
              <a:rPr lang="en-US" dirty="0"/>
              <a:t>/</a:t>
            </a:r>
            <a:r>
              <a:rPr lang="en-US" dirty="0" err="1"/>
              <a:t>babası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bilinir.</a:t>
            </a:r>
          </a:p>
          <a:p>
            <a:r>
              <a:rPr lang="en-US" dirty="0" err="1"/>
              <a:t>Politika</a:t>
            </a:r>
            <a:r>
              <a:rPr lang="en-US" dirty="0"/>
              <a:t> (Politics) </a:t>
            </a:r>
            <a:r>
              <a:rPr lang="en-US" dirty="0" err="1"/>
              <a:t>adlı</a:t>
            </a:r>
            <a:r>
              <a:rPr lang="en-US" dirty="0"/>
              <a:t> </a:t>
            </a:r>
            <a:r>
              <a:rPr lang="en-US" dirty="0" err="1"/>
              <a:t>eserinde</a:t>
            </a:r>
            <a:r>
              <a:rPr lang="en-US" dirty="0"/>
              <a:t> </a:t>
            </a:r>
            <a:r>
              <a:rPr lang="en-US" dirty="0" err="1"/>
              <a:t>bilimler</a:t>
            </a:r>
            <a:r>
              <a:rPr lang="en-US" dirty="0"/>
              <a:t> </a:t>
            </a:r>
            <a:r>
              <a:rPr lang="en-US" dirty="0" err="1"/>
              <a:t>sınıflandırması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“</a:t>
            </a:r>
            <a:r>
              <a:rPr lang="en-US" dirty="0" err="1"/>
              <a:t>politika”yı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kademeye</a:t>
            </a:r>
            <a:r>
              <a:rPr lang="en-US" dirty="0"/>
              <a:t> </a:t>
            </a:r>
            <a:r>
              <a:rPr lang="en-US" dirty="0" err="1"/>
              <a:t>koymuştur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üstün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nitelendirmiştir</a:t>
            </a:r>
            <a:r>
              <a:rPr lang="en-US" dirty="0"/>
              <a:t>. </a:t>
            </a:r>
          </a:p>
          <a:p>
            <a:r>
              <a:rPr lang="en-US" dirty="0"/>
              <a:t>İnsanoğlunu </a:t>
            </a:r>
            <a:r>
              <a:rPr lang="en-US" dirty="0" err="1"/>
              <a:t>yaradılışı</a:t>
            </a:r>
            <a:r>
              <a:rPr lang="en-US" dirty="0"/>
              <a:t> </a:t>
            </a:r>
            <a:r>
              <a:rPr lang="en-US" dirty="0" err="1"/>
              <a:t>itibari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“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(zoon </a:t>
            </a:r>
            <a:r>
              <a:rPr lang="en-US" dirty="0" err="1" smtClean="0"/>
              <a:t>politik</a:t>
            </a:r>
            <a:r>
              <a:rPr lang="en-US" dirty="0" smtClean="0"/>
              <a:t>)”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nitelendirmiştir</a:t>
            </a:r>
            <a:r>
              <a:rPr lang="en-US" dirty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8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tanım</a:t>
            </a:r>
            <a:endParaRPr lang="en-US" dirty="0" smtClean="0"/>
          </a:p>
          <a:p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kavgadır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kavgası</a:t>
            </a:r>
            <a:endParaRPr lang="en-US" dirty="0" smtClean="0"/>
          </a:p>
          <a:p>
            <a:r>
              <a:rPr lang="en-US" dirty="0"/>
              <a:t>Çatışma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uzlaşma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İnsanların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kurallarını</a:t>
            </a:r>
            <a:r>
              <a:rPr lang="en-US" dirty="0" smtClean="0"/>
              <a:t> </a:t>
            </a:r>
            <a:r>
              <a:rPr lang="en-US" dirty="0" err="1" smtClean="0"/>
              <a:t>koyması</a:t>
            </a:r>
            <a:endParaRPr lang="en-US" dirty="0" smtClean="0"/>
          </a:p>
          <a:p>
            <a:r>
              <a:rPr lang="en-US" dirty="0" err="1" smtClean="0"/>
              <a:t>Aldatma</a:t>
            </a:r>
            <a:r>
              <a:rPr lang="en-US" dirty="0" smtClean="0"/>
              <a:t>/</a:t>
            </a:r>
            <a:r>
              <a:rPr lang="en-US" dirty="0" err="1" smtClean="0"/>
              <a:t>kandırma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manipülasyon</a:t>
            </a:r>
            <a:r>
              <a:rPr lang="en-US" dirty="0" smtClean="0"/>
              <a:t> </a:t>
            </a:r>
            <a:r>
              <a:rPr lang="en-US" dirty="0" err="1" smtClean="0"/>
              <a:t>pratiği</a:t>
            </a:r>
            <a:r>
              <a:rPr lang="en-US" dirty="0" smtClean="0"/>
              <a:t> (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çağrışım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Machiavelli (16.yy) “</a:t>
            </a:r>
            <a:r>
              <a:rPr lang="en-US" dirty="0" err="1" smtClean="0"/>
              <a:t>Prens</a:t>
            </a:r>
            <a:r>
              <a:rPr lang="en-US" dirty="0" smtClean="0"/>
              <a:t>” </a:t>
            </a:r>
            <a:r>
              <a:rPr lang="en-US" dirty="0" err="1" smtClean="0"/>
              <a:t>adlı</a:t>
            </a:r>
            <a:r>
              <a:rPr lang="en-US" dirty="0"/>
              <a:t> </a:t>
            </a:r>
            <a:r>
              <a:rPr lang="en-US" dirty="0" err="1" smtClean="0"/>
              <a:t>eserinde</a:t>
            </a:r>
            <a:r>
              <a:rPr lang="en-US" dirty="0" smtClean="0"/>
              <a:t> “</a:t>
            </a:r>
            <a:r>
              <a:rPr lang="en-US" dirty="0" err="1" smtClean="0"/>
              <a:t>gerçekçi</a:t>
            </a:r>
            <a:r>
              <a:rPr lang="en-US" dirty="0" smtClean="0"/>
              <a:t>”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r>
              <a:rPr lang="en-US" dirty="0" smtClean="0"/>
              <a:t> </a:t>
            </a:r>
            <a:r>
              <a:rPr lang="en-US" dirty="0" err="1" smtClean="0"/>
              <a:t>yapmıştır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politikayı</a:t>
            </a:r>
            <a:r>
              <a:rPr lang="en-US" dirty="0" smtClean="0"/>
              <a:t> </a:t>
            </a:r>
            <a:r>
              <a:rPr lang="en-US" dirty="0" err="1" smtClean="0"/>
              <a:t>aldatma</a:t>
            </a:r>
            <a:r>
              <a:rPr lang="en-US" dirty="0" smtClean="0"/>
              <a:t>/</a:t>
            </a:r>
            <a:r>
              <a:rPr lang="en-US" dirty="0" err="1" smtClean="0"/>
              <a:t>zulüm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manipülayon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nitelendirmiştir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Makyevelce</a:t>
            </a:r>
            <a:r>
              <a:rPr lang="en-US" dirty="0" smtClean="0"/>
              <a:t> (Machiavellian): </a:t>
            </a:r>
            <a:r>
              <a:rPr lang="en-US" dirty="0" err="1" smtClean="0"/>
              <a:t>Sinsice</a:t>
            </a:r>
            <a:r>
              <a:rPr lang="en-US" dirty="0" smtClean="0"/>
              <a:t>, </a:t>
            </a:r>
            <a:r>
              <a:rPr lang="en-US" dirty="0" err="1" smtClean="0"/>
              <a:t>hilekarca</a:t>
            </a:r>
            <a:r>
              <a:rPr lang="en-US" dirty="0" smtClean="0"/>
              <a:t>, </a:t>
            </a:r>
            <a:r>
              <a:rPr lang="en-US" dirty="0" err="1" smtClean="0"/>
              <a:t>acımasızca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8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Politikanın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alanlardaki</a:t>
            </a:r>
            <a:r>
              <a:rPr lang="en-US" dirty="0" smtClean="0"/>
              <a:t> </a:t>
            </a:r>
            <a:r>
              <a:rPr lang="en-US" dirty="0" err="1" smtClean="0"/>
              <a:t>tanımları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Yönetim </a:t>
            </a:r>
            <a:r>
              <a:rPr lang="en-US" dirty="0" err="1" smtClean="0"/>
              <a:t>sanatı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işleri</a:t>
            </a:r>
            <a:r>
              <a:rPr lang="en-US" dirty="0" smtClean="0"/>
              <a:t> (public affairs)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r>
              <a:rPr lang="en-US" dirty="0" smtClean="0"/>
              <a:t>Taviz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uzlaşma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r>
              <a:rPr lang="en-US" dirty="0" smtClean="0"/>
              <a:t>Güç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Yönetim </a:t>
            </a:r>
            <a:r>
              <a:rPr lang="en-US" dirty="0" err="1"/>
              <a:t>sanatı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Devlet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her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siyasetin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mekanizmalarına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endParaRPr lang="en-US" dirty="0" smtClean="0"/>
          </a:p>
          <a:p>
            <a:r>
              <a:rPr lang="en-US" dirty="0" err="1" smtClean="0"/>
              <a:t>Yasama</a:t>
            </a:r>
            <a:r>
              <a:rPr lang="en-US" dirty="0" smtClean="0"/>
              <a:t>, </a:t>
            </a:r>
            <a:r>
              <a:rPr lang="en-US" dirty="0" err="1" smtClean="0"/>
              <a:t>yürütme</a:t>
            </a:r>
            <a:r>
              <a:rPr lang="en-US" dirty="0" smtClean="0"/>
              <a:t>, </a:t>
            </a:r>
            <a:r>
              <a:rPr lang="en-US" dirty="0" err="1" smtClean="0"/>
              <a:t>yargı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organları</a:t>
            </a:r>
            <a:endParaRPr lang="en-US" dirty="0" smtClean="0"/>
          </a:p>
          <a:p>
            <a:r>
              <a:rPr lang="en-US" dirty="0" err="1" smtClean="0"/>
              <a:t>Politikacılar</a:t>
            </a:r>
            <a:r>
              <a:rPr lang="en-US" dirty="0" smtClean="0"/>
              <a:t>, </a:t>
            </a:r>
            <a:r>
              <a:rPr lang="en-US" dirty="0" err="1" smtClean="0"/>
              <a:t>bürokratlar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lobiciler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,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aileler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çemberin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kalmaktadır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Kamu </a:t>
            </a:r>
            <a:r>
              <a:rPr lang="en-US" dirty="0" err="1"/>
              <a:t>işleri</a:t>
            </a:r>
            <a:r>
              <a:rPr lang="en-US" dirty="0"/>
              <a:t> (public affairs)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her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politiktir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hayatı</a:t>
            </a:r>
            <a:r>
              <a:rPr lang="en-US" dirty="0" smtClean="0"/>
              <a:t>, </a:t>
            </a:r>
            <a:r>
              <a:rPr lang="en-US" dirty="0" err="1" smtClean="0"/>
              <a:t>sendikalar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anat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endParaRPr lang="en-US" dirty="0" smtClean="0"/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 smtClean="0"/>
              <a:t>hayatı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tanımın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kalmaktadır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Taviz</a:t>
            </a:r>
            <a:r>
              <a:rPr lang="en-US" dirty="0" smtClean="0"/>
              <a:t> (compromise)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uzlaşma</a:t>
            </a:r>
            <a:r>
              <a:rPr lang="en-US" dirty="0" smtClean="0"/>
              <a:t> </a:t>
            </a:r>
            <a:r>
              <a:rPr lang="en-US" dirty="0" smtClean="0"/>
              <a:t>(consensus)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Karar</a:t>
            </a:r>
            <a:r>
              <a:rPr lang="en-US" dirty="0" smtClean="0"/>
              <a:t> alma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endParaRPr lang="en-US" dirty="0" smtClean="0"/>
          </a:p>
          <a:p>
            <a:r>
              <a:rPr lang="en-US" dirty="0" err="1" smtClean="0"/>
              <a:t>Tartışma</a:t>
            </a:r>
            <a:r>
              <a:rPr lang="en-US" dirty="0" smtClean="0"/>
              <a:t>, </a:t>
            </a:r>
            <a:r>
              <a:rPr lang="en-US" dirty="0" err="1" smtClean="0"/>
              <a:t>taviz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, </a:t>
            </a:r>
            <a:r>
              <a:rPr lang="en-US" dirty="0" err="1" smtClean="0"/>
              <a:t>uzlaşma</a:t>
            </a:r>
            <a:r>
              <a:rPr lang="en-US" dirty="0" smtClean="0"/>
              <a:t>,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bulma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çatışmaların</a:t>
            </a:r>
            <a:r>
              <a:rPr lang="en-US" dirty="0" smtClean="0"/>
              <a:t> </a:t>
            </a:r>
            <a:r>
              <a:rPr lang="en-US" dirty="0" err="1" smtClean="0"/>
              <a:t>çözülmesi</a:t>
            </a:r>
            <a:endParaRPr lang="en-US" dirty="0" smtClean="0"/>
          </a:p>
          <a:p>
            <a:r>
              <a:rPr lang="en-US" dirty="0" err="1" smtClean="0"/>
              <a:t>Dayanaksız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Çatışmalar</a:t>
            </a:r>
            <a:r>
              <a:rPr lang="en-US" dirty="0" smtClean="0"/>
              <a:t> </a:t>
            </a:r>
            <a:r>
              <a:rPr lang="en-US" dirty="0" err="1" smtClean="0"/>
              <a:t>doğaldır</a:t>
            </a:r>
            <a:r>
              <a:rPr lang="en-US" dirty="0" smtClean="0"/>
              <a:t>, </a:t>
            </a:r>
            <a:r>
              <a:rPr lang="en-US" dirty="0" err="1" smtClean="0"/>
              <a:t>çözümler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şiddetle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arabuluculukla</a:t>
            </a:r>
            <a:r>
              <a:rPr lang="en-US" dirty="0" smtClean="0"/>
              <a:t> </a:t>
            </a:r>
            <a:r>
              <a:rPr lang="en-US" dirty="0" err="1" smtClean="0"/>
              <a:t>çözülmelidir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özelliklerindendir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553</Words>
  <Application>Microsoft Office PowerPoint</Application>
  <PresentationFormat>Geniş ekran</PresentationFormat>
  <Paragraphs>69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SHB229 SİYASET BİLİMİ VE KAMU YÖNETİMİ</vt:lpstr>
      <vt:lpstr>HAFTA 1- SİYASET BİLİMİNDE TEMEL KAVRAMLAR</vt:lpstr>
      <vt:lpstr>Siyaset’in Etimolojik Kökeni</vt:lpstr>
      <vt:lpstr>Politika (Politics)</vt:lpstr>
      <vt:lpstr>Politika nedir?</vt:lpstr>
      <vt:lpstr>Politikanın farklı alanlardaki tanımları</vt:lpstr>
      <vt:lpstr>Yönetim sanatı olarak politika </vt:lpstr>
      <vt:lpstr>Kamu işleri (public affairs) olarak politika </vt:lpstr>
      <vt:lpstr>Taviz (compromise) ve uzlaşma (consensus) olarak politika </vt:lpstr>
      <vt:lpstr>Çatışma ve güç mücadelesi olarak politika</vt:lpstr>
      <vt:lpstr>Politikanın özellikleri-1</vt:lpstr>
      <vt:lpstr>Politikanın özellikleri-2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51</cp:revision>
  <dcterms:created xsi:type="dcterms:W3CDTF">2020-09-28T11:03:29Z</dcterms:created>
  <dcterms:modified xsi:type="dcterms:W3CDTF">2020-10-05T13:42:17Z</dcterms:modified>
</cp:coreProperties>
</file>