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9" r:id="rId3"/>
    <p:sldId id="260" r:id="rId4"/>
    <p:sldId id="261" r:id="rId5"/>
    <p:sldId id="262" r:id="rId6"/>
    <p:sldId id="263" r:id="rId7"/>
    <p:sldId id="264" r:id="rId8"/>
    <p:sldId id="26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609743-6496-CA4D-A3A0-FEFE0CF4B206}" type="datetimeFigureOut">
              <a:rPr lang="tr-TR" smtClean="0"/>
              <a:t>19.02.2018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D73629-ABB8-A745-9DA3-AD2C6802760A}" type="slidenum">
              <a:rPr lang="tr-TR" smtClean="0"/>
              <a:t>‹#›</a:t>
            </a:fld>
            <a:endParaRPr lang="tr-TR"/>
          </a:p>
        </p:txBody>
      </p:sp>
    </p:spTree>
    <p:extLst>
      <p:ext uri="{BB962C8B-B14F-4D97-AF65-F5344CB8AC3E}">
        <p14:creationId xmlns:p14="http://schemas.microsoft.com/office/powerpoint/2010/main" val="264121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19.02.2018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19.02.2018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19.02.2018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19.02.2018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19.02.2018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19.02.2018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11</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Yorumlayıcı hukuk kuralları</a:t>
            </a:r>
            <a:endParaRPr lang="tr-TR" dirty="0"/>
          </a:p>
        </p:txBody>
      </p:sp>
      <p:sp>
        <p:nvSpPr>
          <p:cNvPr id="3" name="İçerik Yer Tutucusu 2"/>
          <p:cNvSpPr>
            <a:spLocks noGrp="1"/>
          </p:cNvSpPr>
          <p:nvPr>
            <p:ph idx="1"/>
          </p:nvPr>
        </p:nvSpPr>
        <p:spPr/>
        <p:txBody>
          <a:bodyPr/>
          <a:lstStyle/>
          <a:p>
            <a:pPr marL="0" indent="0">
              <a:buNone/>
            </a:pPr>
            <a:r>
              <a:rPr lang="tr-TR" dirty="0" smtClean="0"/>
              <a:t>-Taraf iradeleriyle açıkça belirtilebilecekken belirtilmemiş, birkaç anlama gelebilecek beyanların hangi anlama geldiğini saptamamıza imkan veren kurallardır.</a:t>
            </a:r>
          </a:p>
          <a:p>
            <a:pPr marL="0" indent="0">
              <a:buNone/>
            </a:pPr>
            <a:endParaRPr lang="tr-TR" dirty="0" smtClean="0"/>
          </a:p>
          <a:p>
            <a:pPr marL="0" indent="0">
              <a:buNone/>
            </a:pPr>
            <a:r>
              <a:rPr lang="tr-TR" dirty="0" smtClean="0"/>
              <a:t>-Tamamlayıcı hukuk kuralları ile birbirine benzeyen yönleri, zorunlu olmamalarıdır. Ancak tamamlayıcı kurallarda belirli bir hususun taraflarca hiç kararlaştırılmaması söz konusu iken, yorumlayıcı hukuk kurallarında taraflarca kararlaştırılmış ancak anlamı belirsiz olan hususlar bulunmaktadır.</a:t>
            </a:r>
          </a:p>
          <a:p>
            <a:pPr marL="0" indent="0">
              <a:buNone/>
            </a:pPr>
            <a:endParaRPr lang="tr-TR" dirty="0"/>
          </a:p>
        </p:txBody>
      </p:sp>
    </p:spTree>
    <p:extLst>
      <p:ext uri="{BB962C8B-B14F-4D97-AF65-F5344CB8AC3E}">
        <p14:creationId xmlns:p14="http://schemas.microsoft.com/office/powerpoint/2010/main" val="1530191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Yorumlayıcı hukuk kuralları</a:t>
            </a:r>
            <a:endParaRPr lang="tr-TR" dirty="0"/>
          </a:p>
        </p:txBody>
      </p:sp>
      <p:sp>
        <p:nvSpPr>
          <p:cNvPr id="3" name="İçerik Yer Tutucusu 2"/>
          <p:cNvSpPr>
            <a:spLocks noGrp="1"/>
          </p:cNvSpPr>
          <p:nvPr>
            <p:ph idx="1"/>
          </p:nvPr>
        </p:nvSpPr>
        <p:spPr/>
        <p:txBody>
          <a:bodyPr>
            <a:noAutofit/>
          </a:bodyPr>
          <a:lstStyle/>
          <a:p>
            <a:pPr marL="0" indent="0">
              <a:buNone/>
            </a:pPr>
            <a:r>
              <a:rPr lang="tr-TR" sz="2300" b="1" dirty="0" smtClean="0"/>
              <a:t>ÖRNEK 1: </a:t>
            </a:r>
            <a:r>
              <a:rPr lang="tr-TR" sz="2300" dirty="0" smtClean="0"/>
              <a:t>Borçlar Kanununda aya ilişkin sürelerin nasıl anlaşılması gerektiğini belirten düzenleme:</a:t>
            </a:r>
          </a:p>
          <a:p>
            <a:pPr marL="0" indent="0">
              <a:buNone/>
            </a:pPr>
            <a:r>
              <a:rPr lang="tr-TR" sz="2300" dirty="0" smtClean="0"/>
              <a:t>MADDE 91- Borcun ifası için bir ayın başlangıcı veya sonu belirlenmişse, bundan ayın birinci ve sonuncu günü; ayın ortası belirlenmişse, bundan da ayın </a:t>
            </a:r>
            <a:r>
              <a:rPr lang="tr-TR" sz="2300" dirty="0" err="1" smtClean="0"/>
              <a:t>onbeşinci</a:t>
            </a:r>
            <a:r>
              <a:rPr lang="tr-TR" sz="2300" dirty="0" smtClean="0"/>
              <a:t> günü anlaşılır.</a:t>
            </a:r>
          </a:p>
          <a:p>
            <a:pPr marL="0" indent="0">
              <a:buNone/>
            </a:pPr>
            <a:r>
              <a:rPr lang="tr-TR" sz="2300" dirty="0" smtClean="0"/>
              <a:t>Borcun ifası için gün belirtilmeksizin sadece ay belirlenmişse, bundan o ayın son günü anlaşılır.</a:t>
            </a:r>
          </a:p>
          <a:p>
            <a:pPr marL="0" indent="0">
              <a:buNone/>
            </a:pPr>
            <a:r>
              <a:rPr lang="tr-TR" sz="2300" b="1" dirty="0" smtClean="0"/>
              <a:t>ÖRNEK 2: </a:t>
            </a:r>
            <a:r>
              <a:rPr lang="tr-TR" sz="2300" dirty="0" smtClean="0"/>
              <a:t>Tatil gününe denk gelen vadenin nasıl anlaşılması gerektiğine ilişkin Borçlar Kanunu düzenlemesi:</a:t>
            </a:r>
          </a:p>
          <a:p>
            <a:pPr marL="0" indent="0">
              <a:buNone/>
            </a:pPr>
            <a:r>
              <a:rPr lang="tr-TR" sz="2300" dirty="0" smtClean="0"/>
              <a:t>MADDE 93- İfa zamanı veya sürenin son günü, kanunlarda tatil olarak kabul edilen bir güne rastlarsa, kendiliğinden bu günü izleyen ve tatil olmayan ilk güne geçer. </a:t>
            </a:r>
          </a:p>
          <a:p>
            <a:pPr marL="0" indent="0">
              <a:buNone/>
            </a:pPr>
            <a:r>
              <a:rPr lang="tr-TR" sz="2300" dirty="0" smtClean="0"/>
              <a:t>Aksine anlaşma geçerlidir. </a:t>
            </a:r>
            <a:endParaRPr lang="tr-TR" sz="2300" dirty="0"/>
          </a:p>
        </p:txBody>
      </p:sp>
    </p:spTree>
    <p:extLst>
      <p:ext uri="{BB962C8B-B14F-4D97-AF65-F5344CB8AC3E}">
        <p14:creationId xmlns:p14="http://schemas.microsoft.com/office/powerpoint/2010/main" val="1815531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Yorumlayıcı hukuk kuralları (hatırlatma notu)</a:t>
            </a:r>
            <a:endParaRPr lang="tr-TR" dirty="0"/>
          </a:p>
        </p:txBody>
      </p:sp>
      <p:sp>
        <p:nvSpPr>
          <p:cNvPr id="3" name="İçerik Yer Tutucusu 2"/>
          <p:cNvSpPr>
            <a:spLocks noGrp="1"/>
          </p:cNvSpPr>
          <p:nvPr>
            <p:ph idx="1"/>
          </p:nvPr>
        </p:nvSpPr>
        <p:spPr/>
        <p:txBody>
          <a:bodyPr/>
          <a:lstStyle/>
          <a:p>
            <a:r>
              <a:rPr lang="tr-TR" dirty="0" smtClean="0"/>
              <a:t>Örneklerde belirtildiği üzere taraflar başka bir şekilde düzenleme yapma yoluna gidebilirler. Örneğin sözleşmede geçen ayın başı terimi ile ayın 10’unun kastedildiğinde anlaşabilirler.</a:t>
            </a:r>
          </a:p>
          <a:p>
            <a:r>
              <a:rPr lang="tr-TR" dirty="0" smtClean="0"/>
              <a:t>Burada belirli bir husus kararlaştırılmış ancak bundan ne anlaşılacağı tespit edilmemiştir. </a:t>
            </a:r>
          </a:p>
          <a:p>
            <a:pPr marL="0" indent="0">
              <a:buNone/>
            </a:pPr>
            <a:endParaRPr lang="tr-TR" dirty="0" smtClean="0"/>
          </a:p>
        </p:txBody>
      </p:sp>
    </p:spTree>
    <p:extLst>
      <p:ext uri="{BB962C8B-B14F-4D97-AF65-F5344CB8AC3E}">
        <p14:creationId xmlns:p14="http://schemas.microsoft.com/office/powerpoint/2010/main" val="44477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İlga edici hukuk kuralları</a:t>
            </a:r>
            <a:endParaRPr lang="tr-TR" dirty="0"/>
          </a:p>
        </p:txBody>
      </p:sp>
      <p:sp>
        <p:nvSpPr>
          <p:cNvPr id="3" name="İçerik Yer Tutucusu 2"/>
          <p:cNvSpPr>
            <a:spLocks noGrp="1"/>
          </p:cNvSpPr>
          <p:nvPr>
            <p:ph idx="1"/>
          </p:nvPr>
        </p:nvSpPr>
        <p:spPr/>
        <p:txBody>
          <a:bodyPr/>
          <a:lstStyle/>
          <a:p>
            <a:r>
              <a:rPr lang="tr-TR" dirty="0" smtClean="0"/>
              <a:t>Yürürlükteki bir kanunun yürürlükten kaldırıldığını gösteren hukuk kuralıdır. </a:t>
            </a:r>
          </a:p>
          <a:p>
            <a:r>
              <a:rPr lang="tr-TR" dirty="0" smtClean="0"/>
              <a:t>Emredici bir nitelik taşır.(Bir kanunun yürürlüğe giriş tarihini gösteren kuralın </a:t>
            </a:r>
            <a:r>
              <a:rPr lang="tr-TR" dirty="0" err="1" smtClean="0"/>
              <a:t>emrediciliği</a:t>
            </a:r>
            <a:r>
              <a:rPr lang="tr-TR" dirty="0" smtClean="0"/>
              <a:t> gibi onun yürürlükten kaldırılmasına sebep olan kuralın da </a:t>
            </a:r>
            <a:r>
              <a:rPr lang="tr-TR" dirty="0" err="1" smtClean="0"/>
              <a:t>emrediciliği</a:t>
            </a:r>
            <a:r>
              <a:rPr lang="tr-TR" dirty="0" smtClean="0"/>
              <a:t> bulunur.)</a:t>
            </a:r>
          </a:p>
          <a:p>
            <a:endParaRPr lang="tr-TR" dirty="0"/>
          </a:p>
        </p:txBody>
      </p:sp>
    </p:spTree>
    <p:extLst>
      <p:ext uri="{BB962C8B-B14F-4D97-AF65-F5344CB8AC3E}">
        <p14:creationId xmlns:p14="http://schemas.microsoft.com/office/powerpoint/2010/main" val="213806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u="sng" dirty="0"/>
              <a:t>Hak Kavramı :</a:t>
            </a:r>
            <a:r>
              <a:rPr lang="tr-TR" dirty="0"/>
              <a:t>Hak kavramına ilişkin hukuk dünyasındaki tartışmalara değinmeden önce dikkat çekilmesi gereken husus pozitif hukukun düzenleme alanına giren hukuki haklar ile pozitif hukuk tarafından düzenlenmemiş olsa bile var olan ve gerçekleştirilmesi gereken etik haklar arasında bir ayrım yapma gereğidir. Örneğin insan hakları bu ikinci hak grubuna girer. Bugün insan hakları hukuku alanı içerisinde dile getirilen hakların pek çoğu böylesi etik hakların hukuki hak şeklinde ifade edilmesinin ürünüdürler. </a:t>
            </a:r>
          </a:p>
          <a:p>
            <a:endParaRPr lang="tr-TR" dirty="0"/>
          </a:p>
        </p:txBody>
      </p:sp>
    </p:spTree>
    <p:extLst>
      <p:ext uri="{BB962C8B-B14F-4D97-AF65-F5344CB8AC3E}">
        <p14:creationId xmlns:p14="http://schemas.microsoft.com/office/powerpoint/2010/main" val="1235080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Hak kavramını (hukuki hakları) açıklayan çok çeşitli teoriler mevcuttur. Örneğin irade teorisine göre hak, hukuk düzeni tarafından tanınan iradi bir yetki olarak kabul edilir. Menfaat teorisi ise ihlal edilen ya da korunması gerektiği düşünülen bir menfaatin varlığından hareketle hakkı tanımlar. Karma teori, hakkı, “insana irade kudreti tanınması yoluyla korunan çıkar” olarak tanımlar. </a:t>
            </a:r>
          </a:p>
          <a:p>
            <a:endParaRPr lang="tr-TR" dirty="0"/>
          </a:p>
        </p:txBody>
      </p:sp>
    </p:spTree>
    <p:extLst>
      <p:ext uri="{BB962C8B-B14F-4D97-AF65-F5344CB8AC3E}">
        <p14:creationId xmlns:p14="http://schemas.microsoft.com/office/powerpoint/2010/main" val="422140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u="sng" dirty="0"/>
              <a:t>Eşitlik Kavramı: </a:t>
            </a:r>
            <a:r>
              <a:rPr lang="en-GB" dirty="0" err="1"/>
              <a:t>Şekli</a:t>
            </a:r>
            <a:r>
              <a:rPr lang="en-GB" dirty="0"/>
              <a:t> (</a:t>
            </a:r>
            <a:r>
              <a:rPr lang="en-GB" dirty="0" err="1"/>
              <a:t>hukuki</a:t>
            </a:r>
            <a:r>
              <a:rPr lang="en-GB" dirty="0"/>
              <a:t>) </a:t>
            </a:r>
            <a:r>
              <a:rPr lang="en-GB" dirty="0" err="1"/>
              <a:t>eşitlik</a:t>
            </a:r>
            <a:r>
              <a:rPr lang="en-GB" dirty="0"/>
              <a:t> </a:t>
            </a:r>
            <a:r>
              <a:rPr lang="en-GB" dirty="0" err="1"/>
              <a:t>kanunların</a:t>
            </a:r>
            <a:r>
              <a:rPr lang="en-GB" dirty="0"/>
              <a:t> </a:t>
            </a:r>
            <a:r>
              <a:rPr lang="en-GB" dirty="0" err="1"/>
              <a:t>genel</a:t>
            </a:r>
            <a:r>
              <a:rPr lang="en-GB" dirty="0"/>
              <a:t> </a:t>
            </a:r>
            <a:r>
              <a:rPr lang="en-GB" dirty="0" err="1"/>
              <a:t>ve</a:t>
            </a:r>
            <a:r>
              <a:rPr lang="en-GB" dirty="0"/>
              <a:t> </a:t>
            </a:r>
            <a:r>
              <a:rPr lang="en-GB" dirty="0" err="1"/>
              <a:t>soyut</a:t>
            </a:r>
            <a:r>
              <a:rPr lang="en-GB" dirty="0"/>
              <a:t> </a:t>
            </a:r>
            <a:r>
              <a:rPr lang="en-GB" dirty="0" err="1"/>
              <a:t>nitelikte</a:t>
            </a:r>
            <a:r>
              <a:rPr lang="en-GB" dirty="0"/>
              <a:t> </a:t>
            </a:r>
            <a:r>
              <a:rPr lang="en-GB" dirty="0" err="1"/>
              <a:t>oluşuyla</a:t>
            </a:r>
            <a:r>
              <a:rPr lang="en-GB" dirty="0"/>
              <a:t>, </a:t>
            </a:r>
            <a:r>
              <a:rPr lang="en-GB" dirty="0" err="1"/>
              <a:t>herkese</a:t>
            </a:r>
            <a:r>
              <a:rPr lang="en-GB" dirty="0"/>
              <a:t> </a:t>
            </a:r>
            <a:r>
              <a:rPr lang="en-GB" dirty="0" err="1"/>
              <a:t>eşit</a:t>
            </a:r>
            <a:r>
              <a:rPr lang="en-GB" dirty="0"/>
              <a:t> </a:t>
            </a:r>
            <a:r>
              <a:rPr lang="en-GB" dirty="0" err="1"/>
              <a:t>olarak</a:t>
            </a:r>
            <a:r>
              <a:rPr lang="en-GB" dirty="0"/>
              <a:t> </a:t>
            </a:r>
            <a:r>
              <a:rPr lang="en-GB" dirty="0" err="1"/>
              <a:t>uygulanmasıyla</a:t>
            </a:r>
            <a:r>
              <a:rPr lang="en-GB" dirty="0"/>
              <a:t> </a:t>
            </a:r>
            <a:r>
              <a:rPr lang="en-GB" dirty="0" err="1"/>
              <a:t>ilgili</a:t>
            </a:r>
            <a:r>
              <a:rPr lang="en-GB" dirty="0"/>
              <a:t> </a:t>
            </a:r>
            <a:r>
              <a:rPr lang="en-GB" dirty="0" err="1"/>
              <a:t>olarak</a:t>
            </a:r>
            <a:r>
              <a:rPr lang="en-GB" dirty="0"/>
              <a:t> </a:t>
            </a:r>
            <a:r>
              <a:rPr lang="en-GB" dirty="0" err="1"/>
              <a:t>anlaşılmaktadır</a:t>
            </a:r>
            <a:r>
              <a:rPr lang="en-GB" dirty="0"/>
              <a:t>. Maddi (</a:t>
            </a:r>
            <a:r>
              <a:rPr lang="en-GB" dirty="0" err="1"/>
              <a:t>hukuki</a:t>
            </a:r>
            <a:r>
              <a:rPr lang="en-GB" dirty="0"/>
              <a:t>) </a:t>
            </a:r>
            <a:r>
              <a:rPr lang="en-GB" dirty="0" err="1"/>
              <a:t>eşitlik</a:t>
            </a:r>
            <a:r>
              <a:rPr lang="en-GB" dirty="0"/>
              <a:t> </a:t>
            </a:r>
            <a:r>
              <a:rPr lang="en-GB" dirty="0" err="1"/>
              <a:t>ise</a:t>
            </a:r>
            <a:r>
              <a:rPr lang="en-GB" dirty="0"/>
              <a:t> “</a:t>
            </a:r>
            <a:r>
              <a:rPr lang="en-GB" dirty="0" err="1"/>
              <a:t>aynı</a:t>
            </a:r>
            <a:r>
              <a:rPr lang="en-GB" dirty="0"/>
              <a:t> </a:t>
            </a:r>
            <a:r>
              <a:rPr lang="en-GB" dirty="0" err="1"/>
              <a:t>durumda</a:t>
            </a:r>
            <a:r>
              <a:rPr lang="en-GB" dirty="0"/>
              <a:t> </a:t>
            </a:r>
            <a:r>
              <a:rPr lang="en-GB" dirty="0" err="1"/>
              <a:t>bulunanlar</a:t>
            </a:r>
            <a:r>
              <a:rPr lang="en-GB" dirty="0"/>
              <a:t> </a:t>
            </a:r>
            <a:r>
              <a:rPr lang="en-GB" dirty="0" err="1"/>
              <a:t>için</a:t>
            </a:r>
            <a:r>
              <a:rPr lang="en-GB" dirty="0"/>
              <a:t> </a:t>
            </a:r>
            <a:r>
              <a:rPr lang="en-GB" dirty="0" err="1"/>
              <a:t>haklarda</a:t>
            </a:r>
            <a:r>
              <a:rPr lang="en-GB" dirty="0"/>
              <a:t> </a:t>
            </a:r>
            <a:r>
              <a:rPr lang="en-GB" dirty="0" err="1"/>
              <a:t>ve</a:t>
            </a:r>
            <a:r>
              <a:rPr lang="en-GB" dirty="0"/>
              <a:t> </a:t>
            </a:r>
            <a:r>
              <a:rPr lang="en-GB" dirty="0" err="1"/>
              <a:t>ödevlerde</a:t>
            </a:r>
            <a:r>
              <a:rPr lang="en-GB" dirty="0"/>
              <a:t>, </a:t>
            </a:r>
            <a:r>
              <a:rPr lang="en-GB" dirty="0" err="1"/>
              <a:t>yararlarda</a:t>
            </a:r>
            <a:r>
              <a:rPr lang="en-GB" dirty="0"/>
              <a:t> </a:t>
            </a:r>
            <a:r>
              <a:rPr lang="en-GB" dirty="0" err="1"/>
              <a:t>ve</a:t>
            </a:r>
            <a:r>
              <a:rPr lang="en-GB" dirty="0"/>
              <a:t> </a:t>
            </a:r>
            <a:r>
              <a:rPr lang="en-GB" dirty="0" err="1"/>
              <a:t>yükümlülüklerde</a:t>
            </a:r>
            <a:r>
              <a:rPr lang="en-GB" dirty="0"/>
              <a:t>, </a:t>
            </a:r>
            <a:r>
              <a:rPr lang="en-GB" dirty="0" err="1"/>
              <a:t>yetkilerde</a:t>
            </a:r>
            <a:r>
              <a:rPr lang="en-GB" dirty="0"/>
              <a:t> </a:t>
            </a:r>
            <a:r>
              <a:rPr lang="en-GB" dirty="0" err="1"/>
              <a:t>ve</a:t>
            </a:r>
            <a:r>
              <a:rPr lang="en-GB" dirty="0"/>
              <a:t> </a:t>
            </a:r>
            <a:r>
              <a:rPr lang="en-GB" dirty="0" err="1"/>
              <a:t>sorumluluklarda</a:t>
            </a:r>
            <a:r>
              <a:rPr lang="en-GB" dirty="0"/>
              <a:t>, </a:t>
            </a:r>
            <a:r>
              <a:rPr lang="en-GB" dirty="0" err="1"/>
              <a:t>fırsatlarda</a:t>
            </a:r>
            <a:r>
              <a:rPr lang="en-GB" dirty="0"/>
              <a:t> </a:t>
            </a:r>
            <a:r>
              <a:rPr lang="en-GB" dirty="0" err="1"/>
              <a:t>ve</a:t>
            </a:r>
            <a:r>
              <a:rPr lang="en-GB" dirty="0"/>
              <a:t> </a:t>
            </a:r>
            <a:r>
              <a:rPr lang="en-GB" dirty="0" err="1"/>
              <a:t>hizmetlerde</a:t>
            </a:r>
            <a:r>
              <a:rPr lang="en-GB" dirty="0"/>
              <a:t> </a:t>
            </a:r>
            <a:r>
              <a:rPr lang="en-GB" dirty="0" err="1"/>
              <a:t>eşit</a:t>
            </a:r>
            <a:r>
              <a:rPr lang="en-GB" dirty="0"/>
              <a:t> </a:t>
            </a:r>
            <a:r>
              <a:rPr lang="en-GB" dirty="0" err="1"/>
              <a:t>davranma</a:t>
            </a:r>
            <a:r>
              <a:rPr lang="en-GB" dirty="0"/>
              <a:t> </a:t>
            </a:r>
            <a:r>
              <a:rPr lang="en-GB" dirty="0" err="1"/>
              <a:t>zorunluluğunu</a:t>
            </a:r>
            <a:r>
              <a:rPr lang="en-GB" dirty="0"/>
              <a:t>” </a:t>
            </a:r>
            <a:r>
              <a:rPr lang="en-GB" dirty="0" err="1"/>
              <a:t>içeren</a:t>
            </a:r>
            <a:r>
              <a:rPr lang="en-GB" dirty="0"/>
              <a:t> </a:t>
            </a:r>
            <a:r>
              <a:rPr lang="en-GB" dirty="0" err="1"/>
              <a:t>ve</a:t>
            </a:r>
            <a:r>
              <a:rPr lang="en-GB" dirty="0"/>
              <a:t> </a:t>
            </a:r>
            <a:r>
              <a:rPr lang="en-GB" dirty="0" err="1"/>
              <a:t>şeklin</a:t>
            </a:r>
            <a:r>
              <a:rPr lang="en-GB" dirty="0"/>
              <a:t> </a:t>
            </a:r>
            <a:r>
              <a:rPr lang="en-GB" dirty="0" err="1"/>
              <a:t>ötesinde</a:t>
            </a:r>
            <a:r>
              <a:rPr lang="en-GB" dirty="0"/>
              <a:t> </a:t>
            </a:r>
            <a:r>
              <a:rPr lang="en-GB" dirty="0" err="1"/>
              <a:t>içeriğin</a:t>
            </a:r>
            <a:r>
              <a:rPr lang="en-GB" dirty="0"/>
              <a:t> de </a:t>
            </a:r>
            <a:r>
              <a:rPr lang="en-GB" dirty="0" err="1"/>
              <a:t>hesaba</a:t>
            </a:r>
            <a:r>
              <a:rPr lang="en-GB" dirty="0"/>
              <a:t> </a:t>
            </a:r>
            <a:r>
              <a:rPr lang="en-GB" dirty="0" err="1"/>
              <a:t>katılmasını</a:t>
            </a:r>
            <a:r>
              <a:rPr lang="en-GB" dirty="0"/>
              <a:t> </a:t>
            </a:r>
            <a:r>
              <a:rPr lang="en-GB" dirty="0" err="1"/>
              <a:t>gerektiren</a:t>
            </a:r>
            <a:r>
              <a:rPr lang="en-GB" dirty="0"/>
              <a:t> </a:t>
            </a:r>
            <a:r>
              <a:rPr lang="en-GB" dirty="0" err="1"/>
              <a:t>eşitlik</a:t>
            </a:r>
            <a:r>
              <a:rPr lang="en-GB" dirty="0"/>
              <a:t> </a:t>
            </a:r>
            <a:r>
              <a:rPr lang="en-GB" dirty="0" err="1"/>
              <a:t>türüdür</a:t>
            </a:r>
            <a:r>
              <a:rPr lang="en-GB" dirty="0"/>
              <a:t>. </a:t>
            </a:r>
            <a:endParaRPr lang="tr-TR"/>
          </a:p>
          <a:p>
            <a:endParaRPr lang="tr-TR"/>
          </a:p>
        </p:txBody>
      </p:sp>
    </p:spTree>
    <p:extLst>
      <p:ext uri="{BB962C8B-B14F-4D97-AF65-F5344CB8AC3E}">
        <p14:creationId xmlns:p14="http://schemas.microsoft.com/office/powerpoint/2010/main" val="178294797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454</Words>
  <Application>Microsoft Macintosh PowerPoint</Application>
  <PresentationFormat>Geniş Ekran</PresentationFormat>
  <Paragraphs>21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Arial</vt:lpstr>
      <vt:lpstr>Office Teması</vt:lpstr>
      <vt:lpstr>HUKUK BAŞLANGICI 11</vt:lpstr>
      <vt:lpstr>Yorumlayıcı hukuk kuralları</vt:lpstr>
      <vt:lpstr>Yorumlayıcı hukuk kuralları</vt:lpstr>
      <vt:lpstr>Yorumlayıcı hukuk kuralları (hatırlatma notu)</vt:lpstr>
      <vt:lpstr>İlga edici hukuk kuralları</vt:lpstr>
      <vt:lpstr>PowerPoint Sunusu</vt:lpstr>
      <vt:lpstr>PowerPoint Sunusu</vt:lpstr>
      <vt:lpstr>PowerPoint Sunusu</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13</cp:revision>
  <dcterms:created xsi:type="dcterms:W3CDTF">2017-11-26T15:05:28Z</dcterms:created>
  <dcterms:modified xsi:type="dcterms:W3CDTF">2018-02-19T18:32:47Z</dcterms:modified>
</cp:coreProperties>
</file>