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295" r:id="rId4"/>
    <p:sldId id="285" r:id="rId5"/>
    <p:sldId id="286" r:id="rId6"/>
    <p:sldId id="288"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0EDD4F-1FA7-3285-A9F3-437C813E19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40A56C5-F5EA-09A5-B9E6-DFE520D9F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62E3192-984E-7F97-5D88-47C1421D63D1}"/>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5" name="Alt Bilgi Yer Tutucusu 4">
            <a:extLst>
              <a:ext uri="{FF2B5EF4-FFF2-40B4-BE49-F238E27FC236}">
                <a16:creationId xmlns:a16="http://schemas.microsoft.com/office/drawing/2014/main" id="{D7F35DAC-5B76-2E27-A01B-9DC21DF14D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93B3B7-F44D-4392-C9C6-06E6704F446C}"/>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165502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80AFD6-CE4C-173C-D570-6C4E8E4A490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76D218-A95D-BCFE-D530-E0D00D1F101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AFF4C37-1A43-2330-8218-62989508BDAB}"/>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5" name="Alt Bilgi Yer Tutucusu 4">
            <a:extLst>
              <a:ext uri="{FF2B5EF4-FFF2-40B4-BE49-F238E27FC236}">
                <a16:creationId xmlns:a16="http://schemas.microsoft.com/office/drawing/2014/main" id="{B93567E6-178D-2509-6071-F80D5DD1DB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D22508-694B-A8AE-E8D3-A5C52D7590E6}"/>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26787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A671837-6147-A8B4-C6BC-B9AFE721C4B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38DB95E-FA69-4D0F-3F03-E84F0DF3201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983FB1-010F-69C0-D012-237199553057}"/>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5" name="Alt Bilgi Yer Tutucusu 4">
            <a:extLst>
              <a:ext uri="{FF2B5EF4-FFF2-40B4-BE49-F238E27FC236}">
                <a16:creationId xmlns:a16="http://schemas.microsoft.com/office/drawing/2014/main" id="{DB14C94B-A592-E3C5-087E-CC122808AC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DB6CEF6-AFC7-BB09-C00D-1BF4DB15FBD0}"/>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152125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397788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45726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18281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385912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332576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597777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3485222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33275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009153-BA9C-39D5-E376-6C85380C4F7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3AEBACC-967A-4D86-AED3-C3A01CAD672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DB8A908-7642-3C37-E07B-C87FF8B18837}"/>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5" name="Alt Bilgi Yer Tutucusu 4">
            <a:extLst>
              <a:ext uri="{FF2B5EF4-FFF2-40B4-BE49-F238E27FC236}">
                <a16:creationId xmlns:a16="http://schemas.microsoft.com/office/drawing/2014/main" id="{A97CD89F-40C0-35F6-ECC9-FF9F4FE4F8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EB274C-62DF-5B5B-8AD7-7ABAA5E0477A}"/>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054092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1366738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378101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2523309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2984680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233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C75F30-D591-DD5E-17FE-7643E9900A5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25ABD64-32D3-DDB6-2869-D3C21E3E9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B9472CB-EFCD-725F-71CA-2008BF8E90DA}"/>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5" name="Alt Bilgi Yer Tutucusu 4">
            <a:extLst>
              <a:ext uri="{FF2B5EF4-FFF2-40B4-BE49-F238E27FC236}">
                <a16:creationId xmlns:a16="http://schemas.microsoft.com/office/drawing/2014/main" id="{E628E9C8-6A29-4D41-A349-6645C5E13EE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BE5B8A-53C4-DE71-C21C-8E24B19047FC}"/>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15807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1A2A28-729D-128E-3F19-B4BC7A05C7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91E820B-A821-9C73-CB43-84467C50527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0F8C697-57B0-E8D7-ADE9-A9DC0F44C87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F758977-F5D2-D4A0-2EF9-269FB66AEEBE}"/>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6" name="Alt Bilgi Yer Tutucusu 5">
            <a:extLst>
              <a:ext uri="{FF2B5EF4-FFF2-40B4-BE49-F238E27FC236}">
                <a16:creationId xmlns:a16="http://schemas.microsoft.com/office/drawing/2014/main" id="{F6D60E9C-A1C6-42D5-6FE5-DF412493426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EE8A2B-5623-B11C-EDBC-B0D935E2BCF2}"/>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393494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AB77E-96AC-0D9E-CF87-9C841AA3D31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5E548B4-ED8D-2745-4C52-DE54694DE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E62D4EB-1A10-E950-B477-CB3FC991190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F75A8E-8C15-8AE6-CC66-328B1CF1A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15BF715-AEB1-23A7-1901-55FE1D394EF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31BE1E6-A5DF-44C6-3331-6C7CB70422BC}"/>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8" name="Alt Bilgi Yer Tutucusu 7">
            <a:extLst>
              <a:ext uri="{FF2B5EF4-FFF2-40B4-BE49-F238E27FC236}">
                <a16:creationId xmlns:a16="http://schemas.microsoft.com/office/drawing/2014/main" id="{882B9017-C095-54BB-C1A5-C820851DB6A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4993F18-AFCB-18E9-776A-914EF35B6520}"/>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272668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B20FCA-DC00-3208-631C-64707F6D1F8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FC5075C-7118-513B-8A48-4594F4FA4556}"/>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4" name="Alt Bilgi Yer Tutucusu 3">
            <a:extLst>
              <a:ext uri="{FF2B5EF4-FFF2-40B4-BE49-F238E27FC236}">
                <a16:creationId xmlns:a16="http://schemas.microsoft.com/office/drawing/2014/main" id="{CBB9EFE7-E0AD-522D-0474-4466C3CA0F8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FE2FA84-8D84-9E06-2347-D042A96AD2EC}"/>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407285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D3A2AC2-B03C-F247-9802-A8A8024E3551}"/>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3" name="Alt Bilgi Yer Tutucusu 2">
            <a:extLst>
              <a:ext uri="{FF2B5EF4-FFF2-40B4-BE49-F238E27FC236}">
                <a16:creationId xmlns:a16="http://schemas.microsoft.com/office/drawing/2014/main" id="{E6046A84-9C31-2B3F-CE9D-324425743D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2B4C883-DB3D-86E5-9355-AEDDAA466E5E}"/>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427450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7ADCA0-749F-79E0-99AE-C663FE76066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3A0B6E6-4F22-FE9B-7C7B-98DA4F343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B6EF6B8-E2BD-9E52-703D-6A2B905F1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4F26DD8-9120-1B77-F7EF-A2C08EF07625}"/>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6" name="Alt Bilgi Yer Tutucusu 5">
            <a:extLst>
              <a:ext uri="{FF2B5EF4-FFF2-40B4-BE49-F238E27FC236}">
                <a16:creationId xmlns:a16="http://schemas.microsoft.com/office/drawing/2014/main" id="{8BB809FA-6A87-29E5-9D9F-48D39FF2B27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BD13106-95FA-2CB1-4958-42E1BF2CF776}"/>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902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C059B3-A280-D605-459F-B88517C64EA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19E9FDE-FB3D-2D43-D2A9-6E5FE7210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26224E0-AAEB-44DD-B010-47D009266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0A26C50-B10C-1E27-EF02-2C1E8A34BF25}"/>
              </a:ext>
            </a:extLst>
          </p:cNvPr>
          <p:cNvSpPr>
            <a:spLocks noGrp="1"/>
          </p:cNvSpPr>
          <p:nvPr>
            <p:ph type="dt" sz="half" idx="10"/>
          </p:nvPr>
        </p:nvSpPr>
        <p:spPr/>
        <p:txBody>
          <a:bodyPr/>
          <a:lstStyle/>
          <a:p>
            <a:fld id="{0E214C22-5F20-4C18-B891-8BCA3C6F5736}" type="datetimeFigureOut">
              <a:rPr lang="tr-TR" smtClean="0"/>
              <a:t>8.09.2025</a:t>
            </a:fld>
            <a:endParaRPr lang="tr-TR"/>
          </a:p>
        </p:txBody>
      </p:sp>
      <p:sp>
        <p:nvSpPr>
          <p:cNvPr id="6" name="Alt Bilgi Yer Tutucusu 5">
            <a:extLst>
              <a:ext uri="{FF2B5EF4-FFF2-40B4-BE49-F238E27FC236}">
                <a16:creationId xmlns:a16="http://schemas.microsoft.com/office/drawing/2014/main" id="{12CE44AE-BCA1-DBA8-5A55-709187E569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18C2B9-F923-79E6-0F94-78F89C5C78C8}"/>
              </a:ext>
            </a:extLst>
          </p:cNvPr>
          <p:cNvSpPr>
            <a:spLocks noGrp="1"/>
          </p:cNvSpPr>
          <p:nvPr>
            <p:ph type="sldNum" sz="quarter" idx="12"/>
          </p:nvPr>
        </p:nvSpPr>
        <p:spPr/>
        <p:txBody>
          <a:bodyPr/>
          <a:lstStyle/>
          <a:p>
            <a:fld id="{F3EA1E65-7DA4-456E-983D-FAB9A69B2BD2}" type="slidenum">
              <a:rPr lang="tr-TR" smtClean="0"/>
              <a:t>‹#›</a:t>
            </a:fld>
            <a:endParaRPr lang="tr-TR"/>
          </a:p>
        </p:txBody>
      </p:sp>
    </p:spTree>
    <p:extLst>
      <p:ext uri="{BB962C8B-B14F-4D97-AF65-F5344CB8AC3E}">
        <p14:creationId xmlns:p14="http://schemas.microsoft.com/office/powerpoint/2010/main" val="144568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1B7A08D-83C2-4EF3-5ACB-19AB89744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CF3B219-DBA7-04F9-AE5A-43EE4DB06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870F55-63AB-F123-488C-4878CB75B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14C22-5F20-4C18-B891-8BCA3C6F5736}" type="datetimeFigureOut">
              <a:rPr lang="tr-TR" smtClean="0"/>
              <a:t>8.09.2025</a:t>
            </a:fld>
            <a:endParaRPr lang="tr-TR"/>
          </a:p>
        </p:txBody>
      </p:sp>
      <p:sp>
        <p:nvSpPr>
          <p:cNvPr id="5" name="Alt Bilgi Yer Tutucusu 4">
            <a:extLst>
              <a:ext uri="{FF2B5EF4-FFF2-40B4-BE49-F238E27FC236}">
                <a16:creationId xmlns:a16="http://schemas.microsoft.com/office/drawing/2014/main" id="{5DB385DB-F60D-88B8-5BC0-BAB0E5541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FEB5D1C-F5C7-7FBD-30A1-C41969C96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A1E65-7DA4-456E-983D-FAB9A69B2BD2}" type="slidenum">
              <a:rPr lang="tr-TR" smtClean="0"/>
              <a:t>‹#›</a:t>
            </a:fld>
            <a:endParaRPr lang="tr-TR"/>
          </a:p>
        </p:txBody>
      </p:sp>
    </p:spTree>
    <p:extLst>
      <p:ext uri="{BB962C8B-B14F-4D97-AF65-F5344CB8AC3E}">
        <p14:creationId xmlns:p14="http://schemas.microsoft.com/office/powerpoint/2010/main" val="173247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2155655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968216-0127-7BC1-8CD4-C6683A9A025E}"/>
              </a:ext>
            </a:extLst>
          </p:cNvPr>
          <p:cNvSpPr>
            <a:spLocks noGrp="1"/>
          </p:cNvSpPr>
          <p:nvPr>
            <p:ph idx="1"/>
          </p:nvPr>
        </p:nvSpPr>
        <p:spPr>
          <a:xfrm>
            <a:off x="3863976" y="1484314"/>
            <a:ext cx="5915025" cy="3519487"/>
          </a:xfrm>
        </p:spPr>
        <p:txBody>
          <a:bodyPr>
            <a:normAutofit fontScale="85000" lnSpcReduction="20000"/>
          </a:bodyPr>
          <a:lstStyle/>
          <a:p>
            <a:pPr eaLnBrk="1" hangingPunct="1">
              <a:defRPr/>
            </a:pPr>
            <a:endParaRPr lang="tr-TR" sz="1950" dirty="0"/>
          </a:p>
          <a:p>
            <a:pPr marL="0" indent="0" eaLnBrk="1" hangingPunct="1">
              <a:buNone/>
              <a:defRPr/>
            </a:pPr>
            <a:r>
              <a:rPr lang="tr-TR" sz="1950" b="1" dirty="0"/>
              <a:t>MODEL ALARAK (GÖZLEMLEYEREK) ÖĞRENME</a:t>
            </a:r>
          </a:p>
          <a:p>
            <a:pPr marL="0" indent="0" eaLnBrk="1" hangingPunct="1">
              <a:buNone/>
              <a:defRPr/>
            </a:pPr>
            <a:endParaRPr lang="tr-TR" sz="1950" dirty="0"/>
          </a:p>
          <a:p>
            <a:pPr algn="just" eaLnBrk="1" hangingPunct="1">
              <a:defRPr/>
            </a:pPr>
            <a:r>
              <a:rPr lang="tr-TR" sz="1950" dirty="0"/>
              <a:t>Bireyin, bir başkasını taklit ederek bazı davranışlar kazanmasıdır. Öğrencinin sevdiği sanatçı gibi giyinmesi, saçlarını kestirmesi, küçük kuşların büyük kuşların ötüşlerini taklit etmeleri bu durumun örnekleridir. </a:t>
            </a:r>
          </a:p>
          <a:p>
            <a:pPr algn="just" eaLnBrk="1" hangingPunct="1">
              <a:defRPr/>
            </a:pPr>
            <a:endParaRPr lang="tr-TR" sz="1950" dirty="0"/>
          </a:p>
          <a:p>
            <a:pPr algn="just" eaLnBrk="1" hangingPunct="1">
              <a:defRPr/>
            </a:pPr>
            <a:r>
              <a:rPr lang="tr-TR" sz="1950" dirty="0"/>
              <a:t>Model alarak öğrenmede en önemli unsurlardan biri seçilen modelin bireyle olan benzerliğidir. </a:t>
            </a:r>
          </a:p>
          <a:p>
            <a:pPr algn="just" eaLnBrk="1" hangingPunct="1">
              <a:defRPr/>
            </a:pPr>
            <a:endParaRPr lang="tr-TR" sz="1950" dirty="0"/>
          </a:p>
          <a:p>
            <a:pPr algn="just" eaLnBrk="1" hangingPunct="1">
              <a:defRPr/>
            </a:pPr>
            <a:r>
              <a:rPr lang="tr-TR" sz="1950" dirty="0"/>
              <a:t>Ayrıca model alarak öğrenmede her zaman istenen davranışlar kazanılmaz. Bazen öğrenilen zararlı alışkanlıklar model alarak öğrenmenin bir sonucudur. 	</a:t>
            </a:r>
          </a:p>
          <a:p>
            <a:pPr marL="0" indent="0" eaLnBrk="1" hangingPunct="1">
              <a:buNone/>
              <a:defRPr/>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4AC399-8156-51F7-ABAA-44D8888E2D06}"/>
              </a:ext>
            </a:extLst>
          </p:cNvPr>
          <p:cNvSpPr>
            <a:spLocks noGrp="1"/>
          </p:cNvSpPr>
          <p:nvPr>
            <p:ph idx="1"/>
          </p:nvPr>
        </p:nvSpPr>
        <p:spPr>
          <a:xfrm>
            <a:off x="3648076" y="981075"/>
            <a:ext cx="5915025" cy="3517900"/>
          </a:xfrm>
        </p:spPr>
        <p:txBody>
          <a:bodyPr>
            <a:normAutofit fontScale="85000" lnSpcReduction="20000"/>
          </a:bodyPr>
          <a:lstStyle/>
          <a:p>
            <a:pPr marL="0" indent="0" eaLnBrk="1" hangingPunct="1">
              <a:buNone/>
              <a:defRPr/>
            </a:pPr>
            <a:r>
              <a:rPr lang="tr-TR" sz="1950" dirty="0"/>
              <a:t>	</a:t>
            </a:r>
          </a:p>
          <a:p>
            <a:pPr marL="0" indent="0" eaLnBrk="1" hangingPunct="1">
              <a:buNone/>
              <a:defRPr/>
            </a:pPr>
            <a:r>
              <a:rPr lang="tr-TR" sz="1950" b="1" dirty="0" err="1"/>
              <a:t>Bobo</a:t>
            </a:r>
            <a:r>
              <a:rPr lang="tr-TR" sz="1950" b="1" dirty="0"/>
              <a:t> </a:t>
            </a:r>
            <a:r>
              <a:rPr lang="tr-TR" sz="1950" b="1" dirty="0" err="1"/>
              <a:t>Doll</a:t>
            </a:r>
            <a:r>
              <a:rPr lang="tr-TR" sz="1950" b="1" dirty="0"/>
              <a:t> deneyi:</a:t>
            </a:r>
          </a:p>
          <a:p>
            <a:pPr marL="0" indent="0" eaLnBrk="1" hangingPunct="1">
              <a:buNone/>
              <a:defRPr/>
            </a:pPr>
            <a:endParaRPr lang="tr-TR" sz="1950" b="1" dirty="0"/>
          </a:p>
          <a:p>
            <a:pPr algn="just" eaLnBrk="1" hangingPunct="1">
              <a:defRPr/>
            </a:pPr>
            <a:r>
              <a:rPr lang="tr-TR" sz="1950" dirty="0" err="1"/>
              <a:t>Bandura</a:t>
            </a:r>
            <a:r>
              <a:rPr lang="tr-TR" sz="1950" dirty="0"/>
              <a:t>, deneyinde bazı çocuklara bir film izlettiriyor. İzlettirdiği filmde, "</a:t>
            </a:r>
            <a:r>
              <a:rPr lang="tr-TR" sz="1950" dirty="0" err="1"/>
              <a:t>Bobo</a:t>
            </a:r>
            <a:r>
              <a:rPr lang="tr-TR" sz="1950" dirty="0"/>
              <a:t> </a:t>
            </a:r>
            <a:r>
              <a:rPr lang="tr-TR" sz="1950" dirty="0" err="1"/>
              <a:t>doll</a:t>
            </a:r>
            <a:r>
              <a:rPr lang="tr-TR" sz="1950" dirty="0"/>
              <a:t>" adı verilen bir oyuncağa bağırıp onu tekmeleyen bir ergin görülmekte. Bunu izleyen çocuklar, daha sonra teker teker oyuncakla dolu bir odaya alınıyorlar. Tam oyunlarının ortasında, biri gelerek bu oyuncaklarla artık başka bir çocuğun oynayacağını söylüyor. İlgi çekici bu odadan çıkarılan ve hayal kırıklığına uğratılan çocuk, içinde az oyuncağın bulunduğu bir başka odaya alınıyor. Bu odadaki oyuncakların arasında "</a:t>
            </a:r>
            <a:r>
              <a:rPr lang="tr-TR" sz="1950" dirty="0" err="1"/>
              <a:t>Bobo</a:t>
            </a:r>
            <a:r>
              <a:rPr lang="tr-TR" sz="1950" dirty="0"/>
              <a:t> </a:t>
            </a:r>
            <a:r>
              <a:rPr lang="tr-TR" sz="1950" dirty="0" err="1"/>
              <a:t>doll</a:t>
            </a:r>
            <a:r>
              <a:rPr lang="tr-TR" sz="1950" dirty="0"/>
              <a:t>" da bulunuyor. Filmi izleyen gruptaki çocukların, "</a:t>
            </a:r>
            <a:r>
              <a:rPr lang="tr-TR" sz="1950" dirty="0" err="1"/>
              <a:t>Bobo</a:t>
            </a:r>
            <a:r>
              <a:rPr lang="tr-TR" sz="1950" dirty="0"/>
              <a:t> </a:t>
            </a:r>
            <a:r>
              <a:rPr lang="tr-TR" sz="1950" dirty="0" err="1"/>
              <a:t>doll"a</a:t>
            </a:r>
            <a:r>
              <a:rPr lang="tr-TR" sz="1950" dirty="0"/>
              <a:t> daha saldırgan davrandıkları gözlemleniyor.</a:t>
            </a:r>
          </a:p>
          <a:p>
            <a:pPr marL="0" indent="0" eaLnBrk="1" hangingPunct="1">
              <a:buNone/>
              <a:defRPr/>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574659-41BD-8863-262D-DDB201D31E6B}"/>
              </a:ext>
            </a:extLst>
          </p:cNvPr>
          <p:cNvSpPr>
            <a:spLocks noGrp="1"/>
          </p:cNvSpPr>
          <p:nvPr>
            <p:ph type="title"/>
          </p:nvPr>
        </p:nvSpPr>
        <p:spPr>
          <a:xfrm>
            <a:off x="3503613" y="1268413"/>
            <a:ext cx="5961062" cy="1149350"/>
          </a:xfrm>
        </p:spPr>
        <p:txBody>
          <a:bodyPr>
            <a:noAutofit/>
          </a:bodyPr>
          <a:lstStyle/>
          <a:p>
            <a:pPr algn="just" eaLnBrk="1" hangingPunct="1">
              <a:defRPr/>
            </a:pPr>
            <a:r>
              <a:rPr lang="tr-TR" sz="1350" b="1" dirty="0" err="1">
                <a:latin typeface="+mn-lt"/>
              </a:rPr>
              <a:t>Bobo</a:t>
            </a:r>
            <a:r>
              <a:rPr lang="tr-TR" sz="1350" b="1" dirty="0">
                <a:latin typeface="+mn-lt"/>
              </a:rPr>
              <a:t> </a:t>
            </a:r>
            <a:r>
              <a:rPr lang="tr-TR" sz="1350" b="1" dirty="0" err="1">
                <a:latin typeface="+mn-lt"/>
              </a:rPr>
              <a:t>Doll</a:t>
            </a:r>
            <a:r>
              <a:rPr lang="tr-TR" sz="1350" b="1" dirty="0">
                <a:latin typeface="+mn-lt"/>
              </a:rPr>
              <a:t> Deneyi: </a:t>
            </a:r>
            <a:r>
              <a:rPr lang="tr-TR" sz="1350" dirty="0" err="1">
                <a:latin typeface="+mn-lt"/>
              </a:rPr>
              <a:t>Bandura</a:t>
            </a:r>
            <a:r>
              <a:rPr lang="tr-TR" sz="1350" dirty="0">
                <a:latin typeface="+mn-lt"/>
              </a:rPr>
              <a:t>, bir sonraki deneyinde, bir manipülasyon daha yapmıştır. Şiddeti uygulayan kişi bir grup çocuğa izletilen filmde ödüllendiriliyorken, diğer çocuklara izletilen filmde cezalandırılmıştır. Sonunda ödül olan filmi izleyen çocuklarda, şiddet davranışı daha fazla gözlemlenmiştir. Ancak sonunda ceza gören birini izleyen çocuklar, davranışı yapmaktan kaçınmıştır</a:t>
            </a:r>
            <a:r>
              <a:rPr lang="tr-TR" sz="1350" dirty="0"/>
              <a:t>.</a:t>
            </a:r>
            <a:br>
              <a:rPr lang="tr-TR" sz="1350" dirty="0"/>
            </a:br>
            <a:endParaRPr lang="tr-TR" sz="1350" b="1" dirty="0"/>
          </a:p>
        </p:txBody>
      </p:sp>
      <p:pic>
        <p:nvPicPr>
          <p:cNvPr id="91139" name="İçerik Yer Tutucusu 3">
            <a:extLst>
              <a:ext uri="{FF2B5EF4-FFF2-40B4-BE49-F238E27FC236}">
                <a16:creationId xmlns:a16="http://schemas.microsoft.com/office/drawing/2014/main" id="{392FE7F0-BFF9-0D02-2F57-0DBD973545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87800" y="2417763"/>
            <a:ext cx="1093788" cy="1339850"/>
          </a:xfrm>
        </p:spPr>
      </p:pic>
      <p:pic>
        <p:nvPicPr>
          <p:cNvPr id="91140" name="Resim 4">
            <a:extLst>
              <a:ext uri="{FF2B5EF4-FFF2-40B4-BE49-F238E27FC236}">
                <a16:creationId xmlns:a16="http://schemas.microsoft.com/office/drawing/2014/main" id="{ED31351B-01B7-0646-2A18-701E6249BD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2417764"/>
            <a:ext cx="33782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Resim 5">
            <a:extLst>
              <a:ext uri="{FF2B5EF4-FFF2-40B4-BE49-F238E27FC236}">
                <a16:creationId xmlns:a16="http://schemas.microsoft.com/office/drawing/2014/main" id="{07E5F807-5552-862A-D275-2BACBCC85F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4235450"/>
            <a:ext cx="109378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Resim 6">
            <a:extLst>
              <a:ext uri="{FF2B5EF4-FFF2-40B4-BE49-F238E27FC236}">
                <a16:creationId xmlns:a16="http://schemas.microsoft.com/office/drawing/2014/main" id="{2A4CE1A1-522B-3B8A-A848-85F115B21D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3525" y="4087813"/>
            <a:ext cx="34432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B23442-784A-9D03-8E61-2AB786311440}"/>
              </a:ext>
            </a:extLst>
          </p:cNvPr>
          <p:cNvSpPr>
            <a:spLocks noGrp="1"/>
          </p:cNvSpPr>
          <p:nvPr>
            <p:ph idx="1"/>
          </p:nvPr>
        </p:nvSpPr>
        <p:spPr>
          <a:xfrm>
            <a:off x="3432175" y="115888"/>
            <a:ext cx="7200900" cy="2552700"/>
          </a:xfrm>
        </p:spPr>
        <p:txBody>
          <a:bodyPr>
            <a:noAutofit/>
          </a:bodyPr>
          <a:lstStyle/>
          <a:p>
            <a:pPr eaLnBrk="1" hangingPunct="1">
              <a:defRPr/>
            </a:pPr>
            <a:endParaRPr lang="tr-TR" sz="2000" dirty="0"/>
          </a:p>
          <a:p>
            <a:pPr marL="0" indent="0" eaLnBrk="1" hangingPunct="1">
              <a:buNone/>
              <a:defRPr/>
            </a:pPr>
            <a:r>
              <a:rPr lang="tr-TR" sz="1800" b="1" dirty="0"/>
              <a:t>ÖĞRENİLMİŞ ÇARESİZLİK</a:t>
            </a:r>
          </a:p>
          <a:p>
            <a:pPr marL="0" indent="0" eaLnBrk="1" hangingPunct="1">
              <a:buNone/>
              <a:defRPr/>
            </a:pPr>
            <a:endParaRPr lang="tr-TR" sz="1800" dirty="0"/>
          </a:p>
          <a:p>
            <a:pPr eaLnBrk="1" hangingPunct="1">
              <a:defRPr/>
            </a:pPr>
            <a:r>
              <a:rPr lang="tr-TR" sz="1800" dirty="0" err="1"/>
              <a:t>Seligman</a:t>
            </a:r>
            <a:r>
              <a:rPr lang="tr-TR" sz="1800" dirty="0"/>
              <a:t>, deneyinin ilk yarısında denek olarak kullandığı köpekleri sürekli ama kısa aralıklarla şiddetli elektrik şoklarına maruz bırakmıştır. Laboratuvardaki köpekler, maruz kaldıkları ve daha da önemlisi engelleyemedikleri bu ceza karşısında çaresizlik geliştirmişlerdir. </a:t>
            </a:r>
          </a:p>
          <a:p>
            <a:pPr eaLnBrk="1" hangingPunct="1">
              <a:defRPr/>
            </a:pPr>
            <a:r>
              <a:rPr lang="tr-TR" sz="1800" dirty="0"/>
              <a:t>Deneyin ikinci ayağını klasik kaçınma eğitimi oluşturmaktadır. Normal şartlar altında, bu eğitim sırasında kutucuklardan birinin zeminine uygulanan elektrik şoku, zil ya da bir ışık kaynağıyla beraber koşullandırılarak hayvanın diğer kutucuğa zıplaması ve elektrik şokundan kaçınması öğretilmektedir. </a:t>
            </a:r>
          </a:p>
          <a:p>
            <a:pPr eaLnBrk="1" hangingPunct="1">
              <a:defRPr/>
            </a:pPr>
            <a:r>
              <a:rPr lang="tr-TR" sz="1800" dirty="0"/>
              <a:t>Ancak </a:t>
            </a:r>
            <a:r>
              <a:rPr lang="tr-TR" sz="1800" dirty="0" err="1"/>
              <a:t>Seligman'ın</a:t>
            </a:r>
            <a:r>
              <a:rPr lang="tr-TR" sz="1800" dirty="0"/>
              <a:t> köpekleri, ilk etapta şoku engelleyemeyeceklerini öğrenerek çaresizlik geliştirdiğinden, ikinci aşamada düzenek zıplayarak karşı tarafa geçebilmelerine ve şoktan kurtulabilmelerine olanak vermesine rağmen kontrol grubundan farklı olarak bu davranışı geliştirmeyi öğrenememektedir. Diğer bir deyişle, çaresizlik, kaçınma davranışını </a:t>
            </a:r>
            <a:r>
              <a:rPr lang="tr-TR" sz="1800" dirty="0" err="1"/>
              <a:t>inhibe</a:t>
            </a:r>
            <a:r>
              <a:rPr lang="tr-TR" sz="1800" dirty="0"/>
              <a:t> etmektedir.</a:t>
            </a:r>
          </a:p>
        </p:txBody>
      </p:sp>
      <p:pic>
        <p:nvPicPr>
          <p:cNvPr id="92163" name="Resim 1">
            <a:extLst>
              <a:ext uri="{FF2B5EF4-FFF2-40B4-BE49-F238E27FC236}">
                <a16:creationId xmlns:a16="http://schemas.microsoft.com/office/drawing/2014/main" id="{F199B9D6-D1C8-0BD9-4A2B-461A775BB2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412875"/>
            <a:ext cx="180022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Resim 3">
            <a:extLst>
              <a:ext uri="{FF2B5EF4-FFF2-40B4-BE49-F238E27FC236}">
                <a16:creationId xmlns:a16="http://schemas.microsoft.com/office/drawing/2014/main" id="{58B7D891-CC60-AC73-BF8C-8D787AB1B4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5661026"/>
            <a:ext cx="33845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64E40D-FDF6-BC6B-37B0-D1B922592FA2}"/>
              </a:ext>
            </a:extLst>
          </p:cNvPr>
          <p:cNvSpPr>
            <a:spLocks noGrp="1"/>
          </p:cNvSpPr>
          <p:nvPr>
            <p:ph idx="1"/>
          </p:nvPr>
        </p:nvSpPr>
        <p:spPr>
          <a:xfrm>
            <a:off x="2711450" y="549275"/>
            <a:ext cx="7200900" cy="2686050"/>
          </a:xfrm>
        </p:spPr>
        <p:txBody>
          <a:bodyPr/>
          <a:lstStyle/>
          <a:p>
            <a:pPr marL="0" indent="0" algn="just" eaLnBrk="1" hangingPunct="1">
              <a:buNone/>
              <a:defRPr/>
            </a:pPr>
            <a:r>
              <a:rPr lang="tr-TR" sz="2800" b="1" dirty="0"/>
              <a:t>KÖPEKLERDE ÖĞRENME</a:t>
            </a:r>
          </a:p>
          <a:p>
            <a:pPr marL="0" indent="0" algn="just" eaLnBrk="1" hangingPunct="1">
              <a:buNone/>
              <a:defRPr/>
            </a:pPr>
            <a:endParaRPr lang="tr-TR" sz="2800" dirty="0"/>
          </a:p>
          <a:p>
            <a:pPr algn="just" eaLnBrk="1" hangingPunct="1">
              <a:defRPr/>
            </a:pPr>
            <a:r>
              <a:rPr lang="tr-TR" sz="2800" dirty="0"/>
              <a:t>Köpeklerde eğitimde edimsel koşullanma metodu en çok kullanılan yöntemdir. </a:t>
            </a:r>
          </a:p>
          <a:p>
            <a:pPr algn="just" eaLnBrk="1" hangingPunct="1">
              <a:defRPr/>
            </a:pPr>
            <a:r>
              <a:rPr lang="tr-TR" sz="2800" dirty="0"/>
              <a:t>Köpeklerin gözlemleyerek de öğrenebildikleri ortaya konulmuştur. </a:t>
            </a:r>
          </a:p>
          <a:p>
            <a:pPr eaLnBrk="1" hangingPunct="1">
              <a:defRPr/>
            </a:pPr>
            <a:endParaRPr lang="tr-TR" dirty="0"/>
          </a:p>
        </p:txBody>
      </p:sp>
      <p:pic>
        <p:nvPicPr>
          <p:cNvPr id="93187" name="Resim 3">
            <a:extLst>
              <a:ext uri="{FF2B5EF4-FFF2-40B4-BE49-F238E27FC236}">
                <a16:creationId xmlns:a16="http://schemas.microsoft.com/office/drawing/2014/main" id="{952CFAC1-20CA-6B5F-C505-389512500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0" y="3860800"/>
            <a:ext cx="30353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Geniş ekran</PresentationFormat>
  <Paragraphs>23</Paragraphs>
  <Slides>5</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5</vt:i4>
      </vt:variant>
    </vt:vector>
  </HeadingPairs>
  <TitlesOfParts>
    <vt:vector size="11" baseType="lpstr">
      <vt:lpstr>Arial</vt:lpstr>
      <vt:lpstr>Calibri</vt:lpstr>
      <vt:lpstr>Calibri Light</vt:lpstr>
      <vt:lpstr>Karla</vt:lpstr>
      <vt:lpstr>Office Teması</vt:lpstr>
      <vt:lpstr>Diseño predeterminado</vt:lpstr>
      <vt:lpstr>PowerPoint Sunusu</vt:lpstr>
      <vt:lpstr>PowerPoint Sunusu</vt:lpstr>
      <vt:lpstr>Bobo Doll Deneyi: Bandura, bir sonraki deneyinde, bir manipülasyon daha yapmıştır. Şiddeti uygulayan kişi bir grup çocuğa izletilen filmde ödüllendiriliyorken, diğer çocuklara izletilen filmde cezalandırılmıştır. Sonunda ödül olan filmi izleyen çocuklarda, şiddet davranışı daha fazla gözlemlenmiştir. Ancak sonunda ceza gören birini izleyen çocuklar, davranışı yapmaktan kaçınmıştır.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2025-09-08T16:35:26Z</dcterms:created>
  <dcterms:modified xsi:type="dcterms:W3CDTF">2025-09-08T16:35:46Z</dcterms:modified>
</cp:coreProperties>
</file>