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9"/>
  </p:notesMasterIdLst>
  <p:sldIdLst>
    <p:sldId id="257" r:id="rId3"/>
    <p:sldId id="261" r:id="rId4"/>
    <p:sldId id="262" r:id="rId5"/>
    <p:sldId id="258" r:id="rId6"/>
    <p:sldId id="259" r:id="rId7"/>
    <p:sldId id="260"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83871" autoAdjust="0"/>
  </p:normalViewPr>
  <p:slideViewPr>
    <p:cSldViewPr snapToGrid="0">
      <p:cViewPr varScale="1">
        <p:scale>
          <a:sx n="61" d="100"/>
          <a:sy n="61" d="100"/>
        </p:scale>
        <p:origin x="-1038" y="-7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137DA1-A55E-4783-98D5-B6C26C6882E7}" type="datetimeFigureOut">
              <a:rPr lang="tr-TR" smtClean="0"/>
              <a:pPr/>
              <a:t>24.12.2019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357F54-524C-4CB1-91CC-93F89134ED1D}" type="slidenum">
              <a:rPr lang="tr-TR" smtClean="0"/>
              <a:pPr/>
              <a:t>‹#›</a:t>
            </a:fld>
            <a:endParaRPr lang="tr-TR"/>
          </a:p>
        </p:txBody>
      </p:sp>
    </p:spTree>
    <p:extLst>
      <p:ext uri="{BB962C8B-B14F-4D97-AF65-F5344CB8AC3E}">
        <p14:creationId xmlns:p14="http://schemas.microsoft.com/office/powerpoint/2010/main" xmlns="" val="1937767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Shape 259"/>
          <p:cNvSpPr>
            <a:spLocks noGrp="1" noRot="1" noChangeAspect="1"/>
          </p:cNvSpPr>
          <p:nvPr>
            <p:ph type="sldImg"/>
          </p:nvPr>
        </p:nvSpPr>
        <p:spPr>
          <a:prstGeom prst="rect">
            <a:avLst/>
          </a:prstGeom>
        </p:spPr>
        <p:txBody>
          <a:bodyPr/>
          <a:lstStyle/>
          <a:p>
            <a:endParaRPr/>
          </a:p>
        </p:txBody>
      </p:sp>
      <p:sp>
        <p:nvSpPr>
          <p:cNvPr id="260" name="Shape 260"/>
          <p:cNvSpPr>
            <a:spLocks noGrp="1"/>
          </p:cNvSpPr>
          <p:nvPr>
            <p:ph type="body" sz="quarter" idx="1"/>
          </p:nvPr>
        </p:nvSpPr>
        <p:spPr>
          <a:prstGeom prst="rect">
            <a:avLst/>
          </a:prstGeom>
        </p:spPr>
        <p:txBody>
          <a:bodyPr/>
          <a:lstStyle/>
          <a:p>
            <a:pPr>
              <a:defRPr sz="1200" b="1"/>
            </a:pPr>
            <a:r>
              <a:t>9</a:t>
            </a:r>
          </a:p>
          <a:p>
            <a:pPr>
              <a:defRPr sz="1200"/>
            </a:pPr>
            <a:r>
              <a:t>In vitro production of embryos (IVP);</a:t>
            </a:r>
          </a:p>
          <a:p>
            <a:pPr>
              <a:defRPr sz="1200"/>
            </a:pPr>
            <a:r>
              <a:t>in vitro </a:t>
            </a:r>
            <a:r>
              <a:rPr b="1"/>
              <a:t>maturation</a:t>
            </a:r>
            <a:r>
              <a:t>, </a:t>
            </a:r>
            <a:r>
              <a:rPr b="1"/>
              <a:t>fertilization</a:t>
            </a:r>
            <a:r>
              <a:t> and </a:t>
            </a:r>
            <a:r>
              <a:rPr b="1"/>
              <a:t>culture</a:t>
            </a:r>
            <a:r>
              <a:t> (IVMFC) of embryos are collectively known as in vitro </a:t>
            </a:r>
            <a:r>
              <a:rPr b="1"/>
              <a:t>production</a:t>
            </a:r>
            <a:r>
              <a:t> (IVP). </a:t>
            </a:r>
          </a:p>
          <a:p>
            <a:pPr>
              <a:defRPr sz="1200"/>
            </a:pPr>
            <a:r>
              <a:t>The IVP method involves 4 mains steps: </a:t>
            </a:r>
          </a:p>
          <a:p>
            <a:pPr>
              <a:defRPr sz="1200"/>
            </a:pPr>
            <a:r>
              <a:rPr b="1"/>
              <a:t>Collection of oocytes (OPU)</a:t>
            </a:r>
            <a:r>
              <a:t>; In this technique, immature oocytes are collected from; </a:t>
            </a:r>
          </a:p>
          <a:p>
            <a:pPr>
              <a:defRPr sz="1200"/>
            </a:pPr>
            <a:r>
              <a:t>slaughterhouse ovaries by aspiration of punctured follicles or slicing, or </a:t>
            </a:r>
          </a:p>
          <a:p>
            <a:pPr>
              <a:defRPr sz="1200"/>
            </a:pPr>
            <a:r>
              <a:t>from live animals by way of laparotomy, </a:t>
            </a:r>
          </a:p>
          <a:p>
            <a:pPr>
              <a:defRPr sz="1200"/>
            </a:pPr>
            <a:r>
              <a:t>ultrasound-guided transvaginal oocyte retrieval (TVOR) or (LOPU) procedure. </a:t>
            </a:r>
          </a:p>
          <a:p>
            <a:pPr>
              <a:defRPr sz="1200" b="1"/>
            </a:pPr>
            <a:r>
              <a:t>in vitro maturation of oocytes (IVM), </a:t>
            </a:r>
          </a:p>
          <a:p>
            <a:pPr>
              <a:defRPr sz="1200"/>
            </a:pPr>
            <a:r>
              <a:rPr b="1"/>
              <a:t>in vitro fertilisation of oocytes (IVF) </a:t>
            </a:r>
            <a:r>
              <a:t>with capacitated sperm and</a:t>
            </a:r>
          </a:p>
          <a:p>
            <a:pPr>
              <a:defRPr sz="1200"/>
            </a:pPr>
            <a:r>
              <a:rPr b="1"/>
              <a:t>in vitro culture (IVC), </a:t>
            </a:r>
            <a:r>
              <a:t>to develop the</a:t>
            </a:r>
            <a:r>
              <a:rPr b="1"/>
              <a:t> </a:t>
            </a:r>
            <a:r>
              <a:t>embryos up to blastocyst stage.</a:t>
            </a:r>
          </a:p>
          <a:p>
            <a:pPr>
              <a:defRPr sz="1200"/>
            </a:pPr>
            <a:r>
              <a:t>transfer to recipient females or cryopreserve for future use. </a:t>
            </a:r>
          </a:p>
          <a:p>
            <a:pPr>
              <a:defRPr sz="1200"/>
            </a:pPr>
            <a:r>
              <a:rPr b="1"/>
              <a:t>Compared</a:t>
            </a:r>
            <a:r>
              <a:t> to ET, IVP allows us to obtain offspring </a:t>
            </a:r>
            <a:r>
              <a:rPr b="1"/>
              <a:t>from non-fertile females</a:t>
            </a:r>
            <a:r>
              <a:t>, such as </a:t>
            </a:r>
            <a:r>
              <a:rPr b="1"/>
              <a:t>prepubertal</a:t>
            </a:r>
            <a:r>
              <a:t>, </a:t>
            </a:r>
            <a:r>
              <a:rPr b="1"/>
              <a:t>pregnant</a:t>
            </a:r>
            <a:r>
              <a:t>, </a:t>
            </a:r>
            <a:r>
              <a:rPr b="1"/>
              <a:t>lactating</a:t>
            </a:r>
            <a:r>
              <a:t> or even </a:t>
            </a:r>
            <a:r>
              <a:rPr b="1"/>
              <a:t>death</a:t>
            </a:r>
            <a:r>
              <a:t> or </a:t>
            </a:r>
            <a:r>
              <a:rPr b="1"/>
              <a:t>slaughtered</a:t>
            </a:r>
            <a:r>
              <a:t> females. The use of prepubertal goats would be helpful; collection of oocytes at an earlier age would reduce the generation interval and accelerate the propagation of genetically valuable animals.</a:t>
            </a:r>
          </a:p>
          <a:p>
            <a:pPr>
              <a:defRPr sz="1200"/>
            </a:pPr>
            <a:r>
              <a:rPr b="1"/>
              <a:t>IVP of goat and sheep </a:t>
            </a:r>
            <a:r>
              <a:t>embryos is a rapidly advancing field; </a:t>
            </a:r>
          </a:p>
          <a:p>
            <a:pPr>
              <a:defRPr sz="1200"/>
            </a:pPr>
            <a:r>
              <a:rPr b="1">
                <a:solidFill>
                  <a:schemeClr val="accent5">
                    <a:hueOff val="457874"/>
                    <a:satOff val="-29218"/>
                    <a:lumOff val="-29125"/>
                  </a:schemeClr>
                </a:solidFill>
              </a:rPr>
              <a:t>Like cattle,</a:t>
            </a:r>
            <a:r>
              <a:t> this technique is used in goats and sheep to produce offspring from;</a:t>
            </a:r>
          </a:p>
          <a:p>
            <a:pPr>
              <a:defRPr sz="1200"/>
            </a:pPr>
            <a:r>
              <a:t>genetically valuable females</a:t>
            </a:r>
          </a:p>
          <a:p>
            <a:pPr>
              <a:defRPr sz="1200"/>
            </a:pPr>
            <a:r>
              <a:t>subfertile males and females, </a:t>
            </a:r>
          </a:p>
          <a:p>
            <a:pPr>
              <a:defRPr sz="1200"/>
            </a:pPr>
            <a:r>
              <a:t>increase the number of progenies from selected mature or juvenile females and,</a:t>
            </a:r>
          </a:p>
          <a:p>
            <a:pPr>
              <a:defRPr sz="1200"/>
            </a:pPr>
            <a:r>
              <a:t>recover oocytes or sperm from valuable dead or dying animals.</a:t>
            </a:r>
          </a:p>
        </p:txBody>
      </p:sp>
    </p:spTree>
    <p:extLst>
      <p:ext uri="{BB962C8B-B14F-4D97-AF65-F5344CB8AC3E}">
        <p14:creationId xmlns:p14="http://schemas.microsoft.com/office/powerpoint/2010/main" xmlns="" val="2346726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Shape 259"/>
          <p:cNvSpPr>
            <a:spLocks noGrp="1" noRot="1" noChangeAspect="1"/>
          </p:cNvSpPr>
          <p:nvPr>
            <p:ph type="sldImg"/>
          </p:nvPr>
        </p:nvSpPr>
        <p:spPr>
          <a:prstGeom prst="rect">
            <a:avLst/>
          </a:prstGeom>
        </p:spPr>
        <p:txBody>
          <a:bodyPr/>
          <a:lstStyle/>
          <a:p>
            <a:endParaRPr/>
          </a:p>
        </p:txBody>
      </p:sp>
      <p:sp>
        <p:nvSpPr>
          <p:cNvPr id="260" name="Shape 260"/>
          <p:cNvSpPr>
            <a:spLocks noGrp="1"/>
          </p:cNvSpPr>
          <p:nvPr>
            <p:ph type="body" sz="quarter" idx="1"/>
          </p:nvPr>
        </p:nvSpPr>
        <p:spPr>
          <a:prstGeom prst="rect">
            <a:avLst/>
          </a:prstGeom>
        </p:spPr>
        <p:txBody>
          <a:bodyPr/>
          <a:lstStyle/>
          <a:p>
            <a:pPr>
              <a:defRPr sz="1200" b="1"/>
            </a:pPr>
            <a:r>
              <a:t>9</a:t>
            </a:r>
          </a:p>
          <a:p>
            <a:pPr>
              <a:defRPr sz="1200"/>
            </a:pPr>
            <a:r>
              <a:t>In vitro production of embryos (IVP);</a:t>
            </a:r>
          </a:p>
          <a:p>
            <a:pPr>
              <a:defRPr sz="1200"/>
            </a:pPr>
            <a:r>
              <a:t>in vitro </a:t>
            </a:r>
            <a:r>
              <a:rPr b="1"/>
              <a:t>maturation</a:t>
            </a:r>
            <a:r>
              <a:t>, </a:t>
            </a:r>
            <a:r>
              <a:rPr b="1"/>
              <a:t>fertilization</a:t>
            </a:r>
            <a:r>
              <a:t> and </a:t>
            </a:r>
            <a:r>
              <a:rPr b="1"/>
              <a:t>culture</a:t>
            </a:r>
            <a:r>
              <a:t> (IVMFC) of embryos are collectively known as in vitro </a:t>
            </a:r>
            <a:r>
              <a:rPr b="1"/>
              <a:t>production</a:t>
            </a:r>
            <a:r>
              <a:t> (IVP). </a:t>
            </a:r>
          </a:p>
          <a:p>
            <a:pPr>
              <a:defRPr sz="1200"/>
            </a:pPr>
            <a:r>
              <a:t>The IVP method involves 4 mains steps: </a:t>
            </a:r>
          </a:p>
          <a:p>
            <a:pPr>
              <a:defRPr sz="1200"/>
            </a:pPr>
            <a:r>
              <a:rPr b="1"/>
              <a:t>Collection of oocytes (OPU)</a:t>
            </a:r>
            <a:r>
              <a:t>; In this technique, immature oocytes are collected from; </a:t>
            </a:r>
          </a:p>
          <a:p>
            <a:pPr>
              <a:defRPr sz="1200"/>
            </a:pPr>
            <a:r>
              <a:t>slaughterhouse ovaries by aspiration of punctured follicles or slicing, or </a:t>
            </a:r>
          </a:p>
          <a:p>
            <a:pPr>
              <a:defRPr sz="1200"/>
            </a:pPr>
            <a:r>
              <a:t>from live animals by way of laparotomy, </a:t>
            </a:r>
          </a:p>
          <a:p>
            <a:pPr>
              <a:defRPr sz="1200"/>
            </a:pPr>
            <a:r>
              <a:t>ultrasound-guided transvaginal oocyte retrieval (TVOR) or (LOPU) procedure. </a:t>
            </a:r>
          </a:p>
          <a:p>
            <a:pPr>
              <a:defRPr sz="1200" b="1"/>
            </a:pPr>
            <a:r>
              <a:t>in vitro maturation of oocytes (IVM), </a:t>
            </a:r>
          </a:p>
          <a:p>
            <a:pPr>
              <a:defRPr sz="1200"/>
            </a:pPr>
            <a:r>
              <a:rPr b="1"/>
              <a:t>in vitro fertilisation of oocytes (IVF) </a:t>
            </a:r>
            <a:r>
              <a:t>with capacitated sperm and</a:t>
            </a:r>
          </a:p>
          <a:p>
            <a:pPr>
              <a:defRPr sz="1200"/>
            </a:pPr>
            <a:r>
              <a:rPr b="1"/>
              <a:t>in vitro culture (IVC), </a:t>
            </a:r>
            <a:r>
              <a:t>to develop the</a:t>
            </a:r>
            <a:r>
              <a:rPr b="1"/>
              <a:t> </a:t>
            </a:r>
            <a:r>
              <a:t>embryos up to blastocyst stage.</a:t>
            </a:r>
          </a:p>
          <a:p>
            <a:pPr>
              <a:defRPr sz="1200"/>
            </a:pPr>
            <a:r>
              <a:t>transfer to recipient females or cryopreserve for future use. </a:t>
            </a:r>
          </a:p>
          <a:p>
            <a:pPr>
              <a:defRPr sz="1200"/>
            </a:pPr>
            <a:r>
              <a:rPr b="1"/>
              <a:t>Compared</a:t>
            </a:r>
            <a:r>
              <a:t> to ET, IVP allows us to obtain offspring </a:t>
            </a:r>
            <a:r>
              <a:rPr b="1"/>
              <a:t>from non-fertile females</a:t>
            </a:r>
            <a:r>
              <a:t>, such as </a:t>
            </a:r>
            <a:r>
              <a:rPr b="1"/>
              <a:t>prepubertal</a:t>
            </a:r>
            <a:r>
              <a:t>, </a:t>
            </a:r>
            <a:r>
              <a:rPr b="1"/>
              <a:t>pregnant</a:t>
            </a:r>
            <a:r>
              <a:t>, </a:t>
            </a:r>
            <a:r>
              <a:rPr b="1"/>
              <a:t>lactating</a:t>
            </a:r>
            <a:r>
              <a:t> or even </a:t>
            </a:r>
            <a:r>
              <a:rPr b="1"/>
              <a:t>death</a:t>
            </a:r>
            <a:r>
              <a:t> or </a:t>
            </a:r>
            <a:r>
              <a:rPr b="1"/>
              <a:t>slaughtered</a:t>
            </a:r>
            <a:r>
              <a:t> females. The use of prepubertal goats would be helpful; collection of oocytes at an earlier age would reduce the generation interval and accelerate the propagation of genetically valuable animals.</a:t>
            </a:r>
          </a:p>
          <a:p>
            <a:pPr>
              <a:defRPr sz="1200"/>
            </a:pPr>
            <a:r>
              <a:rPr b="1"/>
              <a:t>IVP of goat and sheep </a:t>
            </a:r>
            <a:r>
              <a:t>embryos is a rapidly advancing field; </a:t>
            </a:r>
          </a:p>
          <a:p>
            <a:pPr>
              <a:defRPr sz="1200"/>
            </a:pPr>
            <a:r>
              <a:rPr b="1">
                <a:solidFill>
                  <a:schemeClr val="accent5">
                    <a:hueOff val="457874"/>
                    <a:satOff val="-29218"/>
                    <a:lumOff val="-29125"/>
                  </a:schemeClr>
                </a:solidFill>
              </a:rPr>
              <a:t>Like cattle,</a:t>
            </a:r>
            <a:r>
              <a:t> this technique is used in goats and sheep to produce offspring from;</a:t>
            </a:r>
          </a:p>
          <a:p>
            <a:pPr>
              <a:defRPr sz="1200"/>
            </a:pPr>
            <a:r>
              <a:t>genetically valuable females</a:t>
            </a:r>
          </a:p>
          <a:p>
            <a:pPr>
              <a:defRPr sz="1200"/>
            </a:pPr>
            <a:r>
              <a:t>subfertile males and females, </a:t>
            </a:r>
          </a:p>
          <a:p>
            <a:pPr>
              <a:defRPr sz="1200"/>
            </a:pPr>
            <a:r>
              <a:t>increase the number of progenies from selected mature or juvenile females and,</a:t>
            </a:r>
          </a:p>
          <a:p>
            <a:pPr>
              <a:defRPr sz="1200"/>
            </a:pPr>
            <a:r>
              <a:t>recover oocytes or sperm from valuable dead or dying animals.</a:t>
            </a:r>
          </a:p>
        </p:txBody>
      </p:sp>
    </p:spTree>
    <p:extLst>
      <p:ext uri="{BB962C8B-B14F-4D97-AF65-F5344CB8AC3E}">
        <p14:creationId xmlns:p14="http://schemas.microsoft.com/office/powerpoint/2010/main" xmlns="" val="23467263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Shape 259"/>
          <p:cNvSpPr>
            <a:spLocks noGrp="1" noRot="1" noChangeAspect="1"/>
          </p:cNvSpPr>
          <p:nvPr>
            <p:ph type="sldImg"/>
          </p:nvPr>
        </p:nvSpPr>
        <p:spPr>
          <a:prstGeom prst="rect">
            <a:avLst/>
          </a:prstGeom>
        </p:spPr>
        <p:txBody>
          <a:bodyPr/>
          <a:lstStyle/>
          <a:p>
            <a:endParaRPr/>
          </a:p>
        </p:txBody>
      </p:sp>
      <p:sp>
        <p:nvSpPr>
          <p:cNvPr id="260" name="Shape 260"/>
          <p:cNvSpPr>
            <a:spLocks noGrp="1"/>
          </p:cNvSpPr>
          <p:nvPr>
            <p:ph type="body" sz="quarter" idx="1"/>
          </p:nvPr>
        </p:nvSpPr>
        <p:spPr>
          <a:prstGeom prst="rect">
            <a:avLst/>
          </a:prstGeom>
        </p:spPr>
        <p:txBody>
          <a:bodyPr/>
          <a:lstStyle/>
          <a:p>
            <a:pPr>
              <a:defRPr sz="1200" b="1"/>
            </a:pPr>
            <a:r>
              <a:t>9</a:t>
            </a:r>
          </a:p>
          <a:p>
            <a:pPr>
              <a:defRPr sz="1200"/>
            </a:pPr>
            <a:r>
              <a:t>In vitro production of embryos (IVP);</a:t>
            </a:r>
          </a:p>
          <a:p>
            <a:pPr>
              <a:defRPr sz="1200"/>
            </a:pPr>
            <a:r>
              <a:t>in vitro </a:t>
            </a:r>
            <a:r>
              <a:rPr b="1"/>
              <a:t>maturation</a:t>
            </a:r>
            <a:r>
              <a:t>, </a:t>
            </a:r>
            <a:r>
              <a:rPr b="1"/>
              <a:t>fertilization</a:t>
            </a:r>
            <a:r>
              <a:t> and </a:t>
            </a:r>
            <a:r>
              <a:rPr b="1"/>
              <a:t>culture</a:t>
            </a:r>
            <a:r>
              <a:t> (IVMFC) of embryos are collectively known as in vitro </a:t>
            </a:r>
            <a:r>
              <a:rPr b="1"/>
              <a:t>production</a:t>
            </a:r>
            <a:r>
              <a:t> (IVP). </a:t>
            </a:r>
          </a:p>
          <a:p>
            <a:pPr>
              <a:defRPr sz="1200"/>
            </a:pPr>
            <a:r>
              <a:t>The IVP method involves 4 mains steps: </a:t>
            </a:r>
          </a:p>
          <a:p>
            <a:pPr>
              <a:defRPr sz="1200"/>
            </a:pPr>
            <a:r>
              <a:rPr b="1"/>
              <a:t>Collection of oocytes (OPU)</a:t>
            </a:r>
            <a:r>
              <a:t>; In this technique, immature oocytes are collected from; </a:t>
            </a:r>
          </a:p>
          <a:p>
            <a:pPr>
              <a:defRPr sz="1200"/>
            </a:pPr>
            <a:r>
              <a:t>slaughterhouse ovaries by aspiration of punctured follicles or slicing, or </a:t>
            </a:r>
          </a:p>
          <a:p>
            <a:pPr>
              <a:defRPr sz="1200"/>
            </a:pPr>
            <a:r>
              <a:t>from live animals by way of laparotomy, </a:t>
            </a:r>
          </a:p>
          <a:p>
            <a:pPr>
              <a:defRPr sz="1200"/>
            </a:pPr>
            <a:r>
              <a:t>ultrasound-guided transvaginal oocyte retrieval (TVOR) or (LOPU) procedure. </a:t>
            </a:r>
          </a:p>
          <a:p>
            <a:pPr>
              <a:defRPr sz="1200" b="1"/>
            </a:pPr>
            <a:r>
              <a:t>in vitro maturation of oocytes (IVM), </a:t>
            </a:r>
          </a:p>
          <a:p>
            <a:pPr>
              <a:defRPr sz="1200"/>
            </a:pPr>
            <a:r>
              <a:rPr b="1"/>
              <a:t>in vitro fertilisation of oocytes (IVF) </a:t>
            </a:r>
            <a:r>
              <a:t>with capacitated sperm and</a:t>
            </a:r>
          </a:p>
          <a:p>
            <a:pPr>
              <a:defRPr sz="1200"/>
            </a:pPr>
            <a:r>
              <a:rPr b="1"/>
              <a:t>in vitro culture (IVC), </a:t>
            </a:r>
            <a:r>
              <a:t>to develop the</a:t>
            </a:r>
            <a:r>
              <a:rPr b="1"/>
              <a:t> </a:t>
            </a:r>
            <a:r>
              <a:t>embryos up to blastocyst stage.</a:t>
            </a:r>
          </a:p>
          <a:p>
            <a:pPr>
              <a:defRPr sz="1200"/>
            </a:pPr>
            <a:r>
              <a:t>transfer to recipient females or cryopreserve for future use. </a:t>
            </a:r>
          </a:p>
          <a:p>
            <a:pPr>
              <a:defRPr sz="1200"/>
            </a:pPr>
            <a:r>
              <a:rPr b="1"/>
              <a:t>Compared</a:t>
            </a:r>
            <a:r>
              <a:t> to ET, IVP allows us to obtain offspring </a:t>
            </a:r>
            <a:r>
              <a:rPr b="1"/>
              <a:t>from non-fertile females</a:t>
            </a:r>
            <a:r>
              <a:t>, such as </a:t>
            </a:r>
            <a:r>
              <a:rPr b="1"/>
              <a:t>prepubertal</a:t>
            </a:r>
            <a:r>
              <a:t>, </a:t>
            </a:r>
            <a:r>
              <a:rPr b="1"/>
              <a:t>pregnant</a:t>
            </a:r>
            <a:r>
              <a:t>, </a:t>
            </a:r>
            <a:r>
              <a:rPr b="1"/>
              <a:t>lactating</a:t>
            </a:r>
            <a:r>
              <a:t> or even </a:t>
            </a:r>
            <a:r>
              <a:rPr b="1"/>
              <a:t>death</a:t>
            </a:r>
            <a:r>
              <a:t> or </a:t>
            </a:r>
            <a:r>
              <a:rPr b="1"/>
              <a:t>slaughtered</a:t>
            </a:r>
            <a:r>
              <a:t> females. The use of prepubertal goats would be helpful; collection of oocytes at an earlier age would reduce the generation interval and accelerate the propagation of genetically valuable animals.</a:t>
            </a:r>
          </a:p>
          <a:p>
            <a:pPr>
              <a:defRPr sz="1200"/>
            </a:pPr>
            <a:r>
              <a:rPr b="1"/>
              <a:t>IVP of goat and sheep </a:t>
            </a:r>
            <a:r>
              <a:t>embryos is a rapidly advancing field; </a:t>
            </a:r>
          </a:p>
          <a:p>
            <a:pPr>
              <a:defRPr sz="1200"/>
            </a:pPr>
            <a:r>
              <a:rPr b="1">
                <a:solidFill>
                  <a:schemeClr val="accent5">
                    <a:hueOff val="457874"/>
                    <a:satOff val="-29218"/>
                    <a:lumOff val="-29125"/>
                  </a:schemeClr>
                </a:solidFill>
              </a:rPr>
              <a:t>Like cattle,</a:t>
            </a:r>
            <a:r>
              <a:t> this technique is used in goats and sheep to produce offspring from;</a:t>
            </a:r>
          </a:p>
          <a:p>
            <a:pPr>
              <a:defRPr sz="1200"/>
            </a:pPr>
            <a:r>
              <a:t>genetically valuable females</a:t>
            </a:r>
          </a:p>
          <a:p>
            <a:pPr>
              <a:defRPr sz="1200"/>
            </a:pPr>
            <a:r>
              <a:t>subfertile males and females, </a:t>
            </a:r>
          </a:p>
          <a:p>
            <a:pPr>
              <a:defRPr sz="1200"/>
            </a:pPr>
            <a:r>
              <a:t>increase the number of progenies from selected mature or juvenile females and,</a:t>
            </a:r>
          </a:p>
          <a:p>
            <a:pPr>
              <a:defRPr sz="1200"/>
            </a:pPr>
            <a:r>
              <a:t>recover oocytes or sperm from valuable dead or dying animals.</a:t>
            </a:r>
          </a:p>
        </p:txBody>
      </p:sp>
    </p:spTree>
    <p:extLst>
      <p:ext uri="{BB962C8B-B14F-4D97-AF65-F5344CB8AC3E}">
        <p14:creationId xmlns:p14="http://schemas.microsoft.com/office/powerpoint/2010/main" xmlns="" val="2346726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Shape 278"/>
          <p:cNvSpPr>
            <a:spLocks noGrp="1" noRot="1" noChangeAspect="1"/>
          </p:cNvSpPr>
          <p:nvPr>
            <p:ph type="sldImg"/>
          </p:nvPr>
        </p:nvSpPr>
        <p:spPr>
          <a:prstGeom prst="rect">
            <a:avLst/>
          </a:prstGeom>
        </p:spPr>
        <p:txBody>
          <a:bodyPr/>
          <a:lstStyle/>
          <a:p>
            <a:endParaRPr/>
          </a:p>
        </p:txBody>
      </p:sp>
      <p:sp>
        <p:nvSpPr>
          <p:cNvPr id="279" name="Shape 279"/>
          <p:cNvSpPr>
            <a:spLocks noGrp="1"/>
          </p:cNvSpPr>
          <p:nvPr>
            <p:ph type="body" sz="quarter" idx="1"/>
          </p:nvPr>
        </p:nvSpPr>
        <p:spPr>
          <a:prstGeom prst="rect">
            <a:avLst/>
          </a:prstGeom>
        </p:spPr>
        <p:txBody>
          <a:bodyPr/>
          <a:lstStyle/>
          <a:p>
            <a:pPr>
              <a:defRPr sz="1200"/>
            </a:pPr>
            <a:r>
              <a:t>Regarding IVM physical conditions, the literature does not vary considerably, and IVM is usually performed incubating COC in large groups (50–70) in four-well plates with 500 mL of medium, under 5% CO2 in air at 38 C to 39 C with maximum humidity for 22 to 27 hours.</a:t>
            </a:r>
          </a:p>
          <a:p>
            <a:pPr>
              <a:defRPr sz="1200" b="1"/>
            </a:pPr>
            <a:r>
              <a:t>In vitro maturation</a:t>
            </a:r>
          </a:p>
          <a:p>
            <a:pPr>
              <a:defRPr sz="1200"/>
            </a:pPr>
            <a:r>
              <a:t>Oocytes must undergo nuclear and cytoplasmic maturation in vitro for successful in vitro maturation (IVM). Generally goat oocytes are matured in buffered TCM-199 supplemented with pyruvate, heat-inactivated serum and hormones. Due to advanced research in goat IVP higher maturation rates (70-90%) were achieved with pre-selected oocytes under specific conditions. The required incubation temperature and time for goat oocytes in a humidified atmosphere (5% CO2) of the CO2 incubator should be 38-39 °C and 24-27 h, respectively. Incubation time necessary for maturation of goat oocytes seemed to be longer than that needed for sheep/cattle oocytes. A higher proportion of goat oocytes reach metaphase II after 27 h than after 24 h of culture. In our study, more than 80% maturation rates were achieved when cultured at 38.5 °C for 27 h.</a:t>
            </a:r>
          </a:p>
        </p:txBody>
      </p:sp>
    </p:spTree>
    <p:extLst>
      <p:ext uri="{BB962C8B-B14F-4D97-AF65-F5344CB8AC3E}">
        <p14:creationId xmlns:p14="http://schemas.microsoft.com/office/powerpoint/2010/main" xmlns="" val="35367486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Shape 289"/>
          <p:cNvSpPr>
            <a:spLocks noGrp="1" noRot="1" noChangeAspect="1"/>
          </p:cNvSpPr>
          <p:nvPr>
            <p:ph type="sldImg"/>
          </p:nvPr>
        </p:nvSpPr>
        <p:spPr>
          <a:prstGeom prst="rect">
            <a:avLst/>
          </a:prstGeom>
        </p:spPr>
        <p:txBody>
          <a:bodyPr/>
          <a:lstStyle/>
          <a:p>
            <a:endParaRPr/>
          </a:p>
        </p:txBody>
      </p:sp>
      <p:sp>
        <p:nvSpPr>
          <p:cNvPr id="290" name="Shape 290"/>
          <p:cNvSpPr>
            <a:spLocks noGrp="1"/>
          </p:cNvSpPr>
          <p:nvPr>
            <p:ph type="body" sz="quarter" idx="1"/>
          </p:nvPr>
        </p:nvSpPr>
        <p:spPr>
          <a:prstGeom prst="rect">
            <a:avLst/>
          </a:prstGeom>
        </p:spPr>
        <p:txBody>
          <a:bodyPr/>
          <a:lstStyle/>
          <a:p>
            <a:pPr>
              <a:defRPr sz="1200" b="1"/>
            </a:pPr>
            <a:r>
              <a:t>11</a:t>
            </a:r>
          </a:p>
          <a:p>
            <a:pPr>
              <a:defRPr sz="1200"/>
            </a:pPr>
            <a:r>
              <a:t>Regarding IVF conditions for small ruminants, sperm concentrations vary from one to 3.5 106 cells/mL (depending on the male and IVF system) with sperm and oocytes coincubated for 16 to 20 hours at 38 C to 39 C in humidified atmosphere of 5% CO2 in air </a:t>
            </a:r>
          </a:p>
          <a:p>
            <a:pPr>
              <a:defRPr sz="1200" b="1"/>
            </a:pPr>
            <a:r>
              <a:t>In vitro fertilization</a:t>
            </a:r>
          </a:p>
          <a:p>
            <a:pPr>
              <a:defRPr sz="1200"/>
            </a:pPr>
            <a:r>
              <a:t>Following IVM, in vitro fertilization (IVF) is done with fresh or frozen-thawed buck semen. Several types of IVF media are used which includes, defined medium, TALP medium and synthetic oviductal fluid (SOF) medium. Some laboratories use heparin, heparin and calcium ionophore, caffeine or PHE (penicillamine, hypotaurine and epinephrine) in capacitation medium for better fertilization and cleavage.</a:t>
            </a:r>
          </a:p>
        </p:txBody>
      </p:sp>
    </p:spTree>
    <p:extLst>
      <p:ext uri="{BB962C8B-B14F-4D97-AF65-F5344CB8AC3E}">
        <p14:creationId xmlns:p14="http://schemas.microsoft.com/office/powerpoint/2010/main" xmlns="" val="2363570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 name="Shape 300"/>
          <p:cNvSpPr>
            <a:spLocks noGrp="1" noRot="1" noChangeAspect="1"/>
          </p:cNvSpPr>
          <p:nvPr>
            <p:ph type="sldImg"/>
          </p:nvPr>
        </p:nvSpPr>
        <p:spPr>
          <a:prstGeom prst="rect">
            <a:avLst/>
          </a:prstGeom>
        </p:spPr>
        <p:txBody>
          <a:bodyPr/>
          <a:lstStyle/>
          <a:p>
            <a:endParaRPr/>
          </a:p>
        </p:txBody>
      </p:sp>
      <p:sp>
        <p:nvSpPr>
          <p:cNvPr id="301" name="Shape 301"/>
          <p:cNvSpPr>
            <a:spLocks noGrp="1"/>
          </p:cNvSpPr>
          <p:nvPr>
            <p:ph type="body" sz="quarter" idx="1"/>
          </p:nvPr>
        </p:nvSpPr>
        <p:spPr>
          <a:prstGeom prst="rect">
            <a:avLst/>
          </a:prstGeom>
        </p:spPr>
        <p:txBody>
          <a:bodyPr/>
          <a:lstStyle/>
          <a:p>
            <a:pPr>
              <a:defRPr sz="1200" b="1"/>
            </a:pPr>
            <a:r>
              <a:t>12</a:t>
            </a:r>
          </a:p>
          <a:p>
            <a:pPr>
              <a:defRPr sz="1200"/>
            </a:pPr>
            <a:r>
              <a:t>After IVF, the presumptive zygotes are removed from the fertilisation medium, and placed in an embryo culture medium that allows the development up to a stage that is compatible with its transfer to the recipient uterus. </a:t>
            </a:r>
          </a:p>
          <a:p>
            <a:pPr>
              <a:defRPr sz="1200"/>
            </a:pPr>
            <a:r>
              <a:t>at 38,5-39 °C</a:t>
            </a:r>
          </a:p>
          <a:p>
            <a:pPr>
              <a:defRPr sz="1200"/>
            </a:pPr>
            <a:r>
              <a:t>under the % 6 CO2 or %5 CO2, %5 O2 and %90 N</a:t>
            </a:r>
          </a:p>
          <a:p>
            <a:pPr>
              <a:defRPr sz="1200"/>
            </a:pPr>
            <a:r>
              <a:t>with Max. humidity,</a:t>
            </a:r>
          </a:p>
          <a:p>
            <a:pPr>
              <a:defRPr sz="1200"/>
            </a:pPr>
            <a:r>
              <a:t>Culturing of 4-9 days at incubator until they become compatible with recipient uterus.</a:t>
            </a:r>
          </a:p>
          <a:p>
            <a:pPr>
              <a:defRPr sz="1200" b="1"/>
            </a:pPr>
            <a:r>
              <a:t>In vitro culture</a:t>
            </a:r>
          </a:p>
          <a:p>
            <a:pPr>
              <a:defRPr sz="1200"/>
            </a:pPr>
            <a:r>
              <a:t>After IVF the presumptive zygotes are cultured in in vitro culture (IVC) medium. Presently, a commonly used IVC medium for goat embryos is SOF with amino acids and BSA in the absence of serum and somatic cells at 38.5 °C in a humidified atmosphere of CO2 (5%). However, some laboratories routinely supplement SOF medium with 5-10% FCS or estrus goat serum (EGS) at 2-3 days post-insemination to promote a higher viability after transfer of such IVP embryos.</a:t>
            </a:r>
          </a:p>
          <a:p>
            <a:pPr>
              <a:defRPr sz="1200"/>
            </a:pPr>
            <a:r>
              <a:t>	Although, IVP has a big potential to propagate useful genetics and improve livestock production, but lower embryo production and survival rate hindering the technique to be popularised. However, progress achieved in recent years in developing new oocyte harvesting techniques and improving early embryo culture has shown promise to increase pregnancy and parturition rates. The development of IVP of embryos has led to the next generation ARTs including ICSI, production of transgenic animals and cloning. With ICSI, only one sperm is needed to fertilize an egg and motility of that sperm is not necessarily required for fertilization. Interestingly, when cloning techniques are used, sperm is no longer needed at all.</a:t>
            </a:r>
          </a:p>
        </p:txBody>
      </p:sp>
    </p:spTree>
    <p:extLst>
      <p:ext uri="{BB962C8B-B14F-4D97-AF65-F5344CB8AC3E}">
        <p14:creationId xmlns:p14="http://schemas.microsoft.com/office/powerpoint/2010/main" xmlns="" val="779715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D0E20F6-7B4C-4FB4-964D-2C5CC392414C}" type="datetimeFigureOut">
              <a:rPr lang="tr-TR" smtClean="0"/>
              <a:pPr/>
              <a:t>24.12.2019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3265671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0E20F6-7B4C-4FB4-964D-2C5CC392414C}" type="datetimeFigureOut">
              <a:rPr lang="tr-TR" smtClean="0"/>
              <a:pPr/>
              <a:t>24.12.2019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2569038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0E20F6-7B4C-4FB4-964D-2C5CC392414C}" type="datetimeFigureOut">
              <a:rPr lang="tr-TR" smtClean="0"/>
              <a:pPr/>
              <a:t>24.12.2019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25595719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190625" y="1839515"/>
            <a:ext cx="9810750" cy="1785938"/>
          </a:xfrm>
          <a:prstGeom prst="rect">
            <a:avLst/>
          </a:prstGeom>
        </p:spPr>
        <p:txBody>
          <a:bodyPr anchor="b"/>
          <a:lstStyle/>
          <a:p>
            <a:r>
              <a:t>Title Text</a:t>
            </a:r>
          </a:p>
        </p:txBody>
      </p:sp>
      <p:sp>
        <p:nvSpPr>
          <p:cNvPr id="12" name="Body Level One…"/>
          <p:cNvSpPr txBox="1">
            <a:spLocks noGrp="1"/>
          </p:cNvSpPr>
          <p:nvPr>
            <p:ph type="body" sz="quarter" idx="1"/>
          </p:nvPr>
        </p:nvSpPr>
        <p:spPr>
          <a:xfrm>
            <a:off x="1190625" y="3661172"/>
            <a:ext cx="9810750" cy="1169789"/>
          </a:xfrm>
          <a:prstGeom prst="rect">
            <a:avLst/>
          </a:prstGeom>
        </p:spPr>
        <p:txBody>
          <a:bodyPr anchor="t"/>
          <a:lstStyle>
            <a:lvl1pPr marL="0" indent="0" algn="ctr">
              <a:spcBef>
                <a:spcPts val="0"/>
              </a:spcBef>
              <a:buSzTx/>
              <a:buNone/>
            </a:lvl1pPr>
            <a:lvl2pPr marL="0" indent="160729" algn="ctr">
              <a:spcBef>
                <a:spcPts val="0"/>
              </a:spcBef>
              <a:buSzTx/>
              <a:buNone/>
            </a:lvl2pPr>
            <a:lvl3pPr marL="0" indent="321457" algn="ctr">
              <a:spcBef>
                <a:spcPts val="0"/>
              </a:spcBef>
              <a:buSzTx/>
              <a:buNone/>
            </a:lvl3pPr>
            <a:lvl4pPr marL="0" indent="482186" algn="ctr">
              <a:spcBef>
                <a:spcPts val="0"/>
              </a:spcBef>
              <a:buSzTx/>
              <a:buNone/>
            </a:lvl4pPr>
            <a:lvl5pPr marL="0" indent="642915"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69367522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age"/>
          <p:cNvSpPr>
            <a:spLocks noGrp="1"/>
          </p:cNvSpPr>
          <p:nvPr>
            <p:ph type="pic" idx="13"/>
          </p:nvPr>
        </p:nvSpPr>
        <p:spPr>
          <a:xfrm>
            <a:off x="-1273969" y="-803672"/>
            <a:ext cx="13751719" cy="7072313"/>
          </a:xfrm>
          <a:prstGeom prst="rect">
            <a:avLst/>
          </a:prstGeom>
          <a:ln w="9525">
            <a:round/>
          </a:ln>
        </p:spPr>
        <p:txBody>
          <a:bodyPr lIns="91439" tIns="45719" rIns="91439" bIns="45719" anchor="t">
            <a:noAutofit/>
          </a:bodyPr>
          <a:lstStyle/>
          <a:p>
            <a:endParaRPr/>
          </a:p>
        </p:txBody>
      </p:sp>
      <p:sp>
        <p:nvSpPr>
          <p:cNvPr id="21" name="Title Text"/>
          <p:cNvSpPr txBox="1">
            <a:spLocks noGrp="1"/>
          </p:cNvSpPr>
          <p:nvPr>
            <p:ph type="title"/>
          </p:nvPr>
        </p:nvSpPr>
        <p:spPr>
          <a:xfrm>
            <a:off x="1107281" y="4777383"/>
            <a:ext cx="9977438" cy="1062633"/>
          </a:xfrm>
          <a:prstGeom prst="rect">
            <a:avLst/>
          </a:prstGeom>
        </p:spPr>
        <p:txBody>
          <a:bodyPr/>
          <a:lstStyle/>
          <a:p>
            <a:r>
              <a:t>Title Text</a:t>
            </a:r>
          </a:p>
        </p:txBody>
      </p:sp>
      <p:sp>
        <p:nvSpPr>
          <p:cNvPr id="22" name="Body Level One…"/>
          <p:cNvSpPr txBox="1">
            <a:spLocks noGrp="1"/>
          </p:cNvSpPr>
          <p:nvPr>
            <p:ph type="body" sz="quarter" idx="1"/>
          </p:nvPr>
        </p:nvSpPr>
        <p:spPr>
          <a:xfrm>
            <a:off x="1107281" y="5893594"/>
            <a:ext cx="9977438" cy="660797"/>
          </a:xfrm>
          <a:prstGeom prst="rect">
            <a:avLst/>
          </a:prstGeom>
        </p:spPr>
        <p:txBody>
          <a:bodyPr anchor="t"/>
          <a:lstStyle>
            <a:lvl1pPr marL="0" indent="0" algn="ctr">
              <a:spcBef>
                <a:spcPts val="0"/>
              </a:spcBef>
              <a:buSzTx/>
              <a:buNone/>
            </a:lvl1pPr>
            <a:lvl2pPr marL="0" indent="160729" algn="ctr">
              <a:spcBef>
                <a:spcPts val="0"/>
              </a:spcBef>
              <a:buSzTx/>
              <a:buNone/>
            </a:lvl2pPr>
            <a:lvl3pPr marL="0" indent="321457" algn="ctr">
              <a:spcBef>
                <a:spcPts val="0"/>
              </a:spcBef>
              <a:buSzTx/>
              <a:buNone/>
            </a:lvl3pPr>
            <a:lvl4pPr marL="0" indent="482186" algn="ctr">
              <a:spcBef>
                <a:spcPts val="0"/>
              </a:spcBef>
              <a:buSzTx/>
              <a:buNone/>
            </a:lvl4pPr>
            <a:lvl5pPr marL="0" indent="642915"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2468682314"/>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190625" y="2536031"/>
            <a:ext cx="9810750" cy="1785938"/>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862524559"/>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idx="13"/>
          </p:nvPr>
        </p:nvSpPr>
        <p:spPr>
          <a:xfrm>
            <a:off x="1916907" y="-17859"/>
            <a:ext cx="11751470" cy="6081117"/>
          </a:xfrm>
          <a:prstGeom prst="rect">
            <a:avLst/>
          </a:prstGeom>
          <a:ln w="9525">
            <a:round/>
          </a:ln>
        </p:spPr>
        <p:txBody>
          <a:bodyPr lIns="91439" tIns="45719" rIns="91439" bIns="45719" anchor="t">
            <a:noAutofit/>
          </a:bodyPr>
          <a:lstStyle/>
          <a:p>
            <a:endParaRPr/>
          </a:p>
        </p:txBody>
      </p:sp>
      <p:sp>
        <p:nvSpPr>
          <p:cNvPr id="39" name="Title Text"/>
          <p:cNvSpPr txBox="1">
            <a:spLocks noGrp="1"/>
          </p:cNvSpPr>
          <p:nvPr>
            <p:ph type="title"/>
          </p:nvPr>
        </p:nvSpPr>
        <p:spPr>
          <a:xfrm>
            <a:off x="571500" y="812602"/>
            <a:ext cx="5619750" cy="2509242"/>
          </a:xfrm>
          <a:prstGeom prst="rect">
            <a:avLst/>
          </a:prstGeom>
        </p:spPr>
        <p:txBody>
          <a:bodyPr anchor="b"/>
          <a:lstStyle>
            <a:lvl1pPr>
              <a:defRPr sz="4078"/>
            </a:lvl1pPr>
          </a:lstStyle>
          <a:p>
            <a:r>
              <a:t>Title Text</a:t>
            </a:r>
          </a:p>
        </p:txBody>
      </p:sp>
      <p:sp>
        <p:nvSpPr>
          <p:cNvPr id="40" name="Body Level One…"/>
          <p:cNvSpPr txBox="1">
            <a:spLocks noGrp="1"/>
          </p:cNvSpPr>
          <p:nvPr>
            <p:ph type="body" sz="quarter" idx="1"/>
          </p:nvPr>
        </p:nvSpPr>
        <p:spPr>
          <a:xfrm>
            <a:off x="571500" y="3348633"/>
            <a:ext cx="5619750" cy="2509242"/>
          </a:xfrm>
          <a:prstGeom prst="rect">
            <a:avLst/>
          </a:prstGeom>
        </p:spPr>
        <p:txBody>
          <a:bodyPr anchor="t"/>
          <a:lstStyle>
            <a:lvl1pPr marL="0" indent="0" algn="ctr">
              <a:spcBef>
                <a:spcPts val="0"/>
              </a:spcBef>
              <a:buSzTx/>
              <a:buNone/>
            </a:lvl1pPr>
            <a:lvl2pPr marL="0" indent="160729" algn="ctr">
              <a:spcBef>
                <a:spcPts val="0"/>
              </a:spcBef>
              <a:buSzTx/>
              <a:buNone/>
            </a:lvl2pPr>
            <a:lvl3pPr marL="0" indent="321457" algn="ctr">
              <a:spcBef>
                <a:spcPts val="0"/>
              </a:spcBef>
              <a:buSzTx/>
              <a:buNone/>
            </a:lvl3pPr>
            <a:lvl4pPr marL="0" indent="482186" algn="ctr">
              <a:spcBef>
                <a:spcPts val="0"/>
              </a:spcBef>
              <a:buSzTx/>
              <a:buNone/>
            </a:lvl4pPr>
            <a:lvl5pPr marL="0" indent="642915"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3655023172"/>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845006667"/>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xfrm>
            <a:off x="1190625" y="1946672"/>
            <a:ext cx="9810750" cy="4036219"/>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3948944430"/>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idx="13"/>
          </p:nvPr>
        </p:nvSpPr>
        <p:spPr>
          <a:xfrm>
            <a:off x="3321844" y="1419560"/>
            <a:ext cx="9655969" cy="5000626"/>
          </a:xfrm>
          <a:prstGeom prst="rect">
            <a:avLst/>
          </a:prstGeom>
          <a:ln w="9525">
            <a:round/>
          </a:ln>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1190625" y="2071688"/>
            <a:ext cx="4941094" cy="4286250"/>
          </a:xfrm>
          <a:prstGeom prst="rect">
            <a:avLst/>
          </a:prstGeom>
        </p:spPr>
        <p:txBody>
          <a:bodyPr/>
          <a:lstStyle>
            <a:lvl1pPr marL="339316" indent="-339316">
              <a:spcBef>
                <a:spcPts val="2250"/>
              </a:spcBef>
              <a:buFont typeface="Gill Sans"/>
              <a:buBlip>
                <a:blip r:embed="rId2"/>
              </a:buBlip>
              <a:defRPr sz="2250"/>
            </a:lvl1pPr>
            <a:lvl2pPr marL="678632" indent="-339316">
              <a:spcBef>
                <a:spcPts val="2250"/>
              </a:spcBef>
              <a:buFont typeface="Gill Sans"/>
              <a:buBlip>
                <a:blip r:embed="rId2"/>
              </a:buBlip>
              <a:defRPr sz="2250"/>
            </a:lvl2pPr>
            <a:lvl3pPr marL="1017948" indent="-339316">
              <a:spcBef>
                <a:spcPts val="2250"/>
              </a:spcBef>
              <a:buFont typeface="Gill Sans"/>
              <a:buBlip>
                <a:blip r:embed="rId2"/>
              </a:buBlip>
              <a:defRPr sz="2250"/>
            </a:lvl3pPr>
            <a:lvl4pPr marL="1357264" indent="-339316">
              <a:spcBef>
                <a:spcPts val="2250"/>
              </a:spcBef>
              <a:buFont typeface="Gill Sans"/>
              <a:buBlip>
                <a:blip r:embed="rId2"/>
              </a:buBlip>
              <a:defRPr sz="2250"/>
            </a:lvl4pPr>
            <a:lvl5pPr marL="1696580" indent="-339316">
              <a:spcBef>
                <a:spcPts val="2250"/>
              </a:spcBef>
              <a:buFont typeface="Gill Sans"/>
              <a:buBlip>
                <a:blip r:embed="rId2"/>
              </a:buBlip>
              <a:defRPr sz="225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xfrm>
            <a:off x="5948537" y="6465094"/>
            <a:ext cx="301365" cy="297389"/>
          </a:xfrm>
          <a:prstGeom prst="rect">
            <a:avLst/>
          </a:prstGeom>
        </p:spPr>
        <p:txBody>
          <a:bodyPr/>
          <a:lstStyle>
            <a:lvl1pPr algn="r"/>
          </a:lstStyle>
          <a:p>
            <a:fld id="{86CB4B4D-7CA3-9044-876B-883B54F8677D}" type="slidenum">
              <a:rPr/>
              <a:pPr/>
              <a:t>‹#›</a:t>
            </a:fld>
            <a:endParaRPr/>
          </a:p>
        </p:txBody>
      </p:sp>
    </p:spTree>
    <p:extLst>
      <p:ext uri="{BB962C8B-B14F-4D97-AF65-F5344CB8AC3E}">
        <p14:creationId xmlns:p14="http://schemas.microsoft.com/office/powerpoint/2010/main" xmlns="" val="1621595968"/>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293447056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0E20F6-7B4C-4FB4-964D-2C5CC392414C}" type="datetimeFigureOut">
              <a:rPr lang="tr-TR" smtClean="0"/>
              <a:pPr/>
              <a:t>24.12.2019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11194350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idx="13"/>
          </p:nvPr>
        </p:nvSpPr>
        <p:spPr>
          <a:xfrm>
            <a:off x="4409928" y="2382904"/>
            <a:ext cx="9036845" cy="4501237"/>
          </a:xfrm>
          <a:prstGeom prst="rect">
            <a:avLst/>
          </a:prstGeom>
          <a:ln w="9525">
            <a:round/>
          </a:ln>
        </p:spPr>
        <p:txBody>
          <a:bodyPr lIns="91439" tIns="45719" rIns="91439" bIns="45719" anchor="t">
            <a:noAutofit/>
          </a:bodyPr>
          <a:lstStyle/>
          <a:p>
            <a:endParaRPr/>
          </a:p>
        </p:txBody>
      </p:sp>
      <p:sp>
        <p:nvSpPr>
          <p:cNvPr id="84" name="Image"/>
          <p:cNvSpPr>
            <a:spLocks noGrp="1"/>
          </p:cNvSpPr>
          <p:nvPr>
            <p:ph type="pic" sz="half" idx="14"/>
          </p:nvPr>
        </p:nvSpPr>
        <p:spPr>
          <a:xfrm rot="21600000">
            <a:off x="6826664" y="-935425"/>
            <a:ext cx="4667251" cy="4452557"/>
          </a:xfrm>
          <a:prstGeom prst="rect">
            <a:avLst/>
          </a:prstGeom>
          <a:ln w="9525">
            <a:round/>
          </a:ln>
        </p:spPr>
        <p:txBody>
          <a:bodyPr lIns="91439" tIns="45719" rIns="91439" bIns="45719" anchor="t">
            <a:noAutofit/>
          </a:bodyPr>
          <a:lstStyle/>
          <a:p>
            <a:endParaRPr/>
          </a:p>
        </p:txBody>
      </p:sp>
      <p:sp>
        <p:nvSpPr>
          <p:cNvPr id="85" name="Image"/>
          <p:cNvSpPr>
            <a:spLocks noGrp="1"/>
          </p:cNvSpPr>
          <p:nvPr>
            <p:ph type="pic" idx="15"/>
          </p:nvPr>
        </p:nvSpPr>
        <p:spPr>
          <a:xfrm rot="21600000">
            <a:off x="-3012281" y="535781"/>
            <a:ext cx="11513344" cy="5973962"/>
          </a:xfrm>
          <a:prstGeom prst="rect">
            <a:avLst/>
          </a:prstGeom>
          <a:ln w="9525">
            <a:round/>
          </a:ln>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4108643546"/>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a:spLocks noGrp="1"/>
          </p:cNvSpPr>
          <p:nvPr>
            <p:ph type="body" sz="quarter" idx="13"/>
          </p:nvPr>
        </p:nvSpPr>
        <p:spPr>
          <a:xfrm>
            <a:off x="1190625" y="4473773"/>
            <a:ext cx="9810750" cy="362215"/>
          </a:xfrm>
          <a:prstGeom prst="rect">
            <a:avLst/>
          </a:prstGeom>
        </p:spPr>
        <p:txBody>
          <a:bodyPr anchor="t">
            <a:spAutoFit/>
          </a:bodyPr>
          <a:lstStyle>
            <a:lvl1pPr marL="0" indent="0" algn="ctr">
              <a:spcBef>
                <a:spcPts val="0"/>
              </a:spcBef>
              <a:buSzTx/>
              <a:buNone/>
              <a:defRPr sz="1687"/>
            </a:lvl1pPr>
          </a:lstStyle>
          <a:p>
            <a:r>
              <a:t>–Johnny Appleseed</a:t>
            </a:r>
          </a:p>
        </p:txBody>
      </p:sp>
      <p:sp>
        <p:nvSpPr>
          <p:cNvPr id="94" name="“Type a quote here.”"/>
          <p:cNvSpPr>
            <a:spLocks noGrp="1"/>
          </p:cNvSpPr>
          <p:nvPr>
            <p:ph type="body" sz="quarter" idx="14"/>
          </p:nvPr>
        </p:nvSpPr>
        <p:spPr>
          <a:xfrm>
            <a:off x="1190625" y="3172103"/>
            <a:ext cx="9810750" cy="513795"/>
          </a:xfrm>
          <a:prstGeom prst="rect">
            <a:avLst/>
          </a:prstGeom>
        </p:spPr>
        <p:txBody>
          <a:bodyPr>
            <a:spAutoFit/>
          </a:bodyPr>
          <a:lstStyle>
            <a:lvl1pPr marL="0" indent="0" algn="ctr">
              <a:spcBef>
                <a:spcPts val="1687"/>
              </a:spcBef>
              <a:buSzTx/>
              <a:buNone/>
              <a:defRPr sz="2672"/>
            </a:lvl1pPr>
          </a:lstStyle>
          <a:p>
            <a:r>
              <a:t>“Type a quote here.”</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2027277628"/>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721663" y="-152389"/>
            <a:ext cx="14025563" cy="7233048"/>
          </a:xfrm>
          <a:prstGeom prst="rect">
            <a:avLst/>
          </a:prstGeom>
          <a:ln w="88900"/>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1525320713"/>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341985149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D0E20F6-7B4C-4FB4-964D-2C5CC392414C}" type="datetimeFigureOut">
              <a:rPr lang="tr-TR" smtClean="0"/>
              <a:pPr/>
              <a:t>24.12.2019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2693859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D0E20F6-7B4C-4FB4-964D-2C5CC392414C}" type="datetimeFigureOut">
              <a:rPr lang="tr-TR" smtClean="0"/>
              <a:pPr/>
              <a:t>24.12.2019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3291770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D0E20F6-7B4C-4FB4-964D-2C5CC392414C}" type="datetimeFigureOut">
              <a:rPr lang="tr-TR" smtClean="0"/>
              <a:pPr/>
              <a:t>24.12.2019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731821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D0E20F6-7B4C-4FB4-964D-2C5CC392414C}" type="datetimeFigureOut">
              <a:rPr lang="tr-TR" smtClean="0"/>
              <a:pPr/>
              <a:t>24.12.2019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2998231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D0E20F6-7B4C-4FB4-964D-2C5CC392414C}" type="datetimeFigureOut">
              <a:rPr lang="tr-TR" smtClean="0"/>
              <a:pPr/>
              <a:t>24.12.2019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394101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D0E20F6-7B4C-4FB4-964D-2C5CC392414C}" type="datetimeFigureOut">
              <a:rPr lang="tr-TR" smtClean="0"/>
              <a:pPr/>
              <a:t>24.12.2019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257353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D0E20F6-7B4C-4FB4-964D-2C5CC392414C}" type="datetimeFigureOut">
              <a:rPr lang="tr-TR" smtClean="0"/>
              <a:pPr/>
              <a:t>24.12.2019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1247583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0E20F6-7B4C-4FB4-964D-2C5CC392414C}" type="datetimeFigureOut">
              <a:rPr lang="tr-TR" smtClean="0"/>
              <a:pPr/>
              <a:t>24.12.2019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3805517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1">
          <a:blip r:embed="rId14"/>
          <a:srcRect/>
          <a:stretch>
            <a:fillRect/>
          </a:stretch>
        </a:blipFill>
        <a:effectLst/>
      </p:bgPr>
    </p:bg>
    <p:spTree>
      <p:nvGrpSpPr>
        <p:cNvPr id="1" name=""/>
        <p:cNvGrpSpPr/>
        <p:nvPr/>
      </p:nvGrpSpPr>
      <p:grpSpPr>
        <a:xfrm>
          <a:off x="0" y="0"/>
          <a:ext cx="0" cy="0"/>
          <a:chOff x="0" y="0"/>
          <a:chExt cx="0" cy="0"/>
        </a:xfrm>
      </p:grpSpPr>
      <p:sp>
        <p:nvSpPr>
          <p:cNvPr id="2" name="Body Level One…"/>
          <p:cNvSpPr txBox="1">
            <a:spLocks noGrp="1"/>
          </p:cNvSpPr>
          <p:nvPr>
            <p:ph type="body" idx="1"/>
          </p:nvPr>
        </p:nvSpPr>
        <p:spPr>
          <a:xfrm>
            <a:off x="1190625" y="750094"/>
            <a:ext cx="9810750" cy="53578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a:buBlip>
                <a:blip r:embed="rId15"/>
              </a:buBlip>
            </a:lvl1pPr>
            <a:lvl2pPr>
              <a:buBlip>
                <a:blip r:embed="rId15"/>
              </a:buBlip>
            </a:lvl2pPr>
            <a:lvl3pPr>
              <a:buBlip>
                <a:blip r:embed="rId15"/>
              </a:buBlip>
            </a:lvl3pPr>
            <a:lvl4pPr>
              <a:buBlip>
                <a:blip r:embed="rId15"/>
              </a:buBlip>
            </a:lvl4pPr>
            <a:lvl5pPr>
              <a:buBlip>
                <a:blip r:embed="rId15"/>
              </a:buBlip>
            </a:lvl5pPr>
          </a:lstStyle>
          <a:p>
            <a:r>
              <a:t>Body Level One</a:t>
            </a:r>
          </a:p>
          <a:p>
            <a:pPr lvl="1"/>
            <a:r>
              <a:t>Body Level Two</a:t>
            </a:r>
          </a:p>
          <a:p>
            <a:pPr lvl="2"/>
            <a:r>
              <a:t>Body Level Three</a:t>
            </a:r>
          </a:p>
          <a:p>
            <a:pPr lvl="3"/>
            <a:r>
              <a:t>Body Level Four</a:t>
            </a:r>
          </a:p>
          <a:p>
            <a:pPr lvl="4"/>
            <a:r>
              <a:t>Body Level Five</a:t>
            </a:r>
          </a:p>
        </p:txBody>
      </p:sp>
      <p:sp>
        <p:nvSpPr>
          <p:cNvPr id="3" name="Title Text"/>
          <p:cNvSpPr txBox="1">
            <a:spLocks noGrp="1"/>
          </p:cNvSpPr>
          <p:nvPr>
            <p:ph type="title"/>
          </p:nvPr>
        </p:nvSpPr>
        <p:spPr>
          <a:xfrm>
            <a:off x="1190625" y="142875"/>
            <a:ext cx="9810750" cy="17859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4" name="Slide Number"/>
          <p:cNvSpPr txBox="1">
            <a:spLocks noGrp="1"/>
          </p:cNvSpPr>
          <p:nvPr>
            <p:ph type="sldNum" sz="quarter" idx="2"/>
          </p:nvPr>
        </p:nvSpPr>
        <p:spPr>
          <a:xfrm>
            <a:off x="5944877" y="6465094"/>
            <a:ext cx="301366" cy="297389"/>
          </a:xfrm>
          <a:prstGeom prst="rect">
            <a:avLst/>
          </a:prstGeom>
          <a:ln w="12700">
            <a:miter lim="400000"/>
          </a:ln>
        </p:spPr>
        <p:txBody>
          <a:bodyPr wrap="none" lIns="50800" tIns="50800" rIns="50800" bIns="50800">
            <a:spAutoFit/>
          </a:bodyPr>
          <a:lstStyle>
            <a:lvl1pPr>
              <a:defRPr sz="1266"/>
            </a:lvl1pPr>
          </a:lstStyle>
          <a:p>
            <a:pPr algn="ctr" defTabSz="321457" hangingPunct="0"/>
            <a:fld id="{86CB4B4D-7CA3-9044-876B-883B54F8677D}" type="slidenum">
              <a:rPr lang="tr-TR" kern="0" smtClean="0">
                <a:solidFill>
                  <a:srgbClr val="FFFFFF"/>
                </a:solidFill>
                <a:sym typeface="Chalkduster"/>
              </a:rPr>
              <a:pPr algn="ctr" defTabSz="321457" hangingPunct="0"/>
              <a:t>‹#›</a:t>
            </a:fld>
            <a:endParaRPr lang="tr-TR" kern="0">
              <a:solidFill>
                <a:srgbClr val="FFFFFF"/>
              </a:solidFill>
              <a:sym typeface="Chalkduster"/>
            </a:endParaRPr>
          </a:p>
        </p:txBody>
      </p:sp>
    </p:spTree>
    <p:extLst>
      <p:ext uri="{BB962C8B-B14F-4D97-AF65-F5344CB8AC3E}">
        <p14:creationId xmlns:p14="http://schemas.microsoft.com/office/powerpoint/2010/main" xmlns="" val="368505265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med"/>
  <p:txStyles>
    <p:titleStyle>
      <a:lvl1pPr marL="0" marR="0" indent="0"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1pPr>
      <a:lvl2pPr marL="0" marR="0" indent="160729"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2pPr>
      <a:lvl3pPr marL="0" marR="0" indent="321457"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3pPr>
      <a:lvl4pPr marL="0" marR="0" indent="482186"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4pPr>
      <a:lvl5pPr marL="0" marR="0" indent="642915"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5pPr>
      <a:lvl6pPr marL="0" marR="0" indent="803643"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6pPr>
      <a:lvl7pPr marL="0" marR="0" indent="964372"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7pPr>
      <a:lvl8pPr marL="0" marR="0" indent="1125101"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8pPr>
      <a:lvl9pPr marL="0" marR="0" indent="1285829"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9pPr>
    </p:titleStyle>
    <p:bodyStyle>
      <a:lvl1pPr marL="401822"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1pPr>
      <a:lvl2pPr marL="803643"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2pPr>
      <a:lvl3pPr marL="1205465"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3pPr>
      <a:lvl4pPr marL="1607287"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4pPr>
      <a:lvl5pPr marL="2009108"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5pPr>
      <a:lvl6pPr marL="2410930"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6pPr>
      <a:lvl7pPr marL="2812752"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7pPr>
      <a:lvl8pPr marL="3214573"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8pPr>
      <a:lvl9pPr marL="3616395"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9pPr>
    </p:bodyStyle>
    <p:otherStyle>
      <a:lvl1pPr marL="0" marR="0" indent="0"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1pPr>
      <a:lvl2pPr marL="0" marR="0" indent="160729"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2pPr>
      <a:lvl3pPr marL="0" marR="0" indent="321457"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3pPr>
      <a:lvl4pPr marL="0" marR="0" indent="482186"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4pPr>
      <a:lvl5pPr marL="0" marR="0" indent="642915"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5pPr>
      <a:lvl6pPr marL="0" marR="0" indent="803643"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6pPr>
      <a:lvl7pPr marL="0" marR="0" indent="964372"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7pPr>
      <a:lvl8pPr marL="0" marR="0" indent="1125101"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8pPr>
      <a:lvl9pPr marL="0" marR="0" indent="1285829"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7.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7.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 name="What IVP is?"/>
          <p:cNvSpPr txBox="1">
            <a:spLocks noGrp="1"/>
          </p:cNvSpPr>
          <p:nvPr>
            <p:ph type="title"/>
          </p:nvPr>
        </p:nvSpPr>
        <p:spPr>
          <a:xfrm>
            <a:off x="2332563" y="2692327"/>
            <a:ext cx="7358063" cy="1109735"/>
          </a:xfrm>
          <a:prstGeom prst="rect">
            <a:avLst/>
          </a:prstGeom>
        </p:spPr>
        <p:txBody>
          <a:bodyPr>
            <a:normAutofit fontScale="90000"/>
          </a:bodyPr>
          <a:lstStyle/>
          <a:p>
            <a:r>
              <a:rPr lang="tr-TR" dirty="0" smtClean="0"/>
              <a:t>İn </a:t>
            </a:r>
            <a:r>
              <a:rPr lang="tr-TR" dirty="0" err="1" smtClean="0"/>
              <a:t>Vitro</a:t>
            </a:r>
            <a:r>
              <a:rPr lang="tr-TR" dirty="0" smtClean="0"/>
              <a:t> Embriyo Üretimi Nedir</a:t>
            </a:r>
            <a:r>
              <a:rPr dirty="0" smtClean="0"/>
              <a:t>?</a:t>
            </a:r>
            <a:endParaRPr dirty="0"/>
          </a:p>
        </p:txBody>
      </p:sp>
    </p:spTree>
    <p:extLst>
      <p:ext uri="{BB962C8B-B14F-4D97-AF65-F5344CB8AC3E}">
        <p14:creationId xmlns:p14="http://schemas.microsoft.com/office/powerpoint/2010/main" xmlns="" val="1995191512"/>
      </p:ext>
    </p:extLst>
  </p:cSld>
  <p:clrMapOvr>
    <a:masterClrMapping/>
  </p:clrMapOvr>
  <p:transition spd="med"/>
  <p:timing>
    <p:tnLst>
      <p:par>
        <p:cTn id="1" dur="indefinite" restart="never" fill="hold"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 name="What IVP is?"/>
          <p:cNvSpPr txBox="1">
            <a:spLocks noGrp="1"/>
          </p:cNvSpPr>
          <p:nvPr>
            <p:ph type="title"/>
          </p:nvPr>
        </p:nvSpPr>
        <p:spPr>
          <a:xfrm>
            <a:off x="2416969" y="160142"/>
            <a:ext cx="7358063" cy="1109735"/>
          </a:xfrm>
          <a:prstGeom prst="rect">
            <a:avLst/>
          </a:prstGeom>
        </p:spPr>
        <p:txBody>
          <a:bodyPr>
            <a:normAutofit fontScale="90000"/>
          </a:bodyPr>
          <a:lstStyle/>
          <a:p>
            <a:r>
              <a:rPr lang="tr-TR" dirty="0" smtClean="0"/>
              <a:t>İn </a:t>
            </a:r>
            <a:r>
              <a:rPr lang="tr-TR" dirty="0" err="1" smtClean="0"/>
              <a:t>Vitro</a:t>
            </a:r>
            <a:r>
              <a:rPr lang="tr-TR" dirty="0" smtClean="0"/>
              <a:t> Embriyo Üretimi Nedir</a:t>
            </a:r>
            <a:r>
              <a:rPr dirty="0" smtClean="0"/>
              <a:t>?</a:t>
            </a:r>
            <a:endParaRPr dirty="0"/>
          </a:p>
        </p:txBody>
      </p:sp>
      <p:sp>
        <p:nvSpPr>
          <p:cNvPr id="251" name="Production of embryo in laboratory conditions"/>
          <p:cNvSpPr txBox="1"/>
          <p:nvPr/>
        </p:nvSpPr>
        <p:spPr>
          <a:xfrm>
            <a:off x="1790369" y="1493115"/>
            <a:ext cx="8300955" cy="4291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spAutoFit/>
          </a:bodyPr>
          <a:lstStyle>
            <a:lvl1pPr algn="l">
              <a:defRPr sz="3300"/>
            </a:lvl1pPr>
          </a:lstStyle>
          <a:p>
            <a:r>
              <a:rPr lang="tr-TR" sz="2320" dirty="0"/>
              <a:t>Laboratuvar koşullarında embriyo üretimi anlamına gelir. </a:t>
            </a:r>
            <a:endParaRPr sz="2320" dirty="0"/>
          </a:p>
        </p:txBody>
      </p:sp>
      <p:pic>
        <p:nvPicPr>
          <p:cNvPr id="254" name="beef.jpg" descr="beef.jpg"/>
          <p:cNvPicPr>
            <a:picLocks/>
          </p:cNvPicPr>
          <p:nvPr/>
        </p:nvPicPr>
        <p:blipFill>
          <a:blip r:embed="rId3"/>
          <a:stretch>
            <a:fillRect/>
          </a:stretch>
        </p:blipFill>
        <p:spPr>
          <a:xfrm>
            <a:off x="4161641" y="2512644"/>
            <a:ext cx="3380476" cy="2759392"/>
          </a:xfrm>
          <a:prstGeom prst="rect">
            <a:avLst/>
          </a:prstGeom>
        </p:spPr>
      </p:pic>
    </p:spTree>
    <p:extLst>
      <p:ext uri="{BB962C8B-B14F-4D97-AF65-F5344CB8AC3E}">
        <p14:creationId xmlns:p14="http://schemas.microsoft.com/office/powerpoint/2010/main" xmlns="" val="1995191512"/>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fill="hold"/>
                                        <p:tgtEl>
                                          <p:spTgt spid="251"/>
                                        </p:tgtEl>
                                        <p:attrNameLst>
                                          <p:attrName>style.visibility</p:attrName>
                                        </p:attrNameLst>
                                      </p:cBhvr>
                                      <p:to>
                                        <p:strVal val="visible"/>
                                      </p:to>
                                    </p:set>
                                  </p:childTnLst>
                                </p:cTn>
                              </p:par>
                            </p:childTnLst>
                          </p:cTn>
                        </p:par>
                        <p:par>
                          <p:cTn id="7" fill="hold">
                            <p:stCondLst>
                              <p:cond delay="5000"/>
                            </p:stCondLst>
                            <p:childTnLst>
                              <p:par>
                                <p:cTn id="8" presetID="1" presetClass="entr" presetSubtype="0" fill="hold" grpId="0" nodeType="afterEffect">
                                  <p:stCondLst>
                                    <p:cond delay="0"/>
                                  </p:stCondLst>
                                  <p:iterate>
                                    <p:tmAbs val="0"/>
                                  </p:iterate>
                                  <p:childTnLst>
                                    <p:set>
                                      <p:cBhvr>
                                        <p:cTn id="9" fill="hold"/>
                                        <p:tgtEl>
                                          <p:spTgt spid="2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1" grpId="0" animBg="1" advAuto="0"/>
      <p:bldP spid="254" grpId="0"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Collection of oocytes (OPU)…"/>
          <p:cNvSpPr txBox="1">
            <a:spLocks noGrp="1"/>
          </p:cNvSpPr>
          <p:nvPr>
            <p:ph type="body" sz="quarter" idx="1"/>
          </p:nvPr>
        </p:nvSpPr>
        <p:spPr>
          <a:xfrm>
            <a:off x="3011933" y="2186744"/>
            <a:ext cx="5738172" cy="2160173"/>
          </a:xfrm>
          <a:prstGeom prst="rect">
            <a:avLst/>
          </a:prstGeom>
        </p:spPr>
        <p:txBody>
          <a:bodyPr>
            <a:normAutofit/>
          </a:bodyPr>
          <a:lstStyle/>
          <a:p>
            <a:pPr marL="607197" indent="-607197">
              <a:spcBef>
                <a:spcPts val="0"/>
              </a:spcBef>
              <a:buSzPct val="100000"/>
              <a:buFontTx/>
              <a:buAutoNum type="arabicPeriod"/>
              <a:defRPr sz="3000"/>
            </a:pPr>
            <a:r>
              <a:rPr dirty="0"/>
              <a:t> </a:t>
            </a:r>
            <a:r>
              <a:rPr lang="tr-TR" dirty="0" smtClean="0"/>
              <a:t>Oositlerin toplanması </a:t>
            </a:r>
            <a:r>
              <a:rPr dirty="0" smtClean="0"/>
              <a:t>(OPU</a:t>
            </a:r>
            <a:r>
              <a:rPr dirty="0"/>
              <a:t>)</a:t>
            </a:r>
          </a:p>
          <a:p>
            <a:pPr marL="607197" indent="-607197">
              <a:spcBef>
                <a:spcPts val="0"/>
              </a:spcBef>
              <a:buSzPct val="100000"/>
              <a:buFontTx/>
              <a:buAutoNum type="arabicPeriod"/>
              <a:defRPr sz="3000"/>
            </a:pPr>
            <a:r>
              <a:rPr dirty="0"/>
              <a:t> In vitro </a:t>
            </a:r>
            <a:r>
              <a:rPr dirty="0" err="1" smtClean="0"/>
              <a:t>matura</a:t>
            </a:r>
            <a:r>
              <a:rPr lang="tr-TR" dirty="0" err="1" smtClean="0"/>
              <a:t>sy</a:t>
            </a:r>
            <a:r>
              <a:rPr dirty="0" smtClean="0"/>
              <a:t>on </a:t>
            </a:r>
            <a:r>
              <a:rPr dirty="0">
                <a:solidFill>
                  <a:srgbClr val="73FDFF"/>
                </a:solidFill>
              </a:rPr>
              <a:t>(IVM)</a:t>
            </a:r>
          </a:p>
          <a:p>
            <a:pPr marL="607197" indent="-607197">
              <a:spcBef>
                <a:spcPts val="0"/>
              </a:spcBef>
              <a:buSzPct val="100000"/>
              <a:buFontTx/>
              <a:buAutoNum type="arabicPeriod"/>
              <a:defRPr sz="3000"/>
            </a:pPr>
            <a:r>
              <a:rPr dirty="0"/>
              <a:t> In vitro </a:t>
            </a:r>
            <a:r>
              <a:rPr dirty="0" err="1" smtClean="0"/>
              <a:t>fertili</a:t>
            </a:r>
            <a:r>
              <a:rPr lang="tr-TR" dirty="0" err="1" smtClean="0"/>
              <a:t>zasy</a:t>
            </a:r>
            <a:r>
              <a:rPr dirty="0" smtClean="0"/>
              <a:t>on </a:t>
            </a:r>
            <a:r>
              <a:rPr dirty="0">
                <a:solidFill>
                  <a:srgbClr val="FF2600"/>
                </a:solidFill>
              </a:rPr>
              <a:t>(IVF)</a:t>
            </a:r>
          </a:p>
          <a:p>
            <a:pPr marL="607197" indent="-607197">
              <a:spcBef>
                <a:spcPts val="0"/>
              </a:spcBef>
              <a:buSzPct val="100000"/>
              <a:buFontTx/>
              <a:buAutoNum type="arabicPeriod"/>
              <a:defRPr sz="3000"/>
            </a:pPr>
            <a:r>
              <a:rPr dirty="0"/>
              <a:t> In vitro </a:t>
            </a:r>
            <a:r>
              <a:rPr lang="tr-TR" dirty="0" smtClean="0"/>
              <a:t>kültür</a:t>
            </a:r>
            <a:r>
              <a:rPr dirty="0" smtClean="0"/>
              <a:t> </a:t>
            </a:r>
            <a:r>
              <a:rPr dirty="0">
                <a:solidFill>
                  <a:srgbClr val="FFFB00"/>
                </a:solidFill>
              </a:rPr>
              <a:t>(IVC)</a:t>
            </a:r>
          </a:p>
        </p:txBody>
      </p:sp>
      <p:sp>
        <p:nvSpPr>
          <p:cNvPr id="252" name="Contains        major steps"/>
          <p:cNvSpPr txBox="1"/>
          <p:nvPr/>
        </p:nvSpPr>
        <p:spPr>
          <a:xfrm>
            <a:off x="4419080" y="1164607"/>
            <a:ext cx="2810770" cy="4400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sz="3400"/>
            </a:lvl1pPr>
          </a:lstStyle>
          <a:p>
            <a:r>
              <a:rPr lang="tr-TR" sz="2391" dirty="0">
                <a:solidFill>
                  <a:schemeClr val="accent1">
                    <a:lumMod val="75000"/>
                  </a:schemeClr>
                </a:solidFill>
              </a:rPr>
              <a:t>4 büyük adımı içerir</a:t>
            </a:r>
            <a:r>
              <a:rPr lang="tr-TR" sz="2391" dirty="0"/>
              <a:t>.</a:t>
            </a:r>
            <a:endParaRPr sz="2391" dirty="0"/>
          </a:p>
        </p:txBody>
      </p:sp>
      <p:pic>
        <p:nvPicPr>
          <p:cNvPr id="256" name="Rectangle Square" descr="Rectangle Square"/>
          <p:cNvPicPr>
            <a:picLocks/>
          </p:cNvPicPr>
          <p:nvPr/>
        </p:nvPicPr>
        <p:blipFill>
          <a:blip r:embed="rId3"/>
          <a:stretch>
            <a:fillRect/>
          </a:stretch>
        </p:blipFill>
        <p:spPr>
          <a:xfrm>
            <a:off x="2355376" y="1681769"/>
            <a:ext cx="6690150" cy="3143450"/>
          </a:xfrm>
          <a:prstGeom prst="rect">
            <a:avLst/>
          </a:prstGeom>
        </p:spPr>
      </p:pic>
    </p:spTree>
    <p:extLst>
      <p:ext uri="{BB962C8B-B14F-4D97-AF65-F5344CB8AC3E}">
        <p14:creationId xmlns:p14="http://schemas.microsoft.com/office/powerpoint/2010/main" xmlns="" val="1995191512"/>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fill="hold"/>
                                        <p:tgtEl>
                                          <p:spTgt spid="252"/>
                                        </p:tgtEl>
                                        <p:attrNameLst>
                                          <p:attrName>style.visibility</p:attrName>
                                        </p:attrNameLst>
                                      </p:cBhvr>
                                      <p:to>
                                        <p:strVal val="visible"/>
                                      </p:to>
                                    </p:set>
                                  </p:childTnLst>
                                </p:cTn>
                              </p:par>
                            </p:childTnLst>
                          </p:cTn>
                        </p:par>
                        <p:par>
                          <p:cTn id="7" fill="hold">
                            <p:stCondLst>
                              <p:cond delay="1700"/>
                            </p:stCondLst>
                            <p:childTnLst>
                              <p:par>
                                <p:cTn id="8" presetID="1" presetClass="entr" presetSubtype="0" fill="hold" grpId="0" nodeType="afterEffect">
                                  <p:stCondLst>
                                    <p:cond delay="0"/>
                                  </p:stCondLst>
                                  <p:iterate type="lt">
                                    <p:tmAbs val="100"/>
                                  </p:iterate>
                                  <p:childTnLst>
                                    <p:set>
                                      <p:cBhvr>
                                        <p:cTn id="9" fill="hold"/>
                                        <p:tgtEl>
                                          <p:spTgt spid="250">
                                            <p:bg/>
                                          </p:spTgt>
                                        </p:tgtEl>
                                        <p:attrNameLst>
                                          <p:attrName>style.visibility</p:attrName>
                                        </p:attrNameLst>
                                      </p:cBhvr>
                                      <p:to>
                                        <p:strVal val="visible"/>
                                      </p:to>
                                    </p:set>
                                  </p:childTnLst>
                                </p:cTn>
                              </p:par>
                              <p:par>
                                <p:cTn id="10" presetID="1" presetClass="entr" presetSubtype="0" fill="hold" grpId="0" nodeType="withEffect">
                                  <p:stCondLst>
                                    <p:cond delay="0"/>
                                  </p:stCondLst>
                                  <p:iterate type="lt">
                                    <p:tmAbs val="100"/>
                                  </p:iterate>
                                  <p:childTnLst>
                                    <p:set>
                                      <p:cBhvr>
                                        <p:cTn id="11" fill="hold"/>
                                        <p:tgtEl>
                                          <p:spTgt spid="250">
                                            <p:txEl>
                                              <p:pRg st="0" end="0"/>
                                            </p:txEl>
                                          </p:spTgt>
                                        </p:tgtEl>
                                        <p:attrNameLst>
                                          <p:attrName>style.visibility</p:attrName>
                                        </p:attrNameLst>
                                      </p:cBhvr>
                                      <p:to>
                                        <p:strVal val="visible"/>
                                      </p:to>
                                    </p:set>
                                  </p:childTnLst>
                                </p:cTn>
                              </p:par>
                            </p:childTnLst>
                          </p:cTn>
                        </p:par>
                        <p:par>
                          <p:cTn id="12" fill="hold">
                            <p:stCondLst>
                              <p:cond delay="4100"/>
                            </p:stCondLst>
                            <p:childTnLst>
                              <p:par>
                                <p:cTn id="13" presetID="1" presetClass="entr" presetSubtype="0" fill="hold" grpId="0" nodeType="afterEffect">
                                  <p:stCondLst>
                                    <p:cond delay="0"/>
                                  </p:stCondLst>
                                  <p:iterate type="lt">
                                    <p:tmAbs val="100"/>
                                  </p:iterate>
                                  <p:childTnLst>
                                    <p:set>
                                      <p:cBhvr>
                                        <p:cTn id="14" fill="hold"/>
                                        <p:tgtEl>
                                          <p:spTgt spid="250">
                                            <p:txEl>
                                              <p:pRg st="1" end="1"/>
                                            </p:txEl>
                                          </p:spTgt>
                                        </p:tgtEl>
                                        <p:attrNameLst>
                                          <p:attrName>style.visibility</p:attrName>
                                        </p:attrNameLst>
                                      </p:cBhvr>
                                      <p:to>
                                        <p:strVal val="visible"/>
                                      </p:to>
                                    </p:set>
                                  </p:childTnLst>
                                </p:cTn>
                              </p:par>
                            </p:childTnLst>
                          </p:cTn>
                        </p:par>
                        <p:par>
                          <p:cTn id="15" fill="hold">
                            <p:stCondLst>
                              <p:cond delay="6200"/>
                            </p:stCondLst>
                            <p:childTnLst>
                              <p:par>
                                <p:cTn id="16" presetID="1" presetClass="entr" presetSubtype="0" fill="hold" grpId="0" nodeType="afterEffect">
                                  <p:stCondLst>
                                    <p:cond delay="0"/>
                                  </p:stCondLst>
                                  <p:iterate type="lt">
                                    <p:tmAbs val="100"/>
                                  </p:iterate>
                                  <p:childTnLst>
                                    <p:set>
                                      <p:cBhvr>
                                        <p:cTn id="17" fill="hold"/>
                                        <p:tgtEl>
                                          <p:spTgt spid="250">
                                            <p:txEl>
                                              <p:pRg st="2" end="2"/>
                                            </p:txEl>
                                          </p:spTgt>
                                        </p:tgtEl>
                                        <p:attrNameLst>
                                          <p:attrName>style.visibility</p:attrName>
                                        </p:attrNameLst>
                                      </p:cBhvr>
                                      <p:to>
                                        <p:strVal val="visible"/>
                                      </p:to>
                                    </p:set>
                                  </p:childTnLst>
                                </p:cTn>
                              </p:par>
                            </p:childTnLst>
                          </p:cTn>
                        </p:par>
                        <p:par>
                          <p:cTn id="18" fill="hold">
                            <p:stCondLst>
                              <p:cond delay="8600"/>
                            </p:stCondLst>
                            <p:childTnLst>
                              <p:par>
                                <p:cTn id="19" presetID="1" presetClass="entr" presetSubtype="0" fill="hold" grpId="0" nodeType="afterEffect">
                                  <p:stCondLst>
                                    <p:cond delay="0"/>
                                  </p:stCondLst>
                                  <p:iterate type="lt">
                                    <p:tmAbs val="100"/>
                                  </p:iterate>
                                  <p:childTnLst>
                                    <p:set>
                                      <p:cBhvr>
                                        <p:cTn id="20" fill="hold"/>
                                        <p:tgtEl>
                                          <p:spTgt spid="250">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iterate>
                                    <p:tmAbs val="0"/>
                                  </p:iterate>
                                  <p:childTnLst>
                                    <p:set>
                                      <p:cBhvr>
                                        <p:cTn id="24" fill="hold"/>
                                        <p:tgtEl>
                                          <p:spTgt spid="2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0" grpId="0" build="p" bldLvl="5" animBg="1" advAuto="0"/>
      <p:bldP spid="252" grpId="0" animBg="1" advAuto="0"/>
      <p:bldP spid="256" grpId="0"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IVM"/>
          <p:cNvSpPr txBox="1">
            <a:spLocks noGrp="1"/>
          </p:cNvSpPr>
          <p:nvPr>
            <p:ph type="title"/>
          </p:nvPr>
        </p:nvSpPr>
        <p:spPr>
          <a:xfrm>
            <a:off x="2032597" y="245627"/>
            <a:ext cx="2106108" cy="904922"/>
          </a:xfrm>
          <a:prstGeom prst="rect">
            <a:avLst/>
          </a:prstGeom>
        </p:spPr>
        <p:txBody>
          <a:bodyPr/>
          <a:lstStyle/>
          <a:p>
            <a:r>
              <a:rPr>
                <a:solidFill>
                  <a:srgbClr val="73FDFF"/>
                </a:solidFill>
              </a:rPr>
              <a:t>IVM</a:t>
            </a:r>
            <a:r>
              <a:t> </a:t>
            </a:r>
          </a:p>
        </p:txBody>
      </p:sp>
      <p:sp>
        <p:nvSpPr>
          <p:cNvPr id="263" name="In vitro maturation of oocytes in laboratory conditions."/>
          <p:cNvSpPr txBox="1">
            <a:spLocks noGrp="1"/>
          </p:cNvSpPr>
          <p:nvPr>
            <p:ph type="body" sz="quarter" idx="1"/>
          </p:nvPr>
        </p:nvSpPr>
        <p:spPr>
          <a:xfrm>
            <a:off x="2143125" y="1103985"/>
            <a:ext cx="7572376" cy="947078"/>
          </a:xfrm>
          <a:prstGeom prst="rect">
            <a:avLst/>
          </a:prstGeom>
        </p:spPr>
        <p:txBody>
          <a:bodyPr/>
          <a:lstStyle>
            <a:lvl1pPr marL="0" indent="0">
              <a:buSzTx/>
              <a:buFontTx/>
              <a:buNone/>
            </a:lvl1pPr>
          </a:lstStyle>
          <a:p>
            <a:r>
              <a:rPr lang="tr-TR" dirty="0" smtClean="0"/>
              <a:t>Oositlerin, laboratuvar koşullarında in </a:t>
            </a:r>
            <a:r>
              <a:rPr lang="tr-TR" dirty="0" err="1" smtClean="0"/>
              <a:t>vitro</a:t>
            </a:r>
            <a:r>
              <a:rPr lang="tr-TR" dirty="0" smtClean="0"/>
              <a:t> </a:t>
            </a:r>
            <a:r>
              <a:rPr lang="tr-TR" dirty="0" err="1" smtClean="0"/>
              <a:t>maturasyonudur</a:t>
            </a:r>
            <a:r>
              <a:rPr lang="tr-TR" dirty="0" smtClean="0"/>
              <a:t>.</a:t>
            </a:r>
            <a:endParaRPr dirty="0"/>
          </a:p>
        </p:txBody>
      </p:sp>
      <p:sp>
        <p:nvSpPr>
          <p:cNvPr id="264" name="Maturation…"/>
          <p:cNvSpPr txBox="1"/>
          <p:nvPr/>
        </p:nvSpPr>
        <p:spPr>
          <a:xfrm rot="20190553">
            <a:off x="2127552" y="3832496"/>
            <a:ext cx="1578958" cy="7646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p>
            <a:pPr>
              <a:defRPr sz="3200">
                <a:solidFill>
                  <a:srgbClr val="73FDFF"/>
                </a:solidFill>
              </a:defRPr>
            </a:pPr>
            <a:r>
              <a:rPr sz="2250" dirty="0"/>
              <a:t>Matura</a:t>
            </a:r>
            <a:r>
              <a:rPr lang="tr-TR" sz="2250" dirty="0" err="1"/>
              <a:t>sy</a:t>
            </a:r>
            <a:r>
              <a:rPr sz="2250" dirty="0"/>
              <a:t>on</a:t>
            </a:r>
          </a:p>
          <a:p>
            <a:pPr>
              <a:defRPr sz="3200">
                <a:solidFill>
                  <a:srgbClr val="73FDFF"/>
                </a:solidFill>
              </a:defRPr>
            </a:pPr>
            <a:r>
              <a:rPr sz="2250" dirty="0"/>
              <a:t> </a:t>
            </a:r>
            <a:r>
              <a:rPr lang="tr-TR" sz="2250" dirty="0"/>
              <a:t>koşulları</a:t>
            </a:r>
            <a:endParaRPr sz="2250" dirty="0"/>
          </a:p>
        </p:txBody>
      </p:sp>
      <p:pic>
        <p:nvPicPr>
          <p:cNvPr id="265" name="Line Line" descr="Line Line"/>
          <p:cNvPicPr>
            <a:picLocks/>
          </p:cNvPicPr>
          <p:nvPr/>
        </p:nvPicPr>
        <p:blipFill>
          <a:blip r:embed="rId3"/>
          <a:stretch>
            <a:fillRect/>
          </a:stretch>
        </p:blipFill>
        <p:spPr>
          <a:xfrm rot="1189698">
            <a:off x="3287992" y="4627684"/>
            <a:ext cx="831327" cy="284815"/>
          </a:xfrm>
          <a:prstGeom prst="rect">
            <a:avLst/>
          </a:prstGeom>
        </p:spPr>
      </p:pic>
      <p:sp>
        <p:nvSpPr>
          <p:cNvPr id="267" name="38-39 °C,…"/>
          <p:cNvSpPr txBox="1"/>
          <p:nvPr/>
        </p:nvSpPr>
        <p:spPr>
          <a:xfrm>
            <a:off x="4216021" y="4784897"/>
            <a:ext cx="3154390" cy="13704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p>
            <a:pPr marL="357174" indent="-357174">
              <a:buSzPct val="100000"/>
              <a:buChar char="-"/>
              <a:defRPr sz="3000"/>
            </a:pPr>
            <a:r>
              <a:rPr sz="2109" dirty="0"/>
              <a:t>38-39 °C,</a:t>
            </a:r>
          </a:p>
          <a:p>
            <a:pPr marL="357174" indent="-357174">
              <a:buSzPct val="100000"/>
              <a:buChar char="-"/>
              <a:defRPr sz="3000"/>
            </a:pPr>
            <a:r>
              <a:rPr sz="2109" dirty="0"/>
              <a:t>% 5 CO</a:t>
            </a:r>
            <a:r>
              <a:rPr sz="2109" baseline="-5999" dirty="0"/>
              <a:t>2</a:t>
            </a:r>
            <a:r>
              <a:rPr sz="2109" dirty="0"/>
              <a:t>, </a:t>
            </a:r>
          </a:p>
          <a:p>
            <a:pPr marL="357174" indent="-357174">
              <a:buSzPct val="100000"/>
              <a:buChar char="-"/>
              <a:defRPr sz="3000"/>
            </a:pPr>
            <a:r>
              <a:rPr lang="tr-TR" sz="2109" dirty="0"/>
              <a:t>Maksimum nem</a:t>
            </a:r>
            <a:endParaRPr sz="2109" dirty="0"/>
          </a:p>
          <a:p>
            <a:pPr marL="357174" indent="-357174">
              <a:buSzPct val="100000"/>
              <a:buChar char="-"/>
              <a:defRPr sz="3000"/>
            </a:pPr>
            <a:r>
              <a:rPr sz="2109" dirty="0"/>
              <a:t>22-27 </a:t>
            </a:r>
            <a:r>
              <a:rPr lang="tr-TR" sz="2109" dirty="0"/>
              <a:t>saat </a:t>
            </a:r>
            <a:r>
              <a:rPr lang="tr-TR" sz="2109" dirty="0" err="1"/>
              <a:t>inkubasyon</a:t>
            </a:r>
            <a:endParaRPr sz="2109" dirty="0"/>
          </a:p>
        </p:txBody>
      </p:sp>
      <p:pic>
        <p:nvPicPr>
          <p:cNvPr id="268" name="Image" descr="Image"/>
          <p:cNvPicPr>
            <a:picLocks/>
          </p:cNvPicPr>
          <p:nvPr/>
        </p:nvPicPr>
        <p:blipFill>
          <a:blip r:embed="rId4"/>
          <a:stretch>
            <a:fillRect/>
          </a:stretch>
        </p:blipFill>
        <p:spPr>
          <a:xfrm>
            <a:off x="8503271" y="2249322"/>
            <a:ext cx="1793388" cy="1191234"/>
          </a:xfrm>
          <a:prstGeom prst="rect">
            <a:avLst/>
          </a:prstGeom>
        </p:spPr>
      </p:pic>
      <p:pic>
        <p:nvPicPr>
          <p:cNvPr id="269" name="Slide19.jpg" descr="Slide19.jpg"/>
          <p:cNvPicPr>
            <a:picLocks/>
          </p:cNvPicPr>
          <p:nvPr/>
        </p:nvPicPr>
        <p:blipFill>
          <a:blip r:embed="rId5"/>
          <a:stretch>
            <a:fillRect/>
          </a:stretch>
        </p:blipFill>
        <p:spPr>
          <a:xfrm>
            <a:off x="5185366" y="1979690"/>
            <a:ext cx="2106108" cy="2083234"/>
          </a:xfrm>
          <a:prstGeom prst="rect">
            <a:avLst/>
          </a:prstGeom>
        </p:spPr>
      </p:pic>
      <p:pic>
        <p:nvPicPr>
          <p:cNvPr id="270" name="Image" descr="Image"/>
          <p:cNvPicPr>
            <a:picLocks/>
          </p:cNvPicPr>
          <p:nvPr/>
        </p:nvPicPr>
        <p:blipFill>
          <a:blip r:embed="rId6"/>
          <a:stretch>
            <a:fillRect/>
          </a:stretch>
        </p:blipFill>
        <p:spPr>
          <a:xfrm>
            <a:off x="1879175" y="2331151"/>
            <a:ext cx="1847209" cy="1096873"/>
          </a:xfrm>
          <a:prstGeom prst="rect">
            <a:avLst/>
          </a:prstGeom>
        </p:spPr>
      </p:pic>
      <p:pic>
        <p:nvPicPr>
          <p:cNvPr id="271" name="Line Line" descr="Line Line"/>
          <p:cNvPicPr>
            <a:picLocks/>
          </p:cNvPicPr>
          <p:nvPr/>
        </p:nvPicPr>
        <p:blipFill>
          <a:blip r:embed="rId7"/>
          <a:stretch>
            <a:fillRect/>
          </a:stretch>
        </p:blipFill>
        <p:spPr>
          <a:xfrm>
            <a:off x="3964538" y="2788386"/>
            <a:ext cx="788849" cy="284815"/>
          </a:xfrm>
          <a:prstGeom prst="rect">
            <a:avLst/>
          </a:prstGeom>
        </p:spPr>
      </p:pic>
      <p:pic>
        <p:nvPicPr>
          <p:cNvPr id="273" name="Line Line" descr="Line Line"/>
          <p:cNvPicPr>
            <a:picLocks/>
          </p:cNvPicPr>
          <p:nvPr/>
        </p:nvPicPr>
        <p:blipFill>
          <a:blip r:embed="rId8"/>
          <a:stretch>
            <a:fillRect/>
          </a:stretch>
        </p:blipFill>
        <p:spPr>
          <a:xfrm>
            <a:off x="7506229" y="2788386"/>
            <a:ext cx="788849" cy="284815"/>
          </a:xfrm>
          <a:prstGeom prst="rect">
            <a:avLst/>
          </a:prstGeom>
        </p:spPr>
      </p:pic>
      <p:pic>
        <p:nvPicPr>
          <p:cNvPr id="275" name="3338625_pone.0036181.g006.png" descr="3338625_pone.0036181.g006.png"/>
          <p:cNvPicPr>
            <a:picLocks/>
          </p:cNvPicPr>
          <p:nvPr/>
        </p:nvPicPr>
        <p:blipFill>
          <a:blip r:embed="rId9"/>
          <a:stretch>
            <a:fillRect/>
          </a:stretch>
        </p:blipFill>
        <p:spPr>
          <a:xfrm>
            <a:off x="8219759" y="4153746"/>
            <a:ext cx="1885630" cy="1578838"/>
          </a:xfrm>
          <a:prstGeom prst="rect">
            <a:avLst/>
          </a:prstGeom>
        </p:spPr>
      </p:pic>
      <p:pic>
        <p:nvPicPr>
          <p:cNvPr id="276" name="Line Line" descr="Line Line"/>
          <p:cNvPicPr>
            <a:picLocks/>
          </p:cNvPicPr>
          <p:nvPr/>
        </p:nvPicPr>
        <p:blipFill>
          <a:blip r:embed="rId10"/>
          <a:stretch>
            <a:fillRect/>
          </a:stretch>
        </p:blipFill>
        <p:spPr>
          <a:xfrm rot="1603400">
            <a:off x="6389575" y="3582839"/>
            <a:ext cx="1885605" cy="284815"/>
          </a:xfrm>
          <a:prstGeom prst="rect">
            <a:avLst/>
          </a:prstGeom>
        </p:spPr>
      </p:pic>
    </p:spTree>
    <p:extLst>
      <p:ext uri="{BB962C8B-B14F-4D97-AF65-F5344CB8AC3E}">
        <p14:creationId xmlns:p14="http://schemas.microsoft.com/office/powerpoint/2010/main" xmlns="" val="3041844653"/>
      </p:ext>
    </p:extLst>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fill="hold"/>
                                        <p:tgtEl>
                                          <p:spTgt spid="263"/>
                                        </p:tgtEl>
                                        <p:attrNameLst>
                                          <p:attrName>style.visibility</p:attrName>
                                        </p:attrNameLst>
                                      </p:cBhvr>
                                      <p:to>
                                        <p:strVal val="visible"/>
                                      </p:to>
                                    </p:set>
                                  </p:childTnLst>
                                </p:cTn>
                              </p:par>
                            </p:childTnLst>
                          </p:cTn>
                        </p:par>
                        <p:par>
                          <p:cTn id="7" fill="hold">
                            <p:stCondLst>
                              <p:cond delay="5500"/>
                            </p:stCondLst>
                            <p:childTnLst>
                              <p:par>
                                <p:cTn id="8" presetID="22" presetClass="entr" presetSubtype="8" fill="hold" grpId="0" nodeType="afterEffect">
                                  <p:stCondLst>
                                    <p:cond delay="0"/>
                                  </p:stCondLst>
                                  <p:iterate>
                                    <p:tmAbs val="0"/>
                                  </p:iterate>
                                  <p:childTnLst>
                                    <p:set>
                                      <p:cBhvr>
                                        <p:cTn id="9" fill="hold"/>
                                        <p:tgtEl>
                                          <p:spTgt spid="270"/>
                                        </p:tgtEl>
                                        <p:attrNameLst>
                                          <p:attrName>style.visibility</p:attrName>
                                        </p:attrNameLst>
                                      </p:cBhvr>
                                      <p:to>
                                        <p:strVal val="visible"/>
                                      </p:to>
                                    </p:set>
                                    <p:animEffect transition="in" filter="wipe(left)">
                                      <p:cBhvr>
                                        <p:cTn id="10" dur="500"/>
                                        <p:tgtEl>
                                          <p:spTgt spid="270"/>
                                        </p:tgtEl>
                                      </p:cBhvr>
                                    </p:animEffect>
                                  </p:childTnLst>
                                </p:cTn>
                              </p:par>
                            </p:childTnLst>
                          </p:cTn>
                        </p:par>
                        <p:par>
                          <p:cTn id="11" fill="hold">
                            <p:stCondLst>
                              <p:cond delay="6000"/>
                            </p:stCondLst>
                            <p:childTnLst>
                              <p:par>
                                <p:cTn id="12" presetID="22" presetClass="entr" presetSubtype="8" fill="hold" grpId="0" nodeType="afterEffect">
                                  <p:stCondLst>
                                    <p:cond delay="0"/>
                                  </p:stCondLst>
                                  <p:iterate>
                                    <p:tmAbs val="0"/>
                                  </p:iterate>
                                  <p:childTnLst>
                                    <p:set>
                                      <p:cBhvr>
                                        <p:cTn id="13" fill="hold"/>
                                        <p:tgtEl>
                                          <p:spTgt spid="271"/>
                                        </p:tgtEl>
                                        <p:attrNameLst>
                                          <p:attrName>style.visibility</p:attrName>
                                        </p:attrNameLst>
                                      </p:cBhvr>
                                      <p:to>
                                        <p:strVal val="visible"/>
                                      </p:to>
                                    </p:set>
                                    <p:animEffect transition="in" filter="wipe(left)">
                                      <p:cBhvr>
                                        <p:cTn id="14" dur="500"/>
                                        <p:tgtEl>
                                          <p:spTgt spid="271"/>
                                        </p:tgtEl>
                                      </p:cBhvr>
                                    </p:animEffect>
                                  </p:childTnLst>
                                </p:cTn>
                              </p:par>
                            </p:childTnLst>
                          </p:cTn>
                        </p:par>
                        <p:par>
                          <p:cTn id="15" fill="hold">
                            <p:stCondLst>
                              <p:cond delay="6500"/>
                            </p:stCondLst>
                            <p:childTnLst>
                              <p:par>
                                <p:cTn id="16" presetID="22" presetClass="entr" presetSubtype="8" fill="hold" grpId="0" nodeType="afterEffect">
                                  <p:stCondLst>
                                    <p:cond delay="0"/>
                                  </p:stCondLst>
                                  <p:iterate>
                                    <p:tmAbs val="0"/>
                                  </p:iterate>
                                  <p:childTnLst>
                                    <p:set>
                                      <p:cBhvr>
                                        <p:cTn id="17" fill="hold"/>
                                        <p:tgtEl>
                                          <p:spTgt spid="269"/>
                                        </p:tgtEl>
                                        <p:attrNameLst>
                                          <p:attrName>style.visibility</p:attrName>
                                        </p:attrNameLst>
                                      </p:cBhvr>
                                      <p:to>
                                        <p:strVal val="visible"/>
                                      </p:to>
                                    </p:set>
                                    <p:animEffect transition="in" filter="wipe(left)">
                                      <p:cBhvr>
                                        <p:cTn id="18" dur="500"/>
                                        <p:tgtEl>
                                          <p:spTgt spid="269"/>
                                        </p:tgtEl>
                                      </p:cBhvr>
                                    </p:animEffect>
                                  </p:childTnLst>
                                </p:cTn>
                              </p:par>
                            </p:childTnLst>
                          </p:cTn>
                        </p:par>
                        <p:par>
                          <p:cTn id="19" fill="hold">
                            <p:stCondLst>
                              <p:cond delay="7000"/>
                            </p:stCondLst>
                            <p:childTnLst>
                              <p:par>
                                <p:cTn id="20" presetID="22" presetClass="entr" presetSubtype="8" fill="hold" grpId="0" nodeType="afterEffect">
                                  <p:stCondLst>
                                    <p:cond delay="0"/>
                                  </p:stCondLst>
                                  <p:iterate>
                                    <p:tmAbs val="0"/>
                                  </p:iterate>
                                  <p:childTnLst>
                                    <p:set>
                                      <p:cBhvr>
                                        <p:cTn id="21" fill="hold"/>
                                        <p:tgtEl>
                                          <p:spTgt spid="273"/>
                                        </p:tgtEl>
                                        <p:attrNameLst>
                                          <p:attrName>style.visibility</p:attrName>
                                        </p:attrNameLst>
                                      </p:cBhvr>
                                      <p:to>
                                        <p:strVal val="visible"/>
                                      </p:to>
                                    </p:set>
                                    <p:animEffect transition="in" filter="wipe(left)">
                                      <p:cBhvr>
                                        <p:cTn id="22" dur="500"/>
                                        <p:tgtEl>
                                          <p:spTgt spid="273"/>
                                        </p:tgtEl>
                                      </p:cBhvr>
                                    </p:animEffect>
                                  </p:childTnLst>
                                </p:cTn>
                              </p:par>
                            </p:childTnLst>
                          </p:cTn>
                        </p:par>
                        <p:par>
                          <p:cTn id="23" fill="hold">
                            <p:stCondLst>
                              <p:cond delay="7500"/>
                            </p:stCondLst>
                            <p:childTnLst>
                              <p:par>
                                <p:cTn id="24" presetID="22" presetClass="entr" presetSubtype="8" fill="hold" grpId="0" nodeType="afterEffect">
                                  <p:stCondLst>
                                    <p:cond delay="0"/>
                                  </p:stCondLst>
                                  <p:iterate>
                                    <p:tmAbs val="0"/>
                                  </p:iterate>
                                  <p:childTnLst>
                                    <p:set>
                                      <p:cBhvr>
                                        <p:cTn id="25" fill="hold"/>
                                        <p:tgtEl>
                                          <p:spTgt spid="268"/>
                                        </p:tgtEl>
                                        <p:attrNameLst>
                                          <p:attrName>style.visibility</p:attrName>
                                        </p:attrNameLst>
                                      </p:cBhvr>
                                      <p:to>
                                        <p:strVal val="visible"/>
                                      </p:to>
                                    </p:set>
                                    <p:animEffect transition="in" filter="wipe(left)">
                                      <p:cBhvr>
                                        <p:cTn id="26" dur="500"/>
                                        <p:tgtEl>
                                          <p:spTgt spid="268"/>
                                        </p:tgtEl>
                                      </p:cBhvr>
                                    </p:animEffect>
                                  </p:childTnLst>
                                </p:cTn>
                              </p:par>
                            </p:childTnLst>
                          </p:cTn>
                        </p:par>
                        <p:par>
                          <p:cTn id="27" fill="hold">
                            <p:stCondLst>
                              <p:cond delay="8000"/>
                            </p:stCondLst>
                            <p:childTnLst>
                              <p:par>
                                <p:cTn id="28" presetID="22" presetClass="entr" presetSubtype="8" fill="hold" grpId="0" nodeType="afterEffect">
                                  <p:stCondLst>
                                    <p:cond delay="0"/>
                                  </p:stCondLst>
                                  <p:iterate>
                                    <p:tmAbs val="0"/>
                                  </p:iterate>
                                  <p:childTnLst>
                                    <p:set>
                                      <p:cBhvr>
                                        <p:cTn id="29" fill="hold"/>
                                        <p:tgtEl>
                                          <p:spTgt spid="276"/>
                                        </p:tgtEl>
                                        <p:attrNameLst>
                                          <p:attrName>style.visibility</p:attrName>
                                        </p:attrNameLst>
                                      </p:cBhvr>
                                      <p:to>
                                        <p:strVal val="visible"/>
                                      </p:to>
                                    </p:set>
                                    <p:animEffect transition="in" filter="wipe(left)">
                                      <p:cBhvr>
                                        <p:cTn id="30" dur="500"/>
                                        <p:tgtEl>
                                          <p:spTgt spid="276"/>
                                        </p:tgtEl>
                                      </p:cBhvr>
                                    </p:animEffect>
                                  </p:childTnLst>
                                </p:cTn>
                              </p:par>
                            </p:childTnLst>
                          </p:cTn>
                        </p:par>
                        <p:par>
                          <p:cTn id="31" fill="hold">
                            <p:stCondLst>
                              <p:cond delay="8500"/>
                            </p:stCondLst>
                            <p:childTnLst>
                              <p:par>
                                <p:cTn id="32" presetID="22" presetClass="entr" presetSubtype="8" fill="hold" grpId="0" nodeType="afterEffect">
                                  <p:stCondLst>
                                    <p:cond delay="0"/>
                                  </p:stCondLst>
                                  <p:iterate>
                                    <p:tmAbs val="0"/>
                                  </p:iterate>
                                  <p:childTnLst>
                                    <p:set>
                                      <p:cBhvr>
                                        <p:cTn id="33" fill="hold"/>
                                        <p:tgtEl>
                                          <p:spTgt spid="275"/>
                                        </p:tgtEl>
                                        <p:attrNameLst>
                                          <p:attrName>style.visibility</p:attrName>
                                        </p:attrNameLst>
                                      </p:cBhvr>
                                      <p:to>
                                        <p:strVal val="visible"/>
                                      </p:to>
                                    </p:set>
                                    <p:animEffect transition="in" filter="wipe(left)">
                                      <p:cBhvr>
                                        <p:cTn id="34" dur="500"/>
                                        <p:tgtEl>
                                          <p:spTgt spid="275"/>
                                        </p:tgtEl>
                                      </p:cBhvr>
                                    </p:animEffect>
                                  </p:childTnLst>
                                </p:cTn>
                              </p:par>
                            </p:childTnLst>
                          </p:cTn>
                        </p:par>
                      </p:childTnLst>
                    </p:cTn>
                  </p:par>
                  <p:par>
                    <p:cTn id="35" fill="hold">
                      <p:stCondLst>
                        <p:cond delay="indefinite"/>
                      </p:stCondLst>
                      <p:childTnLst>
                        <p:par>
                          <p:cTn id="36" fill="hold">
                            <p:stCondLst>
                              <p:cond delay="0"/>
                            </p:stCondLst>
                            <p:childTnLst>
                              <p:par>
                                <p:cTn id="37" presetID="23" presetClass="entr" presetSubtype="32" fill="hold" grpId="0" nodeType="clickEffect">
                                  <p:stCondLst>
                                    <p:cond delay="0"/>
                                  </p:stCondLst>
                                  <p:iterate>
                                    <p:tmAbs val="0"/>
                                  </p:iterate>
                                  <p:childTnLst>
                                    <p:set>
                                      <p:cBhvr>
                                        <p:cTn id="38" fill="hold"/>
                                        <p:tgtEl>
                                          <p:spTgt spid="264"/>
                                        </p:tgtEl>
                                        <p:attrNameLst>
                                          <p:attrName>style.visibility</p:attrName>
                                        </p:attrNameLst>
                                      </p:cBhvr>
                                      <p:to>
                                        <p:strVal val="visible"/>
                                      </p:to>
                                    </p:set>
                                    <p:anim calcmode="lin" valueType="num">
                                      <p:cBhvr>
                                        <p:cTn id="39" dur="2500" fill="hold"/>
                                        <p:tgtEl>
                                          <p:spTgt spid="264"/>
                                        </p:tgtEl>
                                        <p:attrNameLst>
                                          <p:attrName>ppt_w</p:attrName>
                                        </p:attrNameLst>
                                      </p:cBhvr>
                                      <p:tavLst>
                                        <p:tav tm="0">
                                          <p:val>
                                            <p:strVal val="4*#ppt_w"/>
                                          </p:val>
                                        </p:tav>
                                        <p:tav tm="100000">
                                          <p:val>
                                            <p:strVal val="#ppt_w"/>
                                          </p:val>
                                        </p:tav>
                                      </p:tavLst>
                                    </p:anim>
                                    <p:anim calcmode="lin" valueType="num">
                                      <p:cBhvr>
                                        <p:cTn id="40" dur="2500" fill="hold"/>
                                        <p:tgtEl>
                                          <p:spTgt spid="264"/>
                                        </p:tgtEl>
                                        <p:attrNameLst>
                                          <p:attrName>ppt_h</p:attrName>
                                        </p:attrNameLst>
                                      </p:cBhvr>
                                      <p:tavLst>
                                        <p:tav tm="0">
                                          <p:val>
                                            <p:strVal val="4*#ppt_h"/>
                                          </p:val>
                                        </p:tav>
                                        <p:tav tm="100000">
                                          <p:val>
                                            <p:strVal val="#ppt_h"/>
                                          </p:val>
                                        </p:tav>
                                      </p:tavLst>
                                    </p:anim>
                                  </p:childTnLst>
                                </p:cTn>
                              </p:par>
                            </p:childTnLst>
                          </p:cTn>
                        </p:par>
                        <p:par>
                          <p:cTn id="41" fill="hold">
                            <p:stCondLst>
                              <p:cond delay="2500"/>
                            </p:stCondLst>
                            <p:childTnLst>
                              <p:par>
                                <p:cTn id="42" presetID="23" presetClass="entr" presetSubtype="32" fill="hold" grpId="0" nodeType="afterEffect">
                                  <p:stCondLst>
                                    <p:cond delay="0"/>
                                  </p:stCondLst>
                                  <p:iterate>
                                    <p:tmAbs val="0"/>
                                  </p:iterate>
                                  <p:childTnLst>
                                    <p:set>
                                      <p:cBhvr>
                                        <p:cTn id="43" fill="hold"/>
                                        <p:tgtEl>
                                          <p:spTgt spid="265"/>
                                        </p:tgtEl>
                                        <p:attrNameLst>
                                          <p:attrName>style.visibility</p:attrName>
                                        </p:attrNameLst>
                                      </p:cBhvr>
                                      <p:to>
                                        <p:strVal val="visible"/>
                                      </p:to>
                                    </p:set>
                                    <p:anim calcmode="lin" valueType="num">
                                      <p:cBhvr>
                                        <p:cTn id="44" dur="2500" fill="hold"/>
                                        <p:tgtEl>
                                          <p:spTgt spid="265"/>
                                        </p:tgtEl>
                                        <p:attrNameLst>
                                          <p:attrName>ppt_w</p:attrName>
                                        </p:attrNameLst>
                                      </p:cBhvr>
                                      <p:tavLst>
                                        <p:tav tm="0">
                                          <p:val>
                                            <p:strVal val="4*#ppt_w"/>
                                          </p:val>
                                        </p:tav>
                                        <p:tav tm="100000">
                                          <p:val>
                                            <p:strVal val="#ppt_w"/>
                                          </p:val>
                                        </p:tav>
                                      </p:tavLst>
                                    </p:anim>
                                    <p:anim calcmode="lin" valueType="num">
                                      <p:cBhvr>
                                        <p:cTn id="45" dur="2500" fill="hold"/>
                                        <p:tgtEl>
                                          <p:spTgt spid="265"/>
                                        </p:tgtEl>
                                        <p:attrNameLst>
                                          <p:attrName>ppt_h</p:attrName>
                                        </p:attrNameLst>
                                      </p:cBhvr>
                                      <p:tavLst>
                                        <p:tav tm="0">
                                          <p:val>
                                            <p:strVal val="4*#ppt_h"/>
                                          </p:val>
                                        </p:tav>
                                        <p:tav tm="100000">
                                          <p:val>
                                            <p:strVal val="#ppt_h"/>
                                          </p:val>
                                        </p:tav>
                                      </p:tavLst>
                                    </p:anim>
                                  </p:childTnLst>
                                </p:cTn>
                              </p:par>
                            </p:childTnLst>
                          </p:cTn>
                        </p:par>
                        <p:par>
                          <p:cTn id="46" fill="hold">
                            <p:stCondLst>
                              <p:cond delay="5000"/>
                            </p:stCondLst>
                            <p:childTnLst>
                              <p:par>
                                <p:cTn id="47" presetID="22" presetClass="entr" presetSubtype="1" fill="hold" grpId="0" nodeType="afterEffect">
                                  <p:stCondLst>
                                    <p:cond delay="0"/>
                                  </p:stCondLst>
                                  <p:iterate>
                                    <p:tmAbs val="0"/>
                                  </p:iterate>
                                  <p:childTnLst>
                                    <p:set>
                                      <p:cBhvr>
                                        <p:cTn id="48" fill="hold"/>
                                        <p:tgtEl>
                                          <p:spTgt spid="267">
                                            <p:bg/>
                                          </p:spTgt>
                                        </p:tgtEl>
                                        <p:attrNameLst>
                                          <p:attrName>style.visibility</p:attrName>
                                        </p:attrNameLst>
                                      </p:cBhvr>
                                      <p:to>
                                        <p:strVal val="visible"/>
                                      </p:to>
                                    </p:set>
                                    <p:animEffect transition="in" filter="wipe(up)">
                                      <p:cBhvr>
                                        <p:cTn id="49" dur="1000"/>
                                        <p:tgtEl>
                                          <p:spTgt spid="267">
                                            <p:bg/>
                                          </p:spTgt>
                                        </p:tgtEl>
                                      </p:cBhvr>
                                    </p:animEffect>
                                  </p:childTnLst>
                                </p:cTn>
                              </p:par>
                              <p:par>
                                <p:cTn id="50" presetID="22" presetClass="entr" presetSubtype="1" fill="hold" grpId="0" nodeType="withEffect">
                                  <p:stCondLst>
                                    <p:cond delay="0"/>
                                  </p:stCondLst>
                                  <p:iterate>
                                    <p:tmAbs val="0"/>
                                  </p:iterate>
                                  <p:childTnLst>
                                    <p:set>
                                      <p:cBhvr>
                                        <p:cTn id="51" fill="hold"/>
                                        <p:tgtEl>
                                          <p:spTgt spid="267">
                                            <p:txEl>
                                              <p:pRg st="0" end="0"/>
                                            </p:txEl>
                                          </p:spTgt>
                                        </p:tgtEl>
                                        <p:attrNameLst>
                                          <p:attrName>style.visibility</p:attrName>
                                        </p:attrNameLst>
                                      </p:cBhvr>
                                      <p:to>
                                        <p:strVal val="visible"/>
                                      </p:to>
                                    </p:set>
                                    <p:animEffect transition="in" filter="wipe(up)">
                                      <p:cBhvr>
                                        <p:cTn id="52" dur="1000"/>
                                        <p:tgtEl>
                                          <p:spTgt spid="267">
                                            <p:txEl>
                                              <p:pRg st="0" end="0"/>
                                            </p:txEl>
                                          </p:spTgt>
                                        </p:tgtEl>
                                      </p:cBhvr>
                                    </p:animEffect>
                                  </p:childTnLst>
                                </p:cTn>
                              </p:par>
                            </p:childTnLst>
                          </p:cTn>
                        </p:par>
                        <p:par>
                          <p:cTn id="53" fill="hold">
                            <p:stCondLst>
                              <p:cond delay="6000"/>
                            </p:stCondLst>
                            <p:childTnLst>
                              <p:par>
                                <p:cTn id="54" presetID="22" presetClass="entr" presetSubtype="1" fill="hold" grpId="0" nodeType="afterEffect">
                                  <p:stCondLst>
                                    <p:cond delay="0"/>
                                  </p:stCondLst>
                                  <p:iterate>
                                    <p:tmAbs val="0"/>
                                  </p:iterate>
                                  <p:childTnLst>
                                    <p:set>
                                      <p:cBhvr>
                                        <p:cTn id="55" fill="hold"/>
                                        <p:tgtEl>
                                          <p:spTgt spid="267">
                                            <p:txEl>
                                              <p:pRg st="1" end="1"/>
                                            </p:txEl>
                                          </p:spTgt>
                                        </p:tgtEl>
                                        <p:attrNameLst>
                                          <p:attrName>style.visibility</p:attrName>
                                        </p:attrNameLst>
                                      </p:cBhvr>
                                      <p:to>
                                        <p:strVal val="visible"/>
                                      </p:to>
                                    </p:set>
                                    <p:animEffect transition="in" filter="wipe(up)">
                                      <p:cBhvr>
                                        <p:cTn id="56" dur="1000"/>
                                        <p:tgtEl>
                                          <p:spTgt spid="267">
                                            <p:txEl>
                                              <p:pRg st="1" end="1"/>
                                            </p:txEl>
                                          </p:spTgt>
                                        </p:tgtEl>
                                      </p:cBhvr>
                                    </p:animEffect>
                                  </p:childTnLst>
                                </p:cTn>
                              </p:par>
                            </p:childTnLst>
                          </p:cTn>
                        </p:par>
                        <p:par>
                          <p:cTn id="57" fill="hold">
                            <p:stCondLst>
                              <p:cond delay="7000"/>
                            </p:stCondLst>
                            <p:childTnLst>
                              <p:par>
                                <p:cTn id="58" presetID="22" presetClass="entr" presetSubtype="1" fill="hold" grpId="0" nodeType="afterEffect">
                                  <p:stCondLst>
                                    <p:cond delay="0"/>
                                  </p:stCondLst>
                                  <p:iterate>
                                    <p:tmAbs val="0"/>
                                  </p:iterate>
                                  <p:childTnLst>
                                    <p:set>
                                      <p:cBhvr>
                                        <p:cTn id="59" fill="hold"/>
                                        <p:tgtEl>
                                          <p:spTgt spid="267">
                                            <p:txEl>
                                              <p:pRg st="2" end="2"/>
                                            </p:txEl>
                                          </p:spTgt>
                                        </p:tgtEl>
                                        <p:attrNameLst>
                                          <p:attrName>style.visibility</p:attrName>
                                        </p:attrNameLst>
                                      </p:cBhvr>
                                      <p:to>
                                        <p:strVal val="visible"/>
                                      </p:to>
                                    </p:set>
                                    <p:animEffect transition="in" filter="wipe(up)">
                                      <p:cBhvr>
                                        <p:cTn id="60" dur="1000"/>
                                        <p:tgtEl>
                                          <p:spTgt spid="267">
                                            <p:txEl>
                                              <p:pRg st="2" end="2"/>
                                            </p:txEl>
                                          </p:spTgt>
                                        </p:tgtEl>
                                      </p:cBhvr>
                                    </p:animEffect>
                                  </p:childTnLst>
                                </p:cTn>
                              </p:par>
                            </p:childTnLst>
                          </p:cTn>
                        </p:par>
                        <p:par>
                          <p:cTn id="61" fill="hold">
                            <p:stCondLst>
                              <p:cond delay="8000"/>
                            </p:stCondLst>
                            <p:childTnLst>
                              <p:par>
                                <p:cTn id="62" presetID="22" presetClass="entr" presetSubtype="1" fill="hold" grpId="0" nodeType="afterEffect">
                                  <p:stCondLst>
                                    <p:cond delay="0"/>
                                  </p:stCondLst>
                                  <p:iterate>
                                    <p:tmAbs val="0"/>
                                  </p:iterate>
                                  <p:childTnLst>
                                    <p:set>
                                      <p:cBhvr>
                                        <p:cTn id="63" fill="hold"/>
                                        <p:tgtEl>
                                          <p:spTgt spid="267">
                                            <p:txEl>
                                              <p:pRg st="3" end="3"/>
                                            </p:txEl>
                                          </p:spTgt>
                                        </p:tgtEl>
                                        <p:attrNameLst>
                                          <p:attrName>style.visibility</p:attrName>
                                        </p:attrNameLst>
                                      </p:cBhvr>
                                      <p:to>
                                        <p:strVal val="visible"/>
                                      </p:to>
                                    </p:set>
                                    <p:animEffect transition="in" filter="wipe(up)">
                                      <p:cBhvr>
                                        <p:cTn id="64" dur="1000"/>
                                        <p:tgtEl>
                                          <p:spTgt spid="26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3" grpId="0" animBg="1" advAuto="0"/>
      <p:bldP spid="264" grpId="0" animBg="1" advAuto="0"/>
      <p:bldP spid="265" grpId="0" animBg="1" advAuto="0"/>
      <p:bldP spid="267" grpId="0" build="p" bldLvl="5" animBg="1" advAuto="0"/>
      <p:bldP spid="268" grpId="0" animBg="1" advAuto="0"/>
      <p:bldP spid="269" grpId="0" animBg="1" advAuto="0"/>
      <p:bldP spid="270" grpId="0" animBg="1" advAuto="0"/>
      <p:bldP spid="271" grpId="0" animBg="1" advAuto="0"/>
      <p:bldP spid="273" grpId="0" animBg="1" advAuto="0"/>
      <p:bldP spid="275" grpId="0" animBg="1" advAuto="0"/>
      <p:bldP spid="276" grpId="0"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IVF"/>
          <p:cNvSpPr txBox="1">
            <a:spLocks noGrp="1"/>
          </p:cNvSpPr>
          <p:nvPr>
            <p:ph type="title"/>
          </p:nvPr>
        </p:nvSpPr>
        <p:spPr>
          <a:xfrm>
            <a:off x="2416969" y="142875"/>
            <a:ext cx="1529349" cy="979894"/>
          </a:xfrm>
          <a:prstGeom prst="rect">
            <a:avLst/>
          </a:prstGeom>
        </p:spPr>
        <p:txBody>
          <a:bodyPr/>
          <a:lstStyle>
            <a:lvl1pPr>
              <a:defRPr>
                <a:solidFill>
                  <a:srgbClr val="FF2600"/>
                </a:solidFill>
              </a:defRPr>
            </a:lvl1pPr>
          </a:lstStyle>
          <a:p>
            <a:r>
              <a:t>IVF</a:t>
            </a:r>
          </a:p>
        </p:txBody>
      </p:sp>
      <p:sp>
        <p:nvSpPr>
          <p:cNvPr id="282" name="The fusion of male and female gamets in laboratory."/>
          <p:cNvSpPr txBox="1">
            <a:spLocks noGrp="1"/>
          </p:cNvSpPr>
          <p:nvPr>
            <p:ph type="body" sz="quarter" idx="1"/>
          </p:nvPr>
        </p:nvSpPr>
        <p:spPr>
          <a:xfrm>
            <a:off x="2238375" y="1327546"/>
            <a:ext cx="7358063" cy="979895"/>
          </a:xfrm>
          <a:prstGeom prst="rect">
            <a:avLst/>
          </a:prstGeom>
        </p:spPr>
        <p:txBody>
          <a:bodyPr>
            <a:normAutofit fontScale="92500" lnSpcReduction="10000"/>
          </a:bodyPr>
          <a:lstStyle>
            <a:lvl1pPr marL="0" indent="0">
              <a:buSzTx/>
              <a:buNone/>
              <a:defRPr sz="3200"/>
            </a:lvl1pPr>
          </a:lstStyle>
          <a:p>
            <a:r>
              <a:rPr lang="tr-TR" dirty="0" smtClean="0"/>
              <a:t>Dişi ve erkek gamet hücrelerinin laboratuvar koşullarında birleştirilmesidir.</a:t>
            </a:r>
            <a:endParaRPr dirty="0"/>
          </a:p>
        </p:txBody>
      </p:sp>
      <p:sp>
        <p:nvSpPr>
          <p:cNvPr id="283" name="Fertilisation…"/>
          <p:cNvSpPr txBox="1"/>
          <p:nvPr/>
        </p:nvSpPr>
        <p:spPr>
          <a:xfrm rot="19644551">
            <a:off x="2483809" y="3772965"/>
            <a:ext cx="1771319" cy="7646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p>
            <a:pPr>
              <a:defRPr sz="3200">
                <a:solidFill>
                  <a:srgbClr val="FF2600"/>
                </a:solidFill>
              </a:defRPr>
            </a:pPr>
            <a:r>
              <a:rPr sz="2250" dirty="0" err="1"/>
              <a:t>Fertili</a:t>
            </a:r>
            <a:r>
              <a:rPr lang="tr-TR" sz="2250" dirty="0" err="1"/>
              <a:t>zasy</a:t>
            </a:r>
            <a:r>
              <a:rPr sz="2250" dirty="0"/>
              <a:t>on </a:t>
            </a:r>
          </a:p>
          <a:p>
            <a:pPr>
              <a:defRPr sz="3200">
                <a:solidFill>
                  <a:srgbClr val="FF2600"/>
                </a:solidFill>
              </a:defRPr>
            </a:pPr>
            <a:r>
              <a:rPr lang="tr-TR" sz="2250" dirty="0"/>
              <a:t>koşulları</a:t>
            </a:r>
            <a:endParaRPr sz="2250" dirty="0"/>
          </a:p>
        </p:txBody>
      </p:sp>
      <p:pic>
        <p:nvPicPr>
          <p:cNvPr id="284" name="Line Line" descr="Line Line"/>
          <p:cNvPicPr>
            <a:picLocks/>
          </p:cNvPicPr>
          <p:nvPr/>
        </p:nvPicPr>
        <p:blipFill>
          <a:blip r:embed="rId3"/>
          <a:stretch>
            <a:fillRect/>
          </a:stretch>
        </p:blipFill>
        <p:spPr>
          <a:xfrm rot="1189698">
            <a:off x="3680899" y="4532434"/>
            <a:ext cx="831327" cy="284815"/>
          </a:xfrm>
          <a:prstGeom prst="rect">
            <a:avLst/>
          </a:prstGeom>
        </p:spPr>
      </p:pic>
      <p:sp>
        <p:nvSpPr>
          <p:cNvPr id="286" name="1x106 - 3,5x106 sperm/mL…"/>
          <p:cNvSpPr txBox="1"/>
          <p:nvPr/>
        </p:nvSpPr>
        <p:spPr>
          <a:xfrm>
            <a:off x="4553748" y="4323260"/>
            <a:ext cx="3494226" cy="18033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p>
            <a:pPr algn="l">
              <a:defRPr sz="3200"/>
            </a:pPr>
            <a:r>
              <a:rPr sz="2250" dirty="0"/>
              <a:t>1x10</a:t>
            </a:r>
            <a:r>
              <a:rPr sz="2250" baseline="31999" dirty="0"/>
              <a:t>6</a:t>
            </a:r>
            <a:r>
              <a:rPr sz="2250" dirty="0"/>
              <a:t> - 3,5x10</a:t>
            </a:r>
            <a:r>
              <a:rPr sz="2250" baseline="31999" dirty="0"/>
              <a:t>6</a:t>
            </a:r>
            <a:r>
              <a:rPr sz="2250" dirty="0"/>
              <a:t> sperm/mL </a:t>
            </a:r>
          </a:p>
          <a:p>
            <a:pPr marL="357175" indent="-357175">
              <a:buSzPct val="100000"/>
              <a:buChar char="-"/>
              <a:defRPr sz="3200"/>
            </a:pPr>
            <a:r>
              <a:rPr sz="2250" dirty="0"/>
              <a:t>38.5 C</a:t>
            </a:r>
          </a:p>
          <a:p>
            <a:pPr marL="357175" indent="-357175">
              <a:buSzPct val="100000"/>
              <a:buChar char="-"/>
              <a:defRPr sz="3200"/>
            </a:pPr>
            <a:r>
              <a:rPr sz="2250" dirty="0"/>
              <a:t>% 6 CO2 </a:t>
            </a:r>
          </a:p>
          <a:p>
            <a:pPr marL="357175" indent="-357175">
              <a:buSzPct val="100000"/>
              <a:buChar char="-"/>
              <a:defRPr sz="3200"/>
            </a:pPr>
            <a:r>
              <a:rPr lang="tr-TR" sz="2250" dirty="0"/>
              <a:t>Maksimum nem </a:t>
            </a:r>
            <a:endParaRPr sz="2250" dirty="0"/>
          </a:p>
          <a:p>
            <a:pPr marL="357175" indent="-357175">
              <a:buSzPct val="100000"/>
              <a:buChar char="-"/>
              <a:defRPr sz="3200"/>
            </a:pPr>
            <a:r>
              <a:rPr sz="2250" dirty="0"/>
              <a:t>16-20 </a:t>
            </a:r>
            <a:r>
              <a:rPr lang="tr-TR" sz="2250" dirty="0"/>
              <a:t>saat </a:t>
            </a:r>
            <a:r>
              <a:rPr lang="tr-TR" sz="2250" dirty="0" err="1"/>
              <a:t>inkübasyon</a:t>
            </a:r>
            <a:r>
              <a:rPr sz="2250" dirty="0"/>
              <a:t>. </a:t>
            </a:r>
          </a:p>
        </p:txBody>
      </p:sp>
      <p:pic>
        <p:nvPicPr>
          <p:cNvPr id="287" name="fecondation.jpg" descr="fecondation.jpg"/>
          <p:cNvPicPr>
            <a:picLocks/>
          </p:cNvPicPr>
          <p:nvPr/>
        </p:nvPicPr>
        <p:blipFill>
          <a:blip r:embed="rId4"/>
          <a:stretch>
            <a:fillRect/>
          </a:stretch>
        </p:blipFill>
        <p:spPr>
          <a:xfrm>
            <a:off x="4553748" y="2436462"/>
            <a:ext cx="1781344" cy="1378491"/>
          </a:xfrm>
          <a:prstGeom prst="rect">
            <a:avLst/>
          </a:prstGeom>
        </p:spPr>
      </p:pic>
      <p:pic>
        <p:nvPicPr>
          <p:cNvPr id="288" name="IVF-300x220.jpg" descr="IVF-300x220.jpg"/>
          <p:cNvPicPr>
            <a:picLocks/>
          </p:cNvPicPr>
          <p:nvPr/>
        </p:nvPicPr>
        <p:blipFill>
          <a:blip r:embed="rId5"/>
          <a:stretch>
            <a:fillRect/>
          </a:stretch>
        </p:blipFill>
        <p:spPr>
          <a:xfrm>
            <a:off x="7002368" y="2436462"/>
            <a:ext cx="1800205" cy="1378491"/>
          </a:xfrm>
          <a:prstGeom prst="rect">
            <a:avLst/>
          </a:prstGeom>
        </p:spPr>
      </p:pic>
    </p:spTree>
    <p:extLst>
      <p:ext uri="{BB962C8B-B14F-4D97-AF65-F5344CB8AC3E}">
        <p14:creationId xmlns:p14="http://schemas.microsoft.com/office/powerpoint/2010/main" xmlns="" val="3177328419"/>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100"/>
                                  </p:iterate>
                                  <p:childTnLst>
                                    <p:set>
                                      <p:cBhvr>
                                        <p:cTn id="6" fill="hold"/>
                                        <p:tgtEl>
                                          <p:spTgt spid="282"/>
                                        </p:tgtEl>
                                        <p:attrNameLst>
                                          <p:attrName>style.visibility</p:attrName>
                                        </p:attrNameLst>
                                      </p:cBhvr>
                                      <p:to>
                                        <p:strVal val="visible"/>
                                      </p:to>
                                    </p:set>
                                  </p:childTnLst>
                                </p:cTn>
                              </p:par>
                            </p:childTnLst>
                          </p:cTn>
                        </p:par>
                        <p:par>
                          <p:cTn id="7" fill="hold">
                            <p:stCondLst>
                              <p:cond delay="6900"/>
                            </p:stCondLst>
                            <p:childTnLst>
                              <p:par>
                                <p:cTn id="8" presetID="1" presetClass="entr" presetSubtype="0" fill="hold" grpId="0" nodeType="afterEffect">
                                  <p:stCondLst>
                                    <p:cond delay="0"/>
                                  </p:stCondLst>
                                  <p:iterate>
                                    <p:tmAbs val="0"/>
                                  </p:iterate>
                                  <p:childTnLst>
                                    <p:set>
                                      <p:cBhvr>
                                        <p:cTn id="9" fill="hold"/>
                                        <p:tgtEl>
                                          <p:spTgt spid="287"/>
                                        </p:tgtEl>
                                        <p:attrNameLst>
                                          <p:attrName>style.visibility</p:attrName>
                                        </p:attrNameLst>
                                      </p:cBhvr>
                                      <p:to>
                                        <p:strVal val="visible"/>
                                      </p:to>
                                    </p:set>
                                  </p:childTnLst>
                                </p:cTn>
                              </p:par>
                            </p:childTnLst>
                          </p:cTn>
                        </p:par>
                        <p:par>
                          <p:cTn id="10" fill="hold">
                            <p:stCondLst>
                              <p:cond delay="6900"/>
                            </p:stCondLst>
                            <p:childTnLst>
                              <p:par>
                                <p:cTn id="11" presetID="1" presetClass="entr" presetSubtype="0" fill="hold" grpId="0" nodeType="afterEffect">
                                  <p:stCondLst>
                                    <p:cond delay="0"/>
                                  </p:stCondLst>
                                  <p:iterate>
                                    <p:tmAbs val="0"/>
                                  </p:iterate>
                                  <p:childTnLst>
                                    <p:set>
                                      <p:cBhvr>
                                        <p:cTn id="12" fill="hold"/>
                                        <p:tgtEl>
                                          <p:spTgt spid="28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3" presetClass="entr" presetSubtype="32" fill="hold" grpId="0" nodeType="clickEffect">
                                  <p:stCondLst>
                                    <p:cond delay="0"/>
                                  </p:stCondLst>
                                  <p:iterate>
                                    <p:tmAbs val="0"/>
                                  </p:iterate>
                                  <p:childTnLst>
                                    <p:set>
                                      <p:cBhvr>
                                        <p:cTn id="16" fill="hold"/>
                                        <p:tgtEl>
                                          <p:spTgt spid="283"/>
                                        </p:tgtEl>
                                        <p:attrNameLst>
                                          <p:attrName>style.visibility</p:attrName>
                                        </p:attrNameLst>
                                      </p:cBhvr>
                                      <p:to>
                                        <p:strVal val="visible"/>
                                      </p:to>
                                    </p:set>
                                    <p:anim calcmode="lin" valueType="num">
                                      <p:cBhvr>
                                        <p:cTn id="17" dur="500" fill="hold"/>
                                        <p:tgtEl>
                                          <p:spTgt spid="283"/>
                                        </p:tgtEl>
                                        <p:attrNameLst>
                                          <p:attrName>ppt_w</p:attrName>
                                        </p:attrNameLst>
                                      </p:cBhvr>
                                      <p:tavLst>
                                        <p:tav tm="0">
                                          <p:val>
                                            <p:strVal val="4*#ppt_w"/>
                                          </p:val>
                                        </p:tav>
                                        <p:tav tm="100000">
                                          <p:val>
                                            <p:strVal val="#ppt_w"/>
                                          </p:val>
                                        </p:tav>
                                      </p:tavLst>
                                    </p:anim>
                                    <p:anim calcmode="lin" valueType="num">
                                      <p:cBhvr>
                                        <p:cTn id="18" dur="500" fill="hold"/>
                                        <p:tgtEl>
                                          <p:spTgt spid="283"/>
                                        </p:tgtEl>
                                        <p:attrNameLst>
                                          <p:attrName>ppt_h</p:attrName>
                                        </p:attrNameLst>
                                      </p:cBhvr>
                                      <p:tavLst>
                                        <p:tav tm="0">
                                          <p:val>
                                            <p:strVal val="4*#ppt_h"/>
                                          </p:val>
                                        </p:tav>
                                        <p:tav tm="100000">
                                          <p:val>
                                            <p:strVal val="#ppt_h"/>
                                          </p:val>
                                        </p:tav>
                                      </p:tavLst>
                                    </p:anim>
                                  </p:childTnLst>
                                </p:cTn>
                              </p:par>
                            </p:childTnLst>
                          </p:cTn>
                        </p:par>
                        <p:par>
                          <p:cTn id="19" fill="hold">
                            <p:stCondLst>
                              <p:cond delay="500"/>
                            </p:stCondLst>
                            <p:childTnLst>
                              <p:par>
                                <p:cTn id="20" presetID="1" presetClass="entr" presetSubtype="0" fill="hold" grpId="0" nodeType="afterEffect">
                                  <p:stCondLst>
                                    <p:cond delay="0"/>
                                  </p:stCondLst>
                                  <p:iterate>
                                    <p:tmAbs val="0"/>
                                  </p:iterate>
                                  <p:childTnLst>
                                    <p:set>
                                      <p:cBhvr>
                                        <p:cTn id="21" fill="hold"/>
                                        <p:tgtEl>
                                          <p:spTgt spid="284"/>
                                        </p:tgtEl>
                                        <p:attrNameLst>
                                          <p:attrName>style.visibility</p:attrName>
                                        </p:attrNameLst>
                                      </p:cBhvr>
                                      <p:to>
                                        <p:strVal val="visible"/>
                                      </p:to>
                                    </p:set>
                                  </p:childTnLst>
                                </p:cTn>
                              </p:par>
                            </p:childTnLst>
                          </p:cTn>
                        </p:par>
                        <p:par>
                          <p:cTn id="22" fill="hold">
                            <p:stCondLst>
                              <p:cond delay="500"/>
                            </p:stCondLst>
                            <p:childTnLst>
                              <p:par>
                                <p:cTn id="23" presetID="22" presetClass="entr" presetSubtype="1" fill="hold" grpId="0" nodeType="afterEffect">
                                  <p:stCondLst>
                                    <p:cond delay="0"/>
                                  </p:stCondLst>
                                  <p:iterate>
                                    <p:tmAbs val="0"/>
                                  </p:iterate>
                                  <p:childTnLst>
                                    <p:set>
                                      <p:cBhvr>
                                        <p:cTn id="24" fill="hold"/>
                                        <p:tgtEl>
                                          <p:spTgt spid="286">
                                            <p:bg/>
                                          </p:spTgt>
                                        </p:tgtEl>
                                        <p:attrNameLst>
                                          <p:attrName>style.visibility</p:attrName>
                                        </p:attrNameLst>
                                      </p:cBhvr>
                                      <p:to>
                                        <p:strVal val="visible"/>
                                      </p:to>
                                    </p:set>
                                    <p:animEffect transition="in" filter="wipe(up)">
                                      <p:cBhvr>
                                        <p:cTn id="25" dur="1000"/>
                                        <p:tgtEl>
                                          <p:spTgt spid="286">
                                            <p:bg/>
                                          </p:spTgt>
                                        </p:tgtEl>
                                      </p:cBhvr>
                                    </p:animEffect>
                                  </p:childTnLst>
                                </p:cTn>
                              </p:par>
                              <p:par>
                                <p:cTn id="26" presetID="22" presetClass="entr" presetSubtype="1" fill="hold" grpId="0" nodeType="withEffect">
                                  <p:stCondLst>
                                    <p:cond delay="0"/>
                                  </p:stCondLst>
                                  <p:iterate>
                                    <p:tmAbs val="0"/>
                                  </p:iterate>
                                  <p:childTnLst>
                                    <p:set>
                                      <p:cBhvr>
                                        <p:cTn id="27" fill="hold"/>
                                        <p:tgtEl>
                                          <p:spTgt spid="286">
                                            <p:txEl>
                                              <p:pRg st="0" end="0"/>
                                            </p:txEl>
                                          </p:spTgt>
                                        </p:tgtEl>
                                        <p:attrNameLst>
                                          <p:attrName>style.visibility</p:attrName>
                                        </p:attrNameLst>
                                      </p:cBhvr>
                                      <p:to>
                                        <p:strVal val="visible"/>
                                      </p:to>
                                    </p:set>
                                    <p:animEffect transition="in" filter="wipe(up)">
                                      <p:cBhvr>
                                        <p:cTn id="28" dur="1000"/>
                                        <p:tgtEl>
                                          <p:spTgt spid="286">
                                            <p:txEl>
                                              <p:pRg st="0" end="0"/>
                                            </p:txEl>
                                          </p:spTgt>
                                        </p:tgtEl>
                                      </p:cBhvr>
                                    </p:animEffect>
                                  </p:childTnLst>
                                </p:cTn>
                              </p:par>
                            </p:childTnLst>
                          </p:cTn>
                        </p:par>
                        <p:par>
                          <p:cTn id="29" fill="hold">
                            <p:stCondLst>
                              <p:cond delay="1500"/>
                            </p:stCondLst>
                            <p:childTnLst>
                              <p:par>
                                <p:cTn id="30" presetID="22" presetClass="entr" presetSubtype="1" fill="hold" grpId="0" nodeType="afterEffect">
                                  <p:stCondLst>
                                    <p:cond delay="0"/>
                                  </p:stCondLst>
                                  <p:iterate>
                                    <p:tmAbs val="0"/>
                                  </p:iterate>
                                  <p:childTnLst>
                                    <p:set>
                                      <p:cBhvr>
                                        <p:cTn id="31" fill="hold"/>
                                        <p:tgtEl>
                                          <p:spTgt spid="286">
                                            <p:txEl>
                                              <p:pRg st="1" end="1"/>
                                            </p:txEl>
                                          </p:spTgt>
                                        </p:tgtEl>
                                        <p:attrNameLst>
                                          <p:attrName>style.visibility</p:attrName>
                                        </p:attrNameLst>
                                      </p:cBhvr>
                                      <p:to>
                                        <p:strVal val="visible"/>
                                      </p:to>
                                    </p:set>
                                    <p:animEffect transition="in" filter="wipe(up)">
                                      <p:cBhvr>
                                        <p:cTn id="32" dur="1000"/>
                                        <p:tgtEl>
                                          <p:spTgt spid="286">
                                            <p:txEl>
                                              <p:pRg st="1" end="1"/>
                                            </p:txEl>
                                          </p:spTgt>
                                        </p:tgtEl>
                                      </p:cBhvr>
                                    </p:animEffect>
                                  </p:childTnLst>
                                </p:cTn>
                              </p:par>
                            </p:childTnLst>
                          </p:cTn>
                        </p:par>
                        <p:par>
                          <p:cTn id="33" fill="hold">
                            <p:stCondLst>
                              <p:cond delay="2500"/>
                            </p:stCondLst>
                            <p:childTnLst>
                              <p:par>
                                <p:cTn id="34" presetID="22" presetClass="entr" presetSubtype="1" fill="hold" grpId="0" nodeType="afterEffect">
                                  <p:stCondLst>
                                    <p:cond delay="0"/>
                                  </p:stCondLst>
                                  <p:iterate>
                                    <p:tmAbs val="0"/>
                                  </p:iterate>
                                  <p:childTnLst>
                                    <p:set>
                                      <p:cBhvr>
                                        <p:cTn id="35" fill="hold"/>
                                        <p:tgtEl>
                                          <p:spTgt spid="286">
                                            <p:txEl>
                                              <p:pRg st="2" end="2"/>
                                            </p:txEl>
                                          </p:spTgt>
                                        </p:tgtEl>
                                        <p:attrNameLst>
                                          <p:attrName>style.visibility</p:attrName>
                                        </p:attrNameLst>
                                      </p:cBhvr>
                                      <p:to>
                                        <p:strVal val="visible"/>
                                      </p:to>
                                    </p:set>
                                    <p:animEffect transition="in" filter="wipe(up)">
                                      <p:cBhvr>
                                        <p:cTn id="36" dur="1000"/>
                                        <p:tgtEl>
                                          <p:spTgt spid="286">
                                            <p:txEl>
                                              <p:pRg st="2" end="2"/>
                                            </p:txEl>
                                          </p:spTgt>
                                        </p:tgtEl>
                                      </p:cBhvr>
                                    </p:animEffect>
                                  </p:childTnLst>
                                </p:cTn>
                              </p:par>
                            </p:childTnLst>
                          </p:cTn>
                        </p:par>
                        <p:par>
                          <p:cTn id="37" fill="hold">
                            <p:stCondLst>
                              <p:cond delay="3500"/>
                            </p:stCondLst>
                            <p:childTnLst>
                              <p:par>
                                <p:cTn id="38" presetID="22" presetClass="entr" presetSubtype="1" fill="hold" grpId="0" nodeType="afterEffect">
                                  <p:stCondLst>
                                    <p:cond delay="0"/>
                                  </p:stCondLst>
                                  <p:iterate>
                                    <p:tmAbs val="0"/>
                                  </p:iterate>
                                  <p:childTnLst>
                                    <p:set>
                                      <p:cBhvr>
                                        <p:cTn id="39" fill="hold"/>
                                        <p:tgtEl>
                                          <p:spTgt spid="286">
                                            <p:txEl>
                                              <p:pRg st="3" end="3"/>
                                            </p:txEl>
                                          </p:spTgt>
                                        </p:tgtEl>
                                        <p:attrNameLst>
                                          <p:attrName>style.visibility</p:attrName>
                                        </p:attrNameLst>
                                      </p:cBhvr>
                                      <p:to>
                                        <p:strVal val="visible"/>
                                      </p:to>
                                    </p:set>
                                    <p:animEffect transition="in" filter="wipe(up)">
                                      <p:cBhvr>
                                        <p:cTn id="40" dur="1000"/>
                                        <p:tgtEl>
                                          <p:spTgt spid="286">
                                            <p:txEl>
                                              <p:pRg st="3" end="3"/>
                                            </p:txEl>
                                          </p:spTgt>
                                        </p:tgtEl>
                                      </p:cBhvr>
                                    </p:animEffect>
                                  </p:childTnLst>
                                </p:cTn>
                              </p:par>
                            </p:childTnLst>
                          </p:cTn>
                        </p:par>
                        <p:par>
                          <p:cTn id="41" fill="hold">
                            <p:stCondLst>
                              <p:cond delay="4500"/>
                            </p:stCondLst>
                            <p:childTnLst>
                              <p:par>
                                <p:cTn id="42" presetID="22" presetClass="entr" presetSubtype="1" fill="hold" grpId="0" nodeType="afterEffect">
                                  <p:stCondLst>
                                    <p:cond delay="0"/>
                                  </p:stCondLst>
                                  <p:iterate>
                                    <p:tmAbs val="0"/>
                                  </p:iterate>
                                  <p:childTnLst>
                                    <p:set>
                                      <p:cBhvr>
                                        <p:cTn id="43" fill="hold"/>
                                        <p:tgtEl>
                                          <p:spTgt spid="286">
                                            <p:txEl>
                                              <p:pRg st="4" end="4"/>
                                            </p:txEl>
                                          </p:spTgt>
                                        </p:tgtEl>
                                        <p:attrNameLst>
                                          <p:attrName>style.visibility</p:attrName>
                                        </p:attrNameLst>
                                      </p:cBhvr>
                                      <p:to>
                                        <p:strVal val="visible"/>
                                      </p:to>
                                    </p:set>
                                    <p:animEffect transition="in" filter="wipe(up)">
                                      <p:cBhvr>
                                        <p:cTn id="44" dur="1000"/>
                                        <p:tgtEl>
                                          <p:spTgt spid="28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 grpId="0" animBg="1" advAuto="0"/>
      <p:bldP spid="283" grpId="0" animBg="1" advAuto="0"/>
      <p:bldP spid="284" grpId="0" animBg="1" advAuto="0"/>
      <p:bldP spid="286" grpId="0" build="p" animBg="1" advAuto="0"/>
      <p:bldP spid="287" grpId="0" animBg="1" advAuto="0"/>
      <p:bldP spid="288" grpId="0"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IVC"/>
          <p:cNvSpPr txBox="1">
            <a:spLocks noGrp="1"/>
          </p:cNvSpPr>
          <p:nvPr>
            <p:ph type="title"/>
          </p:nvPr>
        </p:nvSpPr>
        <p:spPr>
          <a:xfrm>
            <a:off x="5326646" y="231148"/>
            <a:ext cx="1795007" cy="768977"/>
          </a:xfrm>
          <a:prstGeom prst="rect">
            <a:avLst/>
          </a:prstGeom>
        </p:spPr>
        <p:txBody>
          <a:bodyPr>
            <a:normAutofit fontScale="90000"/>
          </a:bodyPr>
          <a:lstStyle>
            <a:lvl1pPr defTabSz="388620">
              <a:defRPr sz="6120">
                <a:solidFill>
                  <a:srgbClr val="FFFB00"/>
                </a:solidFill>
              </a:defRPr>
            </a:lvl1pPr>
          </a:lstStyle>
          <a:p>
            <a:r>
              <a:rPr dirty="0"/>
              <a:t>IVC</a:t>
            </a:r>
          </a:p>
        </p:txBody>
      </p:sp>
      <p:sp>
        <p:nvSpPr>
          <p:cNvPr id="293" name="The culture of possible zygotes until they become compatible (blastosist stage) embryos with the recipient uterus."/>
          <p:cNvSpPr txBox="1">
            <a:spLocks noGrp="1"/>
          </p:cNvSpPr>
          <p:nvPr>
            <p:ph type="body" sz="half" idx="1"/>
          </p:nvPr>
        </p:nvSpPr>
        <p:spPr>
          <a:xfrm>
            <a:off x="2069518" y="1000125"/>
            <a:ext cx="7711111" cy="1515920"/>
          </a:xfrm>
          <a:prstGeom prst="rect">
            <a:avLst/>
          </a:prstGeom>
        </p:spPr>
        <p:txBody>
          <a:bodyPr>
            <a:normAutofit fontScale="85000" lnSpcReduction="20000"/>
          </a:bodyPr>
          <a:lstStyle>
            <a:lvl1pPr marL="0" indent="0">
              <a:buSzTx/>
              <a:buNone/>
              <a:defRPr sz="3200"/>
            </a:lvl1pPr>
          </a:lstStyle>
          <a:p>
            <a:r>
              <a:rPr lang="tr-TR" dirty="0" err="1" smtClean="0"/>
              <a:t>Potansyel</a:t>
            </a:r>
            <a:r>
              <a:rPr lang="tr-TR" dirty="0" smtClean="0"/>
              <a:t> zigotların alıcı </a:t>
            </a:r>
            <a:r>
              <a:rPr lang="tr-TR" dirty="0" err="1" smtClean="0"/>
              <a:t>uterusu</a:t>
            </a:r>
            <a:r>
              <a:rPr lang="tr-TR" dirty="0" smtClean="0"/>
              <a:t> ile uygun dönemdeki embriyolar aşamasına gelene kadar (</a:t>
            </a:r>
            <a:r>
              <a:rPr lang="tr-TR" dirty="0" err="1" smtClean="0"/>
              <a:t>blastosit</a:t>
            </a:r>
            <a:r>
              <a:rPr lang="tr-TR" dirty="0" smtClean="0"/>
              <a:t> evresi) kültürü</a:t>
            </a:r>
            <a:r>
              <a:rPr lang="tr-TR" dirty="0"/>
              <a:t/>
            </a:r>
            <a:br>
              <a:rPr lang="tr-TR" dirty="0"/>
            </a:br>
            <a:endParaRPr dirty="0"/>
          </a:p>
        </p:txBody>
      </p:sp>
      <p:pic>
        <p:nvPicPr>
          <p:cNvPr id="294" name="Image" descr="Image"/>
          <p:cNvPicPr>
            <a:picLocks/>
          </p:cNvPicPr>
          <p:nvPr/>
        </p:nvPicPr>
        <p:blipFill>
          <a:blip r:embed="rId3"/>
          <a:stretch>
            <a:fillRect/>
          </a:stretch>
        </p:blipFill>
        <p:spPr>
          <a:xfrm>
            <a:off x="4728496" y="2729246"/>
            <a:ext cx="2393157" cy="1589485"/>
          </a:xfrm>
          <a:prstGeom prst="rect">
            <a:avLst/>
          </a:prstGeom>
        </p:spPr>
      </p:pic>
      <p:sp>
        <p:nvSpPr>
          <p:cNvPr id="295" name="38,5-39 °C…"/>
          <p:cNvSpPr txBox="1"/>
          <p:nvPr/>
        </p:nvSpPr>
        <p:spPr>
          <a:xfrm>
            <a:off x="2468717" y="4824092"/>
            <a:ext cx="5499583" cy="14571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p>
            <a:pPr marL="357175" indent="-357175">
              <a:buSzPct val="100000"/>
              <a:buChar char="-"/>
              <a:defRPr sz="3200"/>
            </a:pPr>
            <a:r>
              <a:rPr sz="2250" dirty="0"/>
              <a:t>38,5-39 °C</a:t>
            </a:r>
          </a:p>
          <a:p>
            <a:pPr marL="357175" indent="-357175">
              <a:buSzPct val="100000"/>
              <a:buChar char="-"/>
              <a:defRPr sz="3200"/>
            </a:pPr>
            <a:r>
              <a:rPr sz="2250" dirty="0"/>
              <a:t>% 6 CO</a:t>
            </a:r>
            <a:r>
              <a:rPr sz="2250" baseline="-5999" dirty="0"/>
              <a:t>2</a:t>
            </a:r>
            <a:r>
              <a:rPr sz="2250" dirty="0"/>
              <a:t> or %5 CO</a:t>
            </a:r>
            <a:r>
              <a:rPr sz="2250" baseline="-5999" dirty="0"/>
              <a:t>2</a:t>
            </a:r>
            <a:r>
              <a:rPr sz="2250" dirty="0"/>
              <a:t>, %5 O</a:t>
            </a:r>
            <a:r>
              <a:rPr sz="2250" baseline="-5999" dirty="0"/>
              <a:t>2</a:t>
            </a:r>
            <a:r>
              <a:rPr sz="2250" dirty="0"/>
              <a:t> and %90 N</a:t>
            </a:r>
          </a:p>
          <a:p>
            <a:pPr marL="357175" indent="-357175">
              <a:buSzPct val="100000"/>
              <a:buChar char="-"/>
              <a:defRPr sz="3200"/>
            </a:pPr>
            <a:r>
              <a:rPr lang="tr-TR" sz="2250" dirty="0"/>
              <a:t>Maksimum nem</a:t>
            </a:r>
            <a:endParaRPr sz="2250" dirty="0"/>
          </a:p>
          <a:p>
            <a:pPr marL="357175" indent="-357175">
              <a:buSzPct val="100000"/>
              <a:buChar char="-"/>
              <a:defRPr sz="3200"/>
            </a:pPr>
            <a:r>
              <a:rPr lang="tr-TR" sz="2250" dirty="0"/>
              <a:t>4-9 gün </a:t>
            </a:r>
            <a:r>
              <a:rPr lang="tr-TR" sz="2250" dirty="0" err="1"/>
              <a:t>inkübasyon</a:t>
            </a:r>
            <a:endParaRPr sz="2250" dirty="0"/>
          </a:p>
        </p:txBody>
      </p:sp>
      <p:sp>
        <p:nvSpPr>
          <p:cNvPr id="296" name="Culture…"/>
          <p:cNvSpPr txBox="1"/>
          <p:nvPr/>
        </p:nvSpPr>
        <p:spPr>
          <a:xfrm rot="19644551">
            <a:off x="2172736" y="2866247"/>
            <a:ext cx="1146148" cy="7646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p>
            <a:pPr>
              <a:defRPr sz="3200">
                <a:solidFill>
                  <a:srgbClr val="FFFB00"/>
                </a:solidFill>
              </a:defRPr>
            </a:pPr>
            <a:r>
              <a:rPr lang="tr-TR" sz="2250" dirty="0"/>
              <a:t>kültür</a:t>
            </a:r>
          </a:p>
          <a:p>
            <a:pPr>
              <a:defRPr sz="3200">
                <a:solidFill>
                  <a:srgbClr val="FFFB00"/>
                </a:solidFill>
              </a:defRPr>
            </a:pPr>
            <a:r>
              <a:rPr lang="tr-TR" sz="2250" dirty="0"/>
              <a:t>koşulları</a:t>
            </a:r>
            <a:endParaRPr sz="2250" dirty="0"/>
          </a:p>
        </p:txBody>
      </p:sp>
      <p:pic>
        <p:nvPicPr>
          <p:cNvPr id="297" name="Line Line" descr="Line Line"/>
          <p:cNvPicPr>
            <a:picLocks/>
          </p:cNvPicPr>
          <p:nvPr/>
        </p:nvPicPr>
        <p:blipFill>
          <a:blip r:embed="rId4"/>
          <a:stretch>
            <a:fillRect/>
          </a:stretch>
        </p:blipFill>
        <p:spPr>
          <a:xfrm rot="2103708">
            <a:off x="2790393" y="3947457"/>
            <a:ext cx="1325357" cy="284815"/>
          </a:xfrm>
          <a:prstGeom prst="rect">
            <a:avLst/>
          </a:prstGeom>
        </p:spPr>
      </p:pic>
      <p:pic>
        <p:nvPicPr>
          <p:cNvPr id="299" name="incubator_ replicates.jpg" descr="incubator_ replicates.jpg"/>
          <p:cNvPicPr>
            <a:picLocks/>
          </p:cNvPicPr>
          <p:nvPr/>
        </p:nvPicPr>
        <p:blipFill>
          <a:blip r:embed="rId5"/>
          <a:stretch>
            <a:fillRect/>
          </a:stretch>
        </p:blipFill>
        <p:spPr>
          <a:xfrm>
            <a:off x="7885449" y="2491985"/>
            <a:ext cx="2256309" cy="2153303"/>
          </a:xfrm>
          <a:prstGeom prst="rect">
            <a:avLst/>
          </a:prstGeom>
        </p:spPr>
      </p:pic>
    </p:spTree>
    <p:extLst>
      <p:ext uri="{BB962C8B-B14F-4D97-AF65-F5344CB8AC3E}">
        <p14:creationId xmlns:p14="http://schemas.microsoft.com/office/powerpoint/2010/main" xmlns="" val="3189147435"/>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100"/>
                                  </p:iterate>
                                  <p:childTnLst>
                                    <p:set>
                                      <p:cBhvr>
                                        <p:cTn id="6" fill="hold"/>
                                        <p:tgtEl>
                                          <p:spTgt spid="293"/>
                                        </p:tgtEl>
                                        <p:attrNameLst>
                                          <p:attrName>style.visibility</p:attrName>
                                        </p:attrNameLst>
                                      </p:cBhvr>
                                      <p:to>
                                        <p:strVal val="visible"/>
                                      </p:to>
                                    </p:set>
                                  </p:childTnLst>
                                </p:cTn>
                              </p:par>
                            </p:childTnLst>
                          </p:cTn>
                        </p:par>
                        <p:par>
                          <p:cTn id="7" fill="hold">
                            <p:stCondLst>
                              <p:cond delay="10100"/>
                            </p:stCondLst>
                            <p:childTnLst>
                              <p:par>
                                <p:cTn id="8" presetID="1" presetClass="entr" presetSubtype="0" fill="hold" grpId="0" nodeType="afterEffect">
                                  <p:stCondLst>
                                    <p:cond delay="0"/>
                                  </p:stCondLst>
                                  <p:iterate>
                                    <p:tmAbs val="0"/>
                                  </p:iterate>
                                  <p:childTnLst>
                                    <p:set>
                                      <p:cBhvr>
                                        <p:cTn id="9" fill="hold"/>
                                        <p:tgtEl>
                                          <p:spTgt spid="294"/>
                                        </p:tgtEl>
                                        <p:attrNameLst>
                                          <p:attrName>style.visibility</p:attrName>
                                        </p:attrNameLst>
                                      </p:cBhvr>
                                      <p:to>
                                        <p:strVal val="visible"/>
                                      </p:to>
                                    </p:set>
                                  </p:childTnLst>
                                </p:cTn>
                              </p:par>
                            </p:childTnLst>
                          </p:cTn>
                        </p:par>
                        <p:par>
                          <p:cTn id="10" fill="hold">
                            <p:stCondLst>
                              <p:cond delay="10100"/>
                            </p:stCondLst>
                            <p:childTnLst>
                              <p:par>
                                <p:cTn id="11" presetID="1" presetClass="entr" presetSubtype="0" fill="hold" grpId="0" nodeType="afterEffect">
                                  <p:stCondLst>
                                    <p:cond delay="0"/>
                                  </p:stCondLst>
                                  <p:iterate>
                                    <p:tmAbs val="0"/>
                                  </p:iterate>
                                  <p:childTnLst>
                                    <p:set>
                                      <p:cBhvr>
                                        <p:cTn id="12" fill="hold"/>
                                        <p:tgtEl>
                                          <p:spTgt spid="29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3" presetClass="entr" presetSubtype="32" fill="hold" grpId="0" nodeType="clickEffect">
                                  <p:stCondLst>
                                    <p:cond delay="0"/>
                                  </p:stCondLst>
                                  <p:iterate>
                                    <p:tmAbs val="0"/>
                                  </p:iterate>
                                  <p:childTnLst>
                                    <p:set>
                                      <p:cBhvr>
                                        <p:cTn id="16" fill="hold"/>
                                        <p:tgtEl>
                                          <p:spTgt spid="296"/>
                                        </p:tgtEl>
                                        <p:attrNameLst>
                                          <p:attrName>style.visibility</p:attrName>
                                        </p:attrNameLst>
                                      </p:cBhvr>
                                      <p:to>
                                        <p:strVal val="visible"/>
                                      </p:to>
                                    </p:set>
                                    <p:anim calcmode="lin" valueType="num">
                                      <p:cBhvr>
                                        <p:cTn id="17" dur="500" fill="hold"/>
                                        <p:tgtEl>
                                          <p:spTgt spid="296"/>
                                        </p:tgtEl>
                                        <p:attrNameLst>
                                          <p:attrName>ppt_w</p:attrName>
                                        </p:attrNameLst>
                                      </p:cBhvr>
                                      <p:tavLst>
                                        <p:tav tm="0">
                                          <p:val>
                                            <p:strVal val="4*#ppt_w"/>
                                          </p:val>
                                        </p:tav>
                                        <p:tav tm="100000">
                                          <p:val>
                                            <p:strVal val="#ppt_w"/>
                                          </p:val>
                                        </p:tav>
                                      </p:tavLst>
                                    </p:anim>
                                    <p:anim calcmode="lin" valueType="num">
                                      <p:cBhvr>
                                        <p:cTn id="18" dur="500" fill="hold"/>
                                        <p:tgtEl>
                                          <p:spTgt spid="296"/>
                                        </p:tgtEl>
                                        <p:attrNameLst>
                                          <p:attrName>ppt_h</p:attrName>
                                        </p:attrNameLst>
                                      </p:cBhvr>
                                      <p:tavLst>
                                        <p:tav tm="0">
                                          <p:val>
                                            <p:strVal val="4*#ppt_h"/>
                                          </p:val>
                                        </p:tav>
                                        <p:tav tm="100000">
                                          <p:val>
                                            <p:strVal val="#ppt_h"/>
                                          </p:val>
                                        </p:tav>
                                      </p:tavLst>
                                    </p:anim>
                                  </p:childTnLst>
                                </p:cTn>
                              </p:par>
                            </p:childTnLst>
                          </p:cTn>
                        </p:par>
                        <p:par>
                          <p:cTn id="19" fill="hold">
                            <p:stCondLst>
                              <p:cond delay="500"/>
                            </p:stCondLst>
                            <p:childTnLst>
                              <p:par>
                                <p:cTn id="20" presetID="1" presetClass="entr" presetSubtype="0" fill="hold" grpId="0" nodeType="afterEffect">
                                  <p:stCondLst>
                                    <p:cond delay="0"/>
                                  </p:stCondLst>
                                  <p:iterate>
                                    <p:tmAbs val="0"/>
                                  </p:iterate>
                                  <p:childTnLst>
                                    <p:set>
                                      <p:cBhvr>
                                        <p:cTn id="21" fill="hold"/>
                                        <p:tgtEl>
                                          <p:spTgt spid="297"/>
                                        </p:tgtEl>
                                        <p:attrNameLst>
                                          <p:attrName>style.visibility</p:attrName>
                                        </p:attrNameLst>
                                      </p:cBhvr>
                                      <p:to>
                                        <p:strVal val="visible"/>
                                      </p:to>
                                    </p:set>
                                  </p:childTnLst>
                                </p:cTn>
                              </p:par>
                            </p:childTnLst>
                          </p:cTn>
                        </p:par>
                        <p:par>
                          <p:cTn id="22" fill="hold">
                            <p:stCondLst>
                              <p:cond delay="500"/>
                            </p:stCondLst>
                            <p:childTnLst>
                              <p:par>
                                <p:cTn id="23" presetID="1" presetClass="entr" presetSubtype="0" fill="hold" grpId="0" nodeType="afterEffect">
                                  <p:stCondLst>
                                    <p:cond delay="0"/>
                                  </p:stCondLst>
                                  <p:iterate type="lt">
                                    <p:tmAbs val="100"/>
                                  </p:iterate>
                                  <p:childTnLst>
                                    <p:set>
                                      <p:cBhvr>
                                        <p:cTn id="24" fill="hold"/>
                                        <p:tgtEl>
                                          <p:spTgt spid="295">
                                            <p:bg/>
                                          </p:spTgt>
                                        </p:tgtEl>
                                        <p:attrNameLst>
                                          <p:attrName>style.visibility</p:attrName>
                                        </p:attrNameLst>
                                      </p:cBhvr>
                                      <p:to>
                                        <p:strVal val="visible"/>
                                      </p:to>
                                    </p:set>
                                  </p:childTnLst>
                                </p:cTn>
                              </p:par>
                              <p:par>
                                <p:cTn id="25" presetID="1" presetClass="entr" presetSubtype="0" fill="hold" grpId="0" nodeType="withEffect">
                                  <p:stCondLst>
                                    <p:cond delay="0"/>
                                  </p:stCondLst>
                                  <p:iterate type="lt">
                                    <p:tmAbs val="100"/>
                                  </p:iterate>
                                  <p:childTnLst>
                                    <p:set>
                                      <p:cBhvr>
                                        <p:cTn id="26" fill="hold"/>
                                        <p:tgtEl>
                                          <p:spTgt spid="295">
                                            <p:txEl>
                                              <p:pRg st="0" end="0"/>
                                            </p:txEl>
                                          </p:spTgt>
                                        </p:tgtEl>
                                        <p:attrNameLst>
                                          <p:attrName>style.visibility</p:attrName>
                                        </p:attrNameLst>
                                      </p:cBhvr>
                                      <p:to>
                                        <p:strVal val="visible"/>
                                      </p:to>
                                    </p:set>
                                  </p:childTnLst>
                                </p:cTn>
                              </p:par>
                            </p:childTnLst>
                          </p:cTn>
                        </p:par>
                        <p:par>
                          <p:cTn id="27" fill="hold">
                            <p:stCondLst>
                              <p:cond delay="1300"/>
                            </p:stCondLst>
                            <p:childTnLst>
                              <p:par>
                                <p:cTn id="28" presetID="1" presetClass="entr" presetSubtype="0" fill="hold" grpId="0" nodeType="afterEffect">
                                  <p:stCondLst>
                                    <p:cond delay="0"/>
                                  </p:stCondLst>
                                  <p:iterate type="lt">
                                    <p:tmAbs val="100"/>
                                  </p:iterate>
                                  <p:childTnLst>
                                    <p:set>
                                      <p:cBhvr>
                                        <p:cTn id="29" fill="hold"/>
                                        <p:tgtEl>
                                          <p:spTgt spid="295">
                                            <p:txEl>
                                              <p:pRg st="1" end="1"/>
                                            </p:txEl>
                                          </p:spTgt>
                                        </p:tgtEl>
                                        <p:attrNameLst>
                                          <p:attrName>style.visibility</p:attrName>
                                        </p:attrNameLst>
                                      </p:cBhvr>
                                      <p:to>
                                        <p:strVal val="visible"/>
                                      </p:to>
                                    </p:set>
                                  </p:childTnLst>
                                </p:cTn>
                              </p:par>
                            </p:childTnLst>
                          </p:cTn>
                        </p:par>
                        <p:par>
                          <p:cTn id="30" fill="hold">
                            <p:stCondLst>
                              <p:cond delay="3600"/>
                            </p:stCondLst>
                            <p:childTnLst>
                              <p:par>
                                <p:cTn id="31" presetID="1" presetClass="entr" presetSubtype="0" fill="hold" grpId="0" nodeType="afterEffect">
                                  <p:stCondLst>
                                    <p:cond delay="0"/>
                                  </p:stCondLst>
                                  <p:iterate type="lt">
                                    <p:tmAbs val="100"/>
                                  </p:iterate>
                                  <p:childTnLst>
                                    <p:set>
                                      <p:cBhvr>
                                        <p:cTn id="32" fill="hold"/>
                                        <p:tgtEl>
                                          <p:spTgt spid="295">
                                            <p:txEl>
                                              <p:pRg st="2" end="2"/>
                                            </p:txEl>
                                          </p:spTgt>
                                        </p:tgtEl>
                                        <p:attrNameLst>
                                          <p:attrName>style.visibility</p:attrName>
                                        </p:attrNameLst>
                                      </p:cBhvr>
                                      <p:to>
                                        <p:strVal val="visible"/>
                                      </p:to>
                                    </p:set>
                                  </p:childTnLst>
                                </p:cTn>
                              </p:par>
                            </p:childTnLst>
                          </p:cTn>
                        </p:par>
                        <p:par>
                          <p:cTn id="33" fill="hold">
                            <p:stCondLst>
                              <p:cond delay="4600"/>
                            </p:stCondLst>
                            <p:childTnLst>
                              <p:par>
                                <p:cTn id="34" presetID="1" presetClass="entr" presetSubtype="0" fill="hold" grpId="0" nodeType="afterEffect">
                                  <p:stCondLst>
                                    <p:cond delay="0"/>
                                  </p:stCondLst>
                                  <p:iterate type="lt">
                                    <p:tmAbs val="100"/>
                                  </p:iterate>
                                  <p:childTnLst>
                                    <p:set>
                                      <p:cBhvr>
                                        <p:cTn id="35" fill="hold"/>
                                        <p:tgtEl>
                                          <p:spTgt spid="29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3" grpId="0" animBg="1" advAuto="0"/>
      <p:bldP spid="294" grpId="0" animBg="1" advAuto="0"/>
      <p:bldP spid="295" grpId="0" build="p" bldLvl="5" animBg="1" advAuto="0"/>
      <p:bldP spid="296" grpId="0" animBg="1" advAuto="0"/>
      <p:bldP spid="297" grpId="0" animBg="1" advAuto="0"/>
      <p:bldP spid="299" grpId="0" animBg="1" advAuto="0"/>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Chalkboard">
  <a:themeElements>
    <a:clrScheme name="Chalkboard">
      <a:dk1>
        <a:srgbClr val="BC00FF"/>
      </a:dk1>
      <a:lt1>
        <a:srgbClr val="FFFFFF"/>
      </a:lt1>
      <a:dk2>
        <a:srgbClr val="51504D"/>
      </a:dk2>
      <a:lt2>
        <a:srgbClr val="CBC8C2"/>
      </a:lt2>
      <a:accent1>
        <a:srgbClr val="71B0E2"/>
      </a:accent1>
      <a:accent2>
        <a:srgbClr val="A8E685"/>
      </a:accent2>
      <a:accent3>
        <a:srgbClr val="FFE181"/>
      </a:accent3>
      <a:accent4>
        <a:srgbClr val="F2A057"/>
      </a:accent4>
      <a:accent5>
        <a:srgbClr val="FF7777"/>
      </a:accent5>
      <a:accent6>
        <a:srgbClr val="D4ABEF"/>
      </a:accent6>
      <a:hlink>
        <a:srgbClr val="0000FF"/>
      </a:hlink>
      <a:folHlink>
        <a:srgbClr val="FF00FF"/>
      </a:folHlink>
    </a:clrScheme>
    <a:fontScheme name="Chalkboard">
      <a:majorFont>
        <a:latin typeface="Chalkduster"/>
        <a:ea typeface="Chalkduster"/>
        <a:cs typeface="Chalkduster"/>
      </a:majorFont>
      <a:minorFont>
        <a:latin typeface="Chalkduster"/>
        <a:ea typeface="Chalkduster"/>
        <a:cs typeface="Chalkduster"/>
      </a:minorFont>
    </a:fontScheme>
    <a:fmtScheme name="Chalkbo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r="16200000" rotWithShape="0">
              <a:srgbClr val="000000">
                <a:alpha val="50000"/>
              </a:srgbClr>
            </a:outerShdw>
          </a:effectLst>
        </a:effectStyle>
        <a:effectStyle>
          <a:effectLst>
            <a:outerShdw blurRad="63500" dir="16200000" rotWithShape="0">
              <a:srgbClr val="000000">
                <a:alpha val="50000"/>
              </a:srgbClr>
            </a:outerShdw>
          </a:effectLst>
        </a:effectStyle>
        <a:effectStyle>
          <a:effectLst>
            <a:outerShdw blurRad="63500" dir="162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63500" dir="162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outerShdw blurRad="63500" dist="25400" dir="2700000" rotWithShape="0">
                <a:srgbClr val="000000">
                  <a:alpha val="70000"/>
                </a:srgbClr>
              </a:outerShdw>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a:noFill/>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1407</Words>
  <Application>Microsoft Office PowerPoint</Application>
  <PresentationFormat>Özel</PresentationFormat>
  <Paragraphs>106</Paragraphs>
  <Slides>6</Slides>
  <Notes>6</Notes>
  <HiddenSlides>0</HiddenSlides>
  <MMClips>0</MMClips>
  <ScaleCrop>false</ScaleCrop>
  <HeadingPairs>
    <vt:vector size="4" baseType="variant">
      <vt:variant>
        <vt:lpstr>Tema</vt:lpstr>
      </vt:variant>
      <vt:variant>
        <vt:i4>2</vt:i4>
      </vt:variant>
      <vt:variant>
        <vt:lpstr>Slayt Başlıkları</vt:lpstr>
      </vt:variant>
      <vt:variant>
        <vt:i4>6</vt:i4>
      </vt:variant>
    </vt:vector>
  </HeadingPairs>
  <TitlesOfParts>
    <vt:vector size="8" baseType="lpstr">
      <vt:lpstr>Office Teması</vt:lpstr>
      <vt:lpstr>Chalkboard</vt:lpstr>
      <vt:lpstr>İn Vitro Embriyo Üretimi Nedir?</vt:lpstr>
      <vt:lpstr>İn Vitro Embriyo Üretimi Nedir?</vt:lpstr>
      <vt:lpstr>Slayt 3</vt:lpstr>
      <vt:lpstr>IVM </vt:lpstr>
      <vt:lpstr>IVF</vt:lpstr>
      <vt:lpstr>IVC</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Koyun ve Keçilerde İleri Üreme Teknikleri</dc:title>
  <dc:creator>Toprak</dc:creator>
  <cp:lastModifiedBy>SONY</cp:lastModifiedBy>
  <cp:revision>7</cp:revision>
  <dcterms:created xsi:type="dcterms:W3CDTF">2019-12-20T10:40:14Z</dcterms:created>
  <dcterms:modified xsi:type="dcterms:W3CDTF">2019-12-24T20:50:45Z</dcterms:modified>
</cp:coreProperties>
</file>