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95" r:id="rId3"/>
    <p:sldId id="258" r:id="rId4"/>
    <p:sldId id="263" r:id="rId5"/>
    <p:sldId id="265" r:id="rId6"/>
    <p:sldId id="267" r:id="rId7"/>
    <p:sldId id="307" r:id="rId8"/>
    <p:sldId id="296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9933FF"/>
    <a:srgbClr val="E8D0FC"/>
    <a:srgbClr val="DE8CEC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E171933-4619-4E11-9A3F-F7608DF75F80}" styleName="Orta Stil 1 - Vurgu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75DCB02-9BB8-47FD-8907-85C794F793BA}" styleName="Tema Uygulanmış Stil 1 - Vurgu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35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60E904-0768-4791-9377-FF3D033C5713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74E63F11-070E-44F7-B8B6-B22C461A7203}">
      <dgm:prSet phldrT="[Metin]"/>
      <dgm:spPr>
        <a:solidFill>
          <a:srgbClr val="7030A0"/>
        </a:solidFill>
      </dgm:spPr>
      <dgm:t>
        <a:bodyPr/>
        <a:lstStyle/>
        <a:p>
          <a:r>
            <a:rPr lang="tr-TR" dirty="0" smtClean="0"/>
            <a:t>Yeni ürünlerde</a:t>
          </a:r>
          <a:endParaRPr lang="tr-TR" dirty="0"/>
        </a:p>
      </dgm:t>
    </dgm:pt>
    <dgm:pt modelId="{C3ACB4D6-4450-42BA-8641-6E0DCE970660}" type="parTrans" cxnId="{1134E7F7-3BC0-4132-9D1D-7DAA710F8612}">
      <dgm:prSet/>
      <dgm:spPr/>
      <dgm:t>
        <a:bodyPr/>
        <a:lstStyle/>
        <a:p>
          <a:endParaRPr lang="tr-TR"/>
        </a:p>
      </dgm:t>
    </dgm:pt>
    <dgm:pt modelId="{5C20E6A2-34E6-4B62-9270-E75032E159A5}" type="sibTrans" cxnId="{1134E7F7-3BC0-4132-9D1D-7DAA710F8612}">
      <dgm:prSet/>
      <dgm:spPr/>
      <dgm:t>
        <a:bodyPr/>
        <a:lstStyle/>
        <a:p>
          <a:endParaRPr lang="tr-TR"/>
        </a:p>
      </dgm:t>
    </dgm:pt>
    <dgm:pt modelId="{80F375E8-287F-4DC8-9D0F-58774851E88F}">
      <dgm:prSet phldrT="[Metin]"/>
      <dgm:spPr>
        <a:solidFill>
          <a:srgbClr val="7030A0"/>
        </a:solidFill>
      </dgm:spPr>
      <dgm:t>
        <a:bodyPr/>
        <a:lstStyle/>
        <a:p>
          <a:r>
            <a:rPr lang="tr-TR" dirty="0" smtClean="0"/>
            <a:t>Etken madde kaynak değişikliğinde</a:t>
          </a:r>
          <a:endParaRPr lang="tr-TR" dirty="0"/>
        </a:p>
      </dgm:t>
    </dgm:pt>
    <dgm:pt modelId="{4354C499-C009-449C-BA78-CF5A6EEB00E4}" type="parTrans" cxnId="{06DEAEEF-0429-430F-8180-17C3C729C4F0}">
      <dgm:prSet/>
      <dgm:spPr/>
      <dgm:t>
        <a:bodyPr/>
        <a:lstStyle/>
        <a:p>
          <a:endParaRPr lang="tr-TR"/>
        </a:p>
      </dgm:t>
    </dgm:pt>
    <dgm:pt modelId="{2DD11D78-35DD-450B-B969-C9DEF38430F7}" type="sibTrans" cxnId="{06DEAEEF-0429-430F-8180-17C3C729C4F0}">
      <dgm:prSet/>
      <dgm:spPr/>
      <dgm:t>
        <a:bodyPr/>
        <a:lstStyle/>
        <a:p>
          <a:endParaRPr lang="tr-TR"/>
        </a:p>
      </dgm:t>
    </dgm:pt>
    <dgm:pt modelId="{D5F8C074-3A09-440C-9EDA-508C6DC92FB7}">
      <dgm:prSet phldrT="[Metin]"/>
      <dgm:spPr>
        <a:solidFill>
          <a:srgbClr val="7030A0"/>
        </a:solidFill>
      </dgm:spPr>
      <dgm:t>
        <a:bodyPr/>
        <a:lstStyle/>
        <a:p>
          <a:r>
            <a:rPr lang="tr-TR" dirty="0" smtClean="0"/>
            <a:t>Üretim metodu değiştiğinde </a:t>
          </a:r>
          <a:endParaRPr lang="tr-TR" dirty="0"/>
        </a:p>
      </dgm:t>
    </dgm:pt>
    <dgm:pt modelId="{2E67C092-88DD-4C9E-9E29-100312373062}" type="parTrans" cxnId="{BA0D2AC7-1EB4-4FB8-B594-E664B87CC26E}">
      <dgm:prSet/>
      <dgm:spPr/>
      <dgm:t>
        <a:bodyPr/>
        <a:lstStyle/>
        <a:p>
          <a:endParaRPr lang="tr-TR"/>
        </a:p>
      </dgm:t>
    </dgm:pt>
    <dgm:pt modelId="{88D93901-7A2F-43FB-8F57-2D3002DFA1BD}" type="sibTrans" cxnId="{BA0D2AC7-1EB4-4FB8-B594-E664B87CC26E}">
      <dgm:prSet/>
      <dgm:spPr/>
      <dgm:t>
        <a:bodyPr/>
        <a:lstStyle/>
        <a:p>
          <a:endParaRPr lang="tr-TR"/>
        </a:p>
      </dgm:t>
    </dgm:pt>
    <dgm:pt modelId="{ECC906BA-B759-4E12-9DE6-1A8DB9B6A583}">
      <dgm:prSet phldrT="[Metin]"/>
      <dgm:spPr>
        <a:solidFill>
          <a:srgbClr val="7030A0"/>
        </a:solidFill>
      </dgm:spPr>
      <dgm:t>
        <a:bodyPr/>
        <a:lstStyle/>
        <a:p>
          <a:r>
            <a:rPr lang="tr-TR" dirty="0" smtClean="0"/>
            <a:t>Formül değişikliğinde</a:t>
          </a:r>
          <a:endParaRPr lang="tr-TR" dirty="0"/>
        </a:p>
      </dgm:t>
    </dgm:pt>
    <dgm:pt modelId="{AE873A3A-DE88-4B84-BF5B-3689E54CD7F2}" type="parTrans" cxnId="{3A68E15C-CBE7-475B-8BE5-5685E53AF535}">
      <dgm:prSet/>
      <dgm:spPr/>
      <dgm:t>
        <a:bodyPr/>
        <a:lstStyle/>
        <a:p>
          <a:endParaRPr lang="tr-TR"/>
        </a:p>
      </dgm:t>
    </dgm:pt>
    <dgm:pt modelId="{112C8472-467D-4728-9888-6253A6738D2C}" type="sibTrans" cxnId="{3A68E15C-CBE7-475B-8BE5-5685E53AF535}">
      <dgm:prSet/>
      <dgm:spPr/>
      <dgm:t>
        <a:bodyPr/>
        <a:lstStyle/>
        <a:p>
          <a:endParaRPr lang="tr-TR"/>
        </a:p>
      </dgm:t>
    </dgm:pt>
    <dgm:pt modelId="{FEA8F3EB-A747-4B61-8A68-E64C72CC6DA9}">
      <dgm:prSet phldrT="[Metin]"/>
      <dgm:spPr>
        <a:solidFill>
          <a:srgbClr val="7030A0"/>
        </a:solidFill>
      </dgm:spPr>
      <dgm:t>
        <a:bodyPr/>
        <a:lstStyle/>
        <a:p>
          <a:r>
            <a:rPr lang="tr-TR" dirty="0" smtClean="0"/>
            <a:t>Ambalaj değişikliğinde</a:t>
          </a:r>
          <a:endParaRPr lang="tr-TR" dirty="0"/>
        </a:p>
      </dgm:t>
    </dgm:pt>
    <dgm:pt modelId="{21674A53-1F1B-4F58-9CF8-4911FC85AD5D}" type="parTrans" cxnId="{1F3B9812-3C83-4D0A-A640-04F6FA0B5D5B}">
      <dgm:prSet/>
      <dgm:spPr/>
      <dgm:t>
        <a:bodyPr/>
        <a:lstStyle/>
        <a:p>
          <a:endParaRPr lang="tr-TR"/>
        </a:p>
      </dgm:t>
    </dgm:pt>
    <dgm:pt modelId="{68F155A9-EB03-42BA-8F1F-23552208152E}" type="sibTrans" cxnId="{1F3B9812-3C83-4D0A-A640-04F6FA0B5D5B}">
      <dgm:prSet/>
      <dgm:spPr/>
      <dgm:t>
        <a:bodyPr/>
        <a:lstStyle/>
        <a:p>
          <a:endParaRPr lang="tr-TR"/>
        </a:p>
      </dgm:t>
    </dgm:pt>
    <dgm:pt modelId="{BD6A76E2-5F0F-4897-A0B6-28A3A37FB6A5}" type="pres">
      <dgm:prSet presAssocID="{0F60E904-0768-4791-9377-FF3D033C5713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A236C0FB-C6D5-450E-84B4-72AEDF688724}" type="pres">
      <dgm:prSet presAssocID="{74E63F11-070E-44F7-B8B6-B22C461A7203}" presName="composite" presStyleCnt="0"/>
      <dgm:spPr/>
    </dgm:pt>
    <dgm:pt modelId="{767882B6-F50E-453F-8AA3-2DC7F38B8173}" type="pres">
      <dgm:prSet presAssocID="{74E63F11-070E-44F7-B8B6-B22C461A7203}" presName="imgShp" presStyleLbl="fgImgPlace1" presStyleIdx="0" presStyleCnt="5" custLinFactNeighborX="-92366" custLinFactNeighborY="-13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6000" r="-36000"/>
          </a:stretch>
        </a:blipFill>
      </dgm:spPr>
      <dgm:t>
        <a:bodyPr/>
        <a:lstStyle/>
        <a:p>
          <a:endParaRPr lang="tr-TR"/>
        </a:p>
      </dgm:t>
    </dgm:pt>
    <dgm:pt modelId="{8A5FB861-0456-4A13-8105-B2440A2A6174}" type="pres">
      <dgm:prSet presAssocID="{74E63F11-070E-44F7-B8B6-B22C461A7203}" presName="txShp" presStyleLbl="node1" presStyleIdx="0" presStyleCnt="5" custScaleX="14209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35C4F43-EB4B-4B89-A571-B35987B4D188}" type="pres">
      <dgm:prSet presAssocID="{5C20E6A2-34E6-4B62-9270-E75032E159A5}" presName="spacing" presStyleCnt="0"/>
      <dgm:spPr/>
    </dgm:pt>
    <dgm:pt modelId="{D6927E2E-F8DD-455C-A63E-942B01DE9ADB}" type="pres">
      <dgm:prSet presAssocID="{80F375E8-287F-4DC8-9D0F-58774851E88F}" presName="composite" presStyleCnt="0"/>
      <dgm:spPr/>
    </dgm:pt>
    <dgm:pt modelId="{F08FDD72-D33E-46BE-B60F-D5F86A330EE2}" type="pres">
      <dgm:prSet presAssocID="{80F375E8-287F-4DC8-9D0F-58774851E88F}" presName="imgShp" presStyleLbl="fgImgPlace1" presStyleIdx="1" presStyleCnt="5" custLinFactNeighborX="-92366" custLinFactNeighborY="-352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6000" r="-36000"/>
          </a:stretch>
        </a:blipFill>
      </dgm:spPr>
      <dgm:t>
        <a:bodyPr/>
        <a:lstStyle/>
        <a:p>
          <a:endParaRPr lang="tr-TR"/>
        </a:p>
      </dgm:t>
    </dgm:pt>
    <dgm:pt modelId="{3E9B0BE4-3881-405F-9130-C205396F3D55}" type="pres">
      <dgm:prSet presAssocID="{80F375E8-287F-4DC8-9D0F-58774851E88F}" presName="txShp" presStyleLbl="node1" presStyleIdx="1" presStyleCnt="5" custScaleX="14232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4AE9193-89FC-400F-8951-B187339977EE}" type="pres">
      <dgm:prSet presAssocID="{2DD11D78-35DD-450B-B969-C9DEF38430F7}" presName="spacing" presStyleCnt="0"/>
      <dgm:spPr/>
    </dgm:pt>
    <dgm:pt modelId="{710D190D-FBEB-4822-9903-0A88444F249A}" type="pres">
      <dgm:prSet presAssocID="{D5F8C074-3A09-440C-9EDA-508C6DC92FB7}" presName="composite" presStyleCnt="0"/>
      <dgm:spPr/>
    </dgm:pt>
    <dgm:pt modelId="{C54D9DE9-DDBC-4C66-963F-DBBBC2A5F840}" type="pres">
      <dgm:prSet presAssocID="{D5F8C074-3A09-440C-9EDA-508C6DC92FB7}" presName="imgShp" presStyleLbl="fgImgPlace1" presStyleIdx="2" presStyleCnt="5" custLinFactNeighborX="-92366" custLinFactNeighborY="-6909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6000" r="-36000"/>
          </a:stretch>
        </a:blipFill>
      </dgm:spPr>
      <dgm:t>
        <a:bodyPr/>
        <a:lstStyle/>
        <a:p>
          <a:endParaRPr lang="tr-TR"/>
        </a:p>
      </dgm:t>
    </dgm:pt>
    <dgm:pt modelId="{E2673220-77CA-40A1-B6E8-1849E13FAB6A}" type="pres">
      <dgm:prSet presAssocID="{D5F8C074-3A09-440C-9EDA-508C6DC92FB7}" presName="txShp" presStyleLbl="node1" presStyleIdx="2" presStyleCnt="5" custScaleX="14209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9E97C05-B1F7-477E-A1B6-33E5E6D37DD1}" type="pres">
      <dgm:prSet presAssocID="{88D93901-7A2F-43FB-8F57-2D3002DFA1BD}" presName="spacing" presStyleCnt="0"/>
      <dgm:spPr/>
    </dgm:pt>
    <dgm:pt modelId="{A4C7F04F-F874-4A5A-A1B5-AECC16027F03}" type="pres">
      <dgm:prSet presAssocID="{ECC906BA-B759-4E12-9DE6-1A8DB9B6A583}" presName="composite" presStyleCnt="0"/>
      <dgm:spPr/>
    </dgm:pt>
    <dgm:pt modelId="{AACD28C6-B9A3-4D7B-90C0-B7ED911C99A3}" type="pres">
      <dgm:prSet presAssocID="{ECC906BA-B759-4E12-9DE6-1A8DB9B6A583}" presName="imgShp" presStyleLbl="fgImgPlace1" presStyleIdx="3" presStyleCnt="5" custLinFactNeighborX="-92366" custLinFactNeighborY="235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6000" r="-36000"/>
          </a:stretch>
        </a:blipFill>
      </dgm:spPr>
      <dgm:t>
        <a:bodyPr/>
        <a:lstStyle/>
        <a:p>
          <a:endParaRPr lang="tr-TR"/>
        </a:p>
      </dgm:t>
    </dgm:pt>
    <dgm:pt modelId="{51F1F51D-FFA4-4156-88CD-B35D68DC745D}" type="pres">
      <dgm:prSet presAssocID="{ECC906BA-B759-4E12-9DE6-1A8DB9B6A583}" presName="txShp" presStyleLbl="node1" presStyleIdx="3" presStyleCnt="5" custScaleX="14209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D55BC1F-DE9B-4EFB-A053-1B1AAA28737A}" type="pres">
      <dgm:prSet presAssocID="{112C8472-467D-4728-9888-6253A6738D2C}" presName="spacing" presStyleCnt="0"/>
      <dgm:spPr/>
    </dgm:pt>
    <dgm:pt modelId="{CA3B208C-BE3A-4FF5-BE15-6B184AC33424}" type="pres">
      <dgm:prSet presAssocID="{FEA8F3EB-A747-4B61-8A68-E64C72CC6DA9}" presName="composite" presStyleCnt="0"/>
      <dgm:spPr/>
    </dgm:pt>
    <dgm:pt modelId="{6EF81A56-ACFA-4172-97E8-B48854909788}" type="pres">
      <dgm:prSet presAssocID="{FEA8F3EB-A747-4B61-8A68-E64C72CC6DA9}" presName="imgShp" presStyleLbl="fgImgPlace1" presStyleIdx="4" presStyleCnt="5" custLinFactNeighborX="-92366" custLinFactNeighborY="-103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6000" r="-36000"/>
          </a:stretch>
        </a:blipFill>
      </dgm:spPr>
      <dgm:t>
        <a:bodyPr/>
        <a:lstStyle/>
        <a:p>
          <a:endParaRPr lang="tr-TR"/>
        </a:p>
      </dgm:t>
    </dgm:pt>
    <dgm:pt modelId="{0D6BFCFC-5EF4-4C49-ABF2-1C173F20B003}" type="pres">
      <dgm:prSet presAssocID="{FEA8F3EB-A747-4B61-8A68-E64C72CC6DA9}" presName="txShp" presStyleLbl="node1" presStyleIdx="4" presStyleCnt="5" custScaleX="14203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06DEAEEF-0429-430F-8180-17C3C729C4F0}" srcId="{0F60E904-0768-4791-9377-FF3D033C5713}" destId="{80F375E8-287F-4DC8-9D0F-58774851E88F}" srcOrd="1" destOrd="0" parTransId="{4354C499-C009-449C-BA78-CF5A6EEB00E4}" sibTransId="{2DD11D78-35DD-450B-B969-C9DEF38430F7}"/>
    <dgm:cxn modelId="{1F3B9812-3C83-4D0A-A640-04F6FA0B5D5B}" srcId="{0F60E904-0768-4791-9377-FF3D033C5713}" destId="{FEA8F3EB-A747-4B61-8A68-E64C72CC6DA9}" srcOrd="4" destOrd="0" parTransId="{21674A53-1F1B-4F58-9CF8-4911FC85AD5D}" sibTransId="{68F155A9-EB03-42BA-8F1F-23552208152E}"/>
    <dgm:cxn modelId="{BA5DCE74-6F75-4B83-B4CB-13CD788CC546}" type="presOf" srcId="{80F375E8-287F-4DC8-9D0F-58774851E88F}" destId="{3E9B0BE4-3881-405F-9130-C205396F3D55}" srcOrd="0" destOrd="0" presId="urn:microsoft.com/office/officeart/2005/8/layout/vList3"/>
    <dgm:cxn modelId="{0DDC4A45-4EAD-40F0-B2D9-7212087A1491}" type="presOf" srcId="{74E63F11-070E-44F7-B8B6-B22C461A7203}" destId="{8A5FB861-0456-4A13-8105-B2440A2A6174}" srcOrd="0" destOrd="0" presId="urn:microsoft.com/office/officeart/2005/8/layout/vList3"/>
    <dgm:cxn modelId="{BA0D2AC7-1EB4-4FB8-B594-E664B87CC26E}" srcId="{0F60E904-0768-4791-9377-FF3D033C5713}" destId="{D5F8C074-3A09-440C-9EDA-508C6DC92FB7}" srcOrd="2" destOrd="0" parTransId="{2E67C092-88DD-4C9E-9E29-100312373062}" sibTransId="{88D93901-7A2F-43FB-8F57-2D3002DFA1BD}"/>
    <dgm:cxn modelId="{3CA7E36B-A251-49FD-91A6-0EC787E194EF}" type="presOf" srcId="{D5F8C074-3A09-440C-9EDA-508C6DC92FB7}" destId="{E2673220-77CA-40A1-B6E8-1849E13FAB6A}" srcOrd="0" destOrd="0" presId="urn:microsoft.com/office/officeart/2005/8/layout/vList3"/>
    <dgm:cxn modelId="{6B5A90C9-37E0-49E7-A7C4-E65D191DFFEA}" type="presOf" srcId="{FEA8F3EB-A747-4B61-8A68-E64C72CC6DA9}" destId="{0D6BFCFC-5EF4-4C49-ABF2-1C173F20B003}" srcOrd="0" destOrd="0" presId="urn:microsoft.com/office/officeart/2005/8/layout/vList3"/>
    <dgm:cxn modelId="{3A68E15C-CBE7-475B-8BE5-5685E53AF535}" srcId="{0F60E904-0768-4791-9377-FF3D033C5713}" destId="{ECC906BA-B759-4E12-9DE6-1A8DB9B6A583}" srcOrd="3" destOrd="0" parTransId="{AE873A3A-DE88-4B84-BF5B-3689E54CD7F2}" sibTransId="{112C8472-467D-4728-9888-6253A6738D2C}"/>
    <dgm:cxn modelId="{0D56DC37-F9CB-4E50-BCB3-38FFFD9DADB2}" type="presOf" srcId="{0F60E904-0768-4791-9377-FF3D033C5713}" destId="{BD6A76E2-5F0F-4897-A0B6-28A3A37FB6A5}" srcOrd="0" destOrd="0" presId="urn:microsoft.com/office/officeart/2005/8/layout/vList3"/>
    <dgm:cxn modelId="{1134E7F7-3BC0-4132-9D1D-7DAA710F8612}" srcId="{0F60E904-0768-4791-9377-FF3D033C5713}" destId="{74E63F11-070E-44F7-B8B6-B22C461A7203}" srcOrd="0" destOrd="0" parTransId="{C3ACB4D6-4450-42BA-8641-6E0DCE970660}" sibTransId="{5C20E6A2-34E6-4B62-9270-E75032E159A5}"/>
    <dgm:cxn modelId="{397E3D74-4066-4544-88A4-67C43BB33CB3}" type="presOf" srcId="{ECC906BA-B759-4E12-9DE6-1A8DB9B6A583}" destId="{51F1F51D-FFA4-4156-88CD-B35D68DC745D}" srcOrd="0" destOrd="0" presId="urn:microsoft.com/office/officeart/2005/8/layout/vList3"/>
    <dgm:cxn modelId="{AB06CE5E-7F1F-4317-8B79-FA7B57050091}" type="presParOf" srcId="{BD6A76E2-5F0F-4897-A0B6-28A3A37FB6A5}" destId="{A236C0FB-C6D5-450E-84B4-72AEDF688724}" srcOrd="0" destOrd="0" presId="urn:microsoft.com/office/officeart/2005/8/layout/vList3"/>
    <dgm:cxn modelId="{7D47E4F7-EB57-4CC5-8642-62778B4E759B}" type="presParOf" srcId="{A236C0FB-C6D5-450E-84B4-72AEDF688724}" destId="{767882B6-F50E-453F-8AA3-2DC7F38B8173}" srcOrd="0" destOrd="0" presId="urn:microsoft.com/office/officeart/2005/8/layout/vList3"/>
    <dgm:cxn modelId="{675BDFD3-E5ED-44E9-B9B6-206423D55A18}" type="presParOf" srcId="{A236C0FB-C6D5-450E-84B4-72AEDF688724}" destId="{8A5FB861-0456-4A13-8105-B2440A2A6174}" srcOrd="1" destOrd="0" presId="urn:microsoft.com/office/officeart/2005/8/layout/vList3"/>
    <dgm:cxn modelId="{40192578-BCF3-4F4A-9921-31415FB6A173}" type="presParOf" srcId="{BD6A76E2-5F0F-4897-A0B6-28A3A37FB6A5}" destId="{E35C4F43-EB4B-4B89-A571-B35987B4D188}" srcOrd="1" destOrd="0" presId="urn:microsoft.com/office/officeart/2005/8/layout/vList3"/>
    <dgm:cxn modelId="{4FFD6B22-1A61-4CBB-8C8D-B692F70264B5}" type="presParOf" srcId="{BD6A76E2-5F0F-4897-A0B6-28A3A37FB6A5}" destId="{D6927E2E-F8DD-455C-A63E-942B01DE9ADB}" srcOrd="2" destOrd="0" presId="urn:microsoft.com/office/officeart/2005/8/layout/vList3"/>
    <dgm:cxn modelId="{AEFDBDAD-A19F-43C5-8180-CC84616CD2AD}" type="presParOf" srcId="{D6927E2E-F8DD-455C-A63E-942B01DE9ADB}" destId="{F08FDD72-D33E-46BE-B60F-D5F86A330EE2}" srcOrd="0" destOrd="0" presId="urn:microsoft.com/office/officeart/2005/8/layout/vList3"/>
    <dgm:cxn modelId="{F8D35C33-F671-405B-831E-9A175356988F}" type="presParOf" srcId="{D6927E2E-F8DD-455C-A63E-942B01DE9ADB}" destId="{3E9B0BE4-3881-405F-9130-C205396F3D55}" srcOrd="1" destOrd="0" presId="urn:microsoft.com/office/officeart/2005/8/layout/vList3"/>
    <dgm:cxn modelId="{D9F1F30E-2129-4134-B689-14556DCCD1B9}" type="presParOf" srcId="{BD6A76E2-5F0F-4897-A0B6-28A3A37FB6A5}" destId="{94AE9193-89FC-400F-8951-B187339977EE}" srcOrd="3" destOrd="0" presId="urn:microsoft.com/office/officeart/2005/8/layout/vList3"/>
    <dgm:cxn modelId="{69ED696D-2E80-42D2-8314-8D9D326B0474}" type="presParOf" srcId="{BD6A76E2-5F0F-4897-A0B6-28A3A37FB6A5}" destId="{710D190D-FBEB-4822-9903-0A88444F249A}" srcOrd="4" destOrd="0" presId="urn:microsoft.com/office/officeart/2005/8/layout/vList3"/>
    <dgm:cxn modelId="{A7847D0A-045E-4F6A-AD3F-3FA874F783A7}" type="presParOf" srcId="{710D190D-FBEB-4822-9903-0A88444F249A}" destId="{C54D9DE9-DDBC-4C66-963F-DBBBC2A5F840}" srcOrd="0" destOrd="0" presId="urn:microsoft.com/office/officeart/2005/8/layout/vList3"/>
    <dgm:cxn modelId="{5A9E8D97-29E0-44BE-8E4C-8DF455DE8382}" type="presParOf" srcId="{710D190D-FBEB-4822-9903-0A88444F249A}" destId="{E2673220-77CA-40A1-B6E8-1849E13FAB6A}" srcOrd="1" destOrd="0" presId="urn:microsoft.com/office/officeart/2005/8/layout/vList3"/>
    <dgm:cxn modelId="{6E30538F-B8CD-47E8-A259-6193983F7D4E}" type="presParOf" srcId="{BD6A76E2-5F0F-4897-A0B6-28A3A37FB6A5}" destId="{79E97C05-B1F7-477E-A1B6-33E5E6D37DD1}" srcOrd="5" destOrd="0" presId="urn:microsoft.com/office/officeart/2005/8/layout/vList3"/>
    <dgm:cxn modelId="{869D27E2-3EE5-4B3C-8FC4-9581FD6ADFCC}" type="presParOf" srcId="{BD6A76E2-5F0F-4897-A0B6-28A3A37FB6A5}" destId="{A4C7F04F-F874-4A5A-A1B5-AECC16027F03}" srcOrd="6" destOrd="0" presId="urn:microsoft.com/office/officeart/2005/8/layout/vList3"/>
    <dgm:cxn modelId="{4F2F6BE6-3304-46E9-BE2F-B5748D6B418A}" type="presParOf" srcId="{A4C7F04F-F874-4A5A-A1B5-AECC16027F03}" destId="{AACD28C6-B9A3-4D7B-90C0-B7ED911C99A3}" srcOrd="0" destOrd="0" presId="urn:microsoft.com/office/officeart/2005/8/layout/vList3"/>
    <dgm:cxn modelId="{66D6F3FF-570C-4B32-B88A-8DCCEAE3CFBA}" type="presParOf" srcId="{A4C7F04F-F874-4A5A-A1B5-AECC16027F03}" destId="{51F1F51D-FFA4-4156-88CD-B35D68DC745D}" srcOrd="1" destOrd="0" presId="urn:microsoft.com/office/officeart/2005/8/layout/vList3"/>
    <dgm:cxn modelId="{AA47D8C2-5F34-489E-ADA5-754F137F62F2}" type="presParOf" srcId="{BD6A76E2-5F0F-4897-A0B6-28A3A37FB6A5}" destId="{1D55BC1F-DE9B-4EFB-A053-1B1AAA28737A}" srcOrd="7" destOrd="0" presId="urn:microsoft.com/office/officeart/2005/8/layout/vList3"/>
    <dgm:cxn modelId="{36328223-5982-4D81-B1BD-48818BD3A524}" type="presParOf" srcId="{BD6A76E2-5F0F-4897-A0B6-28A3A37FB6A5}" destId="{CA3B208C-BE3A-4FF5-BE15-6B184AC33424}" srcOrd="8" destOrd="0" presId="urn:microsoft.com/office/officeart/2005/8/layout/vList3"/>
    <dgm:cxn modelId="{FBF48E3C-DBE2-4F77-A284-49B4EB27B4E8}" type="presParOf" srcId="{CA3B208C-BE3A-4FF5-BE15-6B184AC33424}" destId="{6EF81A56-ACFA-4172-97E8-B48854909788}" srcOrd="0" destOrd="0" presId="urn:microsoft.com/office/officeart/2005/8/layout/vList3"/>
    <dgm:cxn modelId="{0E10EE2B-0A32-4763-92F2-AB5B57368FFD}" type="presParOf" srcId="{CA3B208C-BE3A-4FF5-BE15-6B184AC33424}" destId="{0D6BFCFC-5EF4-4C49-ABF2-1C173F20B003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5FB861-0456-4A13-8105-B2440A2A6174}">
      <dsp:nvSpPr>
        <dsp:cNvPr id="0" name=""/>
        <dsp:cNvSpPr/>
      </dsp:nvSpPr>
      <dsp:spPr>
        <a:xfrm rot="10800000">
          <a:off x="216033" y="762"/>
          <a:ext cx="7416804" cy="569397"/>
        </a:xfrm>
        <a:prstGeom prst="homePlate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1089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smtClean="0"/>
            <a:t>Yeni ürünlerde</a:t>
          </a:r>
          <a:endParaRPr lang="tr-TR" sz="2600" kern="1200" dirty="0"/>
        </a:p>
      </dsp:txBody>
      <dsp:txXfrm rot="10800000">
        <a:off x="358382" y="762"/>
        <a:ext cx="7274455" cy="569397"/>
      </dsp:txXfrm>
    </dsp:sp>
    <dsp:sp modelId="{767882B6-F50E-453F-8AA3-2DC7F38B8173}">
      <dsp:nvSpPr>
        <dsp:cNvPr id="0" name=""/>
        <dsp:cNvSpPr/>
      </dsp:nvSpPr>
      <dsp:spPr>
        <a:xfrm>
          <a:off x="504057" y="0"/>
          <a:ext cx="569397" cy="569397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6000" r="-36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9B0BE4-3881-405F-9130-C205396F3D55}">
      <dsp:nvSpPr>
        <dsp:cNvPr id="0" name=""/>
        <dsp:cNvSpPr/>
      </dsp:nvSpPr>
      <dsp:spPr>
        <a:xfrm rot="10800000">
          <a:off x="210083" y="740129"/>
          <a:ext cx="7428705" cy="569397"/>
        </a:xfrm>
        <a:prstGeom prst="homePlate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1089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smtClean="0"/>
            <a:t>Etken madde kaynak değişikliğinde</a:t>
          </a:r>
          <a:endParaRPr lang="tr-TR" sz="2600" kern="1200" dirty="0"/>
        </a:p>
      </dsp:txBody>
      <dsp:txXfrm rot="10800000">
        <a:off x="352432" y="740129"/>
        <a:ext cx="7286356" cy="569397"/>
      </dsp:txXfrm>
    </dsp:sp>
    <dsp:sp modelId="{F08FDD72-D33E-46BE-B60F-D5F86A330EE2}">
      <dsp:nvSpPr>
        <dsp:cNvPr id="0" name=""/>
        <dsp:cNvSpPr/>
      </dsp:nvSpPr>
      <dsp:spPr>
        <a:xfrm>
          <a:off x="504057" y="720081"/>
          <a:ext cx="569397" cy="569397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6000" r="-36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673220-77CA-40A1-B6E8-1849E13FAB6A}">
      <dsp:nvSpPr>
        <dsp:cNvPr id="0" name=""/>
        <dsp:cNvSpPr/>
      </dsp:nvSpPr>
      <dsp:spPr>
        <a:xfrm rot="10800000">
          <a:off x="216033" y="1479497"/>
          <a:ext cx="7416804" cy="569397"/>
        </a:xfrm>
        <a:prstGeom prst="homePlate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1089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smtClean="0"/>
            <a:t>Üretim metodu değiştiğinde </a:t>
          </a:r>
          <a:endParaRPr lang="tr-TR" sz="2600" kern="1200" dirty="0"/>
        </a:p>
      </dsp:txBody>
      <dsp:txXfrm rot="10800000">
        <a:off x="358382" y="1479497"/>
        <a:ext cx="7274455" cy="569397"/>
      </dsp:txXfrm>
    </dsp:sp>
    <dsp:sp modelId="{C54D9DE9-DDBC-4C66-963F-DBBBC2A5F840}">
      <dsp:nvSpPr>
        <dsp:cNvPr id="0" name=""/>
        <dsp:cNvSpPr/>
      </dsp:nvSpPr>
      <dsp:spPr>
        <a:xfrm>
          <a:off x="504057" y="1440157"/>
          <a:ext cx="569397" cy="569397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6000" r="-36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F1F51D-FFA4-4156-88CD-B35D68DC745D}">
      <dsp:nvSpPr>
        <dsp:cNvPr id="0" name=""/>
        <dsp:cNvSpPr/>
      </dsp:nvSpPr>
      <dsp:spPr>
        <a:xfrm rot="10800000">
          <a:off x="216033" y="2218864"/>
          <a:ext cx="7416804" cy="569397"/>
        </a:xfrm>
        <a:prstGeom prst="homePlate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1089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smtClean="0"/>
            <a:t>Formül değişikliğinde</a:t>
          </a:r>
          <a:endParaRPr lang="tr-TR" sz="2600" kern="1200" dirty="0"/>
        </a:p>
      </dsp:txBody>
      <dsp:txXfrm rot="10800000">
        <a:off x="358382" y="2218864"/>
        <a:ext cx="7274455" cy="569397"/>
      </dsp:txXfrm>
    </dsp:sp>
    <dsp:sp modelId="{AACD28C6-B9A3-4D7B-90C0-B7ED911C99A3}">
      <dsp:nvSpPr>
        <dsp:cNvPr id="0" name=""/>
        <dsp:cNvSpPr/>
      </dsp:nvSpPr>
      <dsp:spPr>
        <a:xfrm>
          <a:off x="504057" y="2232250"/>
          <a:ext cx="569397" cy="569397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6000" r="-36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6BFCFC-5EF4-4C49-ABF2-1C173F20B003}">
      <dsp:nvSpPr>
        <dsp:cNvPr id="0" name=""/>
        <dsp:cNvSpPr/>
      </dsp:nvSpPr>
      <dsp:spPr>
        <a:xfrm rot="10800000">
          <a:off x="217677" y="2958231"/>
          <a:ext cx="7413516" cy="569397"/>
        </a:xfrm>
        <a:prstGeom prst="homePlate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1089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smtClean="0"/>
            <a:t>Ambalaj değişikliğinde</a:t>
          </a:r>
          <a:endParaRPr lang="tr-TR" sz="2600" kern="1200" dirty="0"/>
        </a:p>
      </dsp:txBody>
      <dsp:txXfrm rot="10800000">
        <a:off x="360026" y="2958231"/>
        <a:ext cx="7271167" cy="569397"/>
      </dsp:txXfrm>
    </dsp:sp>
    <dsp:sp modelId="{6EF81A56-ACFA-4172-97E8-B48854909788}">
      <dsp:nvSpPr>
        <dsp:cNvPr id="0" name=""/>
        <dsp:cNvSpPr/>
      </dsp:nvSpPr>
      <dsp:spPr>
        <a:xfrm>
          <a:off x="504057" y="2952326"/>
          <a:ext cx="569397" cy="569397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6000" r="-36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4AE2-4264-4D79-9043-32022B4A7FF4}" type="datetimeFigureOut">
              <a:rPr lang="tr-TR" smtClean="0"/>
              <a:t>21.02.2019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4CFE7-5606-4AB9-A363-9AAA5EAA6F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7183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4AE2-4264-4D79-9043-32022B4A7FF4}" type="datetimeFigureOut">
              <a:rPr lang="tr-TR" smtClean="0"/>
              <a:t>21.02.2019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4CFE7-5606-4AB9-A363-9AAA5EAA6F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7422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4AE2-4264-4D79-9043-32022B4A7FF4}" type="datetimeFigureOut">
              <a:rPr lang="tr-TR" smtClean="0"/>
              <a:t>21.02.2019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4CFE7-5606-4AB9-A363-9AAA5EAA6F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3929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4AE2-4264-4D79-9043-32022B4A7FF4}" type="datetimeFigureOut">
              <a:rPr lang="tr-TR" smtClean="0"/>
              <a:t>21.02.2019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4CFE7-5606-4AB9-A363-9AAA5EAA6F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904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4AE2-4264-4D79-9043-32022B4A7FF4}" type="datetimeFigureOut">
              <a:rPr lang="tr-TR" smtClean="0"/>
              <a:t>21.02.2019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4CFE7-5606-4AB9-A363-9AAA5EAA6F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9405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4AE2-4264-4D79-9043-32022B4A7FF4}" type="datetimeFigureOut">
              <a:rPr lang="tr-TR" smtClean="0"/>
              <a:t>21.02.2019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4CFE7-5606-4AB9-A363-9AAA5EAA6F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313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4AE2-4264-4D79-9043-32022B4A7FF4}" type="datetimeFigureOut">
              <a:rPr lang="tr-TR" smtClean="0"/>
              <a:t>21.02.2019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4CFE7-5606-4AB9-A363-9AAA5EAA6F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3535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4AE2-4264-4D79-9043-32022B4A7FF4}" type="datetimeFigureOut">
              <a:rPr lang="tr-TR" smtClean="0"/>
              <a:t>21.02.2019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4CFE7-5606-4AB9-A363-9AAA5EAA6F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2731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4AE2-4264-4D79-9043-32022B4A7FF4}" type="datetimeFigureOut">
              <a:rPr lang="tr-TR" smtClean="0"/>
              <a:t>21.02.2019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4CFE7-5606-4AB9-A363-9AAA5EAA6F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6704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4AE2-4264-4D79-9043-32022B4A7FF4}" type="datetimeFigureOut">
              <a:rPr lang="tr-TR" smtClean="0"/>
              <a:t>21.02.2019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4CFE7-5606-4AB9-A363-9AAA5EAA6F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0949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4AE2-4264-4D79-9043-32022B4A7FF4}" type="datetimeFigureOut">
              <a:rPr lang="tr-TR" smtClean="0"/>
              <a:t>21.02.2019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4CFE7-5606-4AB9-A363-9AAA5EAA6F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9572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004AE2-4264-4D79-9043-32022B4A7FF4}" type="datetimeFigureOut">
              <a:rPr lang="tr-TR" smtClean="0"/>
              <a:t>21.02.2019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4CFE7-5606-4AB9-A363-9AAA5EAA6F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6546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971600" y="1988840"/>
            <a:ext cx="6768752" cy="4356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tr-TR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3200" dirty="0" err="1" smtClean="0"/>
              <a:t>Stabilite</a:t>
            </a:r>
            <a:r>
              <a:rPr lang="tr-TR" sz="3200" dirty="0" smtClean="0"/>
              <a:t> ve </a:t>
            </a:r>
            <a:r>
              <a:rPr lang="tr-TR" sz="3200" dirty="0" err="1" smtClean="0"/>
              <a:t>Stabilite</a:t>
            </a:r>
            <a:r>
              <a:rPr lang="tr-TR" sz="3200" dirty="0" smtClean="0"/>
              <a:t> Türleri</a:t>
            </a:r>
            <a:endParaRPr lang="tr-TR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3200" dirty="0" err="1" smtClean="0"/>
              <a:t>Stabilite</a:t>
            </a:r>
            <a:r>
              <a:rPr lang="tr-TR" sz="3200" dirty="0" smtClean="0"/>
              <a:t> Takibi Neden Yapılır ?</a:t>
            </a:r>
            <a:endParaRPr lang="tr-TR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3200" dirty="0" err="1" smtClean="0"/>
              <a:t>Stabiliteye</a:t>
            </a:r>
            <a:r>
              <a:rPr lang="tr-TR" sz="3200" dirty="0" smtClean="0"/>
              <a:t> Etki Eden Faktörler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3200" dirty="0" smtClean="0"/>
              <a:t>Uluslar Arası İklim Kuşakları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3200" dirty="0" smtClean="0"/>
              <a:t>Etkin Madde ve Ürün </a:t>
            </a:r>
            <a:r>
              <a:rPr lang="tr-TR" sz="3200" dirty="0" err="1" smtClean="0"/>
              <a:t>Stabilite</a:t>
            </a:r>
            <a:r>
              <a:rPr lang="tr-TR" sz="3200" dirty="0" smtClean="0"/>
              <a:t> Testleri</a:t>
            </a:r>
            <a:endParaRPr lang="tr-TR" sz="3200" dirty="0"/>
          </a:p>
          <a:p>
            <a:pPr marL="0" indent="0">
              <a:buNone/>
            </a:pPr>
            <a:endParaRPr lang="tr-TR" sz="3200" dirty="0"/>
          </a:p>
          <a:p>
            <a:pPr marL="0" indent="0">
              <a:buNone/>
            </a:pPr>
            <a:r>
              <a:rPr lang="tr-TR" sz="32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070830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764704"/>
            <a:ext cx="871296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sz="2000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tr-TR" sz="2000" b="1" dirty="0" smtClean="0">
                <a:solidFill>
                  <a:srgbClr val="7030A0"/>
                </a:solidFill>
              </a:rPr>
              <a:t>STABİLİTE ve STABİLİTE TÜRLERİ</a:t>
            </a:r>
          </a:p>
          <a:p>
            <a:pPr marL="0" indent="0">
              <a:buNone/>
            </a:pPr>
            <a:endParaRPr lang="tr-TR" sz="2000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tr-TR" sz="2000" dirty="0"/>
              <a:t>Bir </a:t>
            </a:r>
            <a:r>
              <a:rPr lang="tr-TR" sz="2000" dirty="0" smtClean="0"/>
              <a:t>etken </a:t>
            </a:r>
            <a:r>
              <a:rPr lang="tr-TR" sz="2000" dirty="0"/>
              <a:t>maddenin veya ürünün raf ömrü boyunca belirli limitler içinde </a:t>
            </a:r>
            <a:r>
              <a:rPr lang="tr-TR" sz="2000" dirty="0" err="1"/>
              <a:t>spesifikasyonlarını</a:t>
            </a:r>
            <a:r>
              <a:rPr lang="tr-TR" sz="2000" dirty="0"/>
              <a:t> </a:t>
            </a:r>
            <a:r>
              <a:rPr lang="tr-TR" sz="2000" dirty="0" smtClean="0"/>
              <a:t> koruma </a:t>
            </a:r>
            <a:r>
              <a:rPr lang="tr-TR" sz="2000" dirty="0" err="1" smtClean="0"/>
              <a:t>yeteneğidir.İlaç</a:t>
            </a:r>
            <a:r>
              <a:rPr lang="tr-TR" sz="2000" dirty="0" smtClean="0"/>
              <a:t> </a:t>
            </a:r>
            <a:r>
              <a:rPr lang="tr-TR" sz="2000" dirty="0"/>
              <a:t>şekillerinin tasarımında ve geliştirilmesinde göz önünde bulundurulması gereken önemli unsurlardan biri etken maddenin ve ürünün </a:t>
            </a:r>
            <a:r>
              <a:rPr lang="tr-TR" sz="2000" dirty="0" err="1" smtClean="0"/>
              <a:t>stabilitesidir</a:t>
            </a:r>
            <a:r>
              <a:rPr lang="tr-TR" sz="2000" dirty="0" smtClean="0"/>
              <a:t>. </a:t>
            </a:r>
          </a:p>
          <a:p>
            <a:pPr marL="0" indent="0">
              <a:buNone/>
            </a:pPr>
            <a:endParaRPr lang="tr-TR" sz="2000" dirty="0"/>
          </a:p>
          <a:p>
            <a:pPr marL="0" indent="0">
              <a:buNone/>
            </a:pPr>
            <a:r>
              <a:rPr lang="tr-TR" sz="2000" dirty="0" err="1" smtClean="0"/>
              <a:t>Stabilitenin</a:t>
            </a:r>
            <a:r>
              <a:rPr lang="tr-TR" sz="2000" dirty="0" smtClean="0"/>
              <a:t> bir diğer tanımı </a:t>
            </a:r>
            <a:r>
              <a:rPr lang="tr-TR" sz="2000" dirty="0"/>
              <a:t>, ürünü belirli spesifik limit aralığında tutarak ve son kullanma tarihine kadar belirli periyotlarla kimyasal</a:t>
            </a:r>
            <a:r>
              <a:rPr lang="tr-TR" sz="2000" dirty="0" smtClean="0"/>
              <a:t>, fiziksel </a:t>
            </a:r>
            <a:r>
              <a:rPr lang="tr-TR" sz="2000" dirty="0"/>
              <a:t>ve tedavi özelliklerini kaybetmeden uygun koşullarda saklanabilmesidir</a:t>
            </a:r>
            <a:r>
              <a:rPr lang="tr-TR" sz="2000" dirty="0" smtClean="0"/>
              <a:t>. </a:t>
            </a:r>
            <a:r>
              <a:rPr lang="tr-TR" sz="2000" dirty="0" err="1" smtClean="0"/>
              <a:t>Stabilite</a:t>
            </a:r>
            <a:r>
              <a:rPr lang="tr-TR" sz="2000" dirty="0" smtClean="0"/>
              <a:t> </a:t>
            </a:r>
            <a:r>
              <a:rPr lang="tr-TR" sz="2000" dirty="0"/>
              <a:t>en önemli kalite göstergelerinden </a:t>
            </a:r>
            <a:r>
              <a:rPr lang="tr-TR" sz="2000" dirty="0" smtClean="0"/>
              <a:t>biridir.</a:t>
            </a:r>
            <a:r>
              <a:rPr lang="tr-TR" sz="2000" dirty="0"/>
              <a:t> </a:t>
            </a:r>
            <a:endParaRPr lang="tr-TR" sz="2000" dirty="0" smtClean="0"/>
          </a:p>
          <a:p>
            <a:pPr marL="0" indent="0">
              <a:buNone/>
            </a:pPr>
            <a:endParaRPr lang="tr-TR" sz="2000" dirty="0"/>
          </a:p>
          <a:p>
            <a:pPr marL="0" indent="0">
              <a:buNone/>
            </a:pPr>
            <a:endParaRPr lang="tr-TR" sz="2000" dirty="0"/>
          </a:p>
          <a:p>
            <a:pPr marL="0" indent="0">
              <a:buNone/>
            </a:pPr>
            <a:endParaRPr lang="tr-TR" sz="2000" dirty="0"/>
          </a:p>
          <a:p>
            <a:pPr marL="0" indent="0">
              <a:buNone/>
            </a:pPr>
            <a:endParaRPr lang="tr-TR" sz="20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58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052045"/>
            <a:ext cx="8229600" cy="48972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000" b="1" dirty="0" smtClean="0">
                <a:solidFill>
                  <a:srgbClr val="7030A0"/>
                </a:solidFill>
              </a:rPr>
              <a:t>STABİLİTE ÇALIŞMALARI ÜÇ ANA NEDEN İÇİN </a:t>
            </a:r>
            <a:r>
              <a:rPr lang="tr-TR" sz="2000" b="1" dirty="0" smtClean="0">
                <a:solidFill>
                  <a:srgbClr val="7030A0"/>
                </a:solidFill>
              </a:rPr>
              <a:t>YAPILIR</a:t>
            </a:r>
          </a:p>
          <a:p>
            <a:pPr marL="457200" indent="-457200">
              <a:buAutoNum type="arabicPeriod"/>
            </a:pPr>
            <a:r>
              <a:rPr lang="tr-TR" sz="2000" dirty="0" smtClean="0"/>
              <a:t>Hastanın </a:t>
            </a:r>
            <a:r>
              <a:rPr lang="tr-TR" sz="2000" dirty="0"/>
              <a:t>Emniyeti </a:t>
            </a:r>
            <a:endParaRPr lang="tr-TR" sz="2000" dirty="0" smtClean="0"/>
          </a:p>
          <a:p>
            <a:pPr marL="0" indent="0">
              <a:buNone/>
            </a:pPr>
            <a:r>
              <a:rPr lang="tr-TR" sz="2000" dirty="0" smtClean="0"/>
              <a:t>2.     Emniyeti </a:t>
            </a:r>
            <a:r>
              <a:rPr lang="tr-TR" sz="2000" dirty="0"/>
              <a:t>Yasal Yaptırımlar</a:t>
            </a:r>
          </a:p>
          <a:p>
            <a:pPr marL="0" indent="0">
              <a:buNone/>
            </a:pPr>
            <a:r>
              <a:rPr lang="tr-TR" sz="2000" dirty="0" smtClean="0"/>
              <a:t>3.     GMP </a:t>
            </a:r>
            <a:r>
              <a:rPr lang="tr-TR" sz="2000" dirty="0"/>
              <a:t>kurallarına uygun üretim </a:t>
            </a:r>
            <a:r>
              <a:rPr lang="tr-TR" sz="2000" dirty="0" err="1"/>
              <a:t>yapılması,ilaç</a:t>
            </a:r>
            <a:r>
              <a:rPr lang="tr-TR" sz="2000" dirty="0"/>
              <a:t> </a:t>
            </a:r>
            <a:r>
              <a:rPr lang="tr-TR" sz="2000" dirty="0" err="1"/>
              <a:t>etkinliği,saflığı</a:t>
            </a:r>
            <a:r>
              <a:rPr lang="tr-TR" sz="2000" dirty="0"/>
              <a:t> ve kalitesi ile ilgili standartlar belirtilir.</a:t>
            </a:r>
          </a:p>
          <a:p>
            <a:pPr marL="457200" indent="-457200">
              <a:buAutoNum type="arabicPeriod"/>
            </a:pPr>
            <a:endParaRPr lang="tr-TR" sz="2000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tr-TR" sz="2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36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90872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tr-TR" sz="2000" b="1" dirty="0" smtClean="0">
                <a:solidFill>
                  <a:srgbClr val="7030A0"/>
                </a:solidFill>
              </a:rPr>
              <a:t>Kimyasal </a:t>
            </a:r>
            <a:r>
              <a:rPr lang="tr-TR" sz="2000" b="1" dirty="0" err="1" smtClean="0">
                <a:solidFill>
                  <a:srgbClr val="7030A0"/>
                </a:solidFill>
              </a:rPr>
              <a:t>Stabilite</a:t>
            </a:r>
            <a:endParaRPr lang="tr-TR" sz="2000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tr-TR" sz="2000" dirty="0" smtClean="0"/>
              <a:t>Her </a:t>
            </a:r>
            <a:r>
              <a:rPr lang="tr-TR" sz="2000" dirty="0"/>
              <a:t>etken maddenin kimyasal bütünlüğünü veya etiketinde belirtilen </a:t>
            </a:r>
            <a:r>
              <a:rPr lang="tr-TR" sz="2000" dirty="0" err="1"/>
              <a:t>potensini</a:t>
            </a:r>
            <a:r>
              <a:rPr lang="tr-TR" sz="2000" dirty="0"/>
              <a:t>, önceden belirlenmiş sınırlar içinde korunmalıdır. Bu </a:t>
            </a:r>
            <a:r>
              <a:rPr lang="tr-TR" sz="2000" dirty="0" err="1" smtClean="0"/>
              <a:t>stabilite</a:t>
            </a:r>
            <a:r>
              <a:rPr lang="tr-TR" sz="2000" dirty="0" smtClean="0"/>
              <a:t> analizleri </a:t>
            </a:r>
            <a:r>
              <a:rPr lang="tr-TR" sz="2000" dirty="0"/>
              <a:t>ile kimyasal maddenin </a:t>
            </a:r>
            <a:r>
              <a:rPr lang="tr-TR" sz="2000" dirty="0" err="1"/>
              <a:t>bozunma</a:t>
            </a:r>
            <a:r>
              <a:rPr lang="tr-TR" sz="2000" dirty="0"/>
              <a:t> kinetiğinin mutlaka bilinmesi </a:t>
            </a:r>
            <a:r>
              <a:rPr lang="tr-TR" sz="2000" dirty="0" smtClean="0"/>
              <a:t>gereklidir. </a:t>
            </a:r>
            <a:r>
              <a:rPr lang="tr-TR" sz="2000" dirty="0" err="1" smtClean="0"/>
              <a:t>Stabiliteye</a:t>
            </a:r>
            <a:r>
              <a:rPr lang="tr-TR" sz="2000" dirty="0" smtClean="0"/>
              <a:t> etki eden kimyasal etkenler hidroliz,</a:t>
            </a:r>
            <a:r>
              <a:rPr lang="tr-TR" sz="2000" dirty="0"/>
              <a:t> </a:t>
            </a:r>
            <a:r>
              <a:rPr lang="tr-TR" sz="2000" dirty="0" err="1" smtClean="0"/>
              <a:t>Oksidasyon</a:t>
            </a:r>
            <a:r>
              <a:rPr lang="tr-TR" sz="2000" dirty="0" smtClean="0"/>
              <a:t>,</a:t>
            </a:r>
            <a:r>
              <a:rPr lang="tr-TR" sz="2000" dirty="0"/>
              <a:t> </a:t>
            </a:r>
            <a:r>
              <a:rPr lang="tr-TR" sz="2000" dirty="0" err="1" smtClean="0"/>
              <a:t>İzomerizasyon</a:t>
            </a:r>
            <a:r>
              <a:rPr lang="tr-TR" sz="2000" dirty="0" smtClean="0"/>
              <a:t>,</a:t>
            </a:r>
            <a:r>
              <a:rPr lang="tr-TR" sz="2000" dirty="0"/>
              <a:t> </a:t>
            </a:r>
            <a:r>
              <a:rPr lang="tr-TR" sz="2000" dirty="0" err="1" smtClean="0"/>
              <a:t>Polimerizasyon</a:t>
            </a:r>
            <a:r>
              <a:rPr lang="tr-TR" sz="2000" dirty="0" smtClean="0"/>
              <a:t>,</a:t>
            </a:r>
            <a:r>
              <a:rPr lang="tr-TR" sz="2000" dirty="0"/>
              <a:t> </a:t>
            </a:r>
            <a:r>
              <a:rPr lang="tr-TR" sz="2000" dirty="0" err="1" smtClean="0"/>
              <a:t>Dekarboksilasyon</a:t>
            </a:r>
            <a:r>
              <a:rPr lang="tr-TR" sz="2000" dirty="0" smtClean="0"/>
              <a:t>,</a:t>
            </a:r>
            <a:r>
              <a:rPr lang="tr-TR" sz="2000" dirty="0"/>
              <a:t> CO2 </a:t>
            </a:r>
            <a:r>
              <a:rPr lang="tr-TR" sz="2000" dirty="0" err="1" smtClean="0"/>
              <a:t>absorpsiyonu</a:t>
            </a:r>
            <a:r>
              <a:rPr lang="tr-TR" sz="2000" dirty="0" smtClean="0"/>
              <a:t> .</a:t>
            </a:r>
            <a:endParaRPr lang="tr-TR" sz="2000" dirty="0"/>
          </a:p>
          <a:p>
            <a:pPr marL="0" lvl="0" indent="0">
              <a:buNone/>
            </a:pPr>
            <a:endParaRPr lang="tr-TR" sz="2000" dirty="0" smtClean="0"/>
          </a:p>
          <a:p>
            <a:pPr marL="0" indent="0">
              <a:buNone/>
            </a:pPr>
            <a:r>
              <a:rPr lang="tr-TR" sz="2000" b="1" dirty="0" smtClean="0">
                <a:solidFill>
                  <a:srgbClr val="7030A0"/>
                </a:solidFill>
              </a:rPr>
              <a:t>Fiziksel </a:t>
            </a:r>
            <a:r>
              <a:rPr lang="tr-TR" sz="2000" b="1" dirty="0" err="1" smtClean="0">
                <a:solidFill>
                  <a:srgbClr val="7030A0"/>
                </a:solidFill>
              </a:rPr>
              <a:t>Stabilite</a:t>
            </a:r>
            <a:endParaRPr lang="tr-TR" sz="2000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tr-TR" sz="2000" dirty="0" smtClean="0"/>
              <a:t>Farklı ilaç şekillerine göre fiziksel </a:t>
            </a:r>
            <a:r>
              <a:rPr lang="tr-TR" sz="2000" dirty="0" err="1" smtClean="0"/>
              <a:t>stabilite</a:t>
            </a:r>
            <a:r>
              <a:rPr lang="tr-TR" sz="2000" dirty="0" smtClean="0"/>
              <a:t> özellikleri de değişmektedir. Renk, görünüş, koku, tat, homojenlik, </a:t>
            </a:r>
            <a:r>
              <a:rPr lang="tr-TR" sz="2000" dirty="0" err="1" smtClean="0"/>
              <a:t>pH</a:t>
            </a:r>
            <a:r>
              <a:rPr lang="tr-TR" sz="2000" dirty="0" smtClean="0"/>
              <a:t>, berraklık, viskozite, faz ayrışması, dağılma, sertlik, aşınma ve çözünme hızı gibi özelliklerdir </a:t>
            </a:r>
            <a:r>
              <a:rPr lang="tr-TR" sz="2000" dirty="0"/>
              <a:t>. </a:t>
            </a:r>
            <a:r>
              <a:rPr lang="tr-TR" sz="2000" dirty="0" err="1"/>
              <a:t>Stabiliteye</a:t>
            </a:r>
            <a:r>
              <a:rPr lang="tr-TR" sz="2000" dirty="0"/>
              <a:t> etki eden </a:t>
            </a:r>
            <a:r>
              <a:rPr lang="tr-TR" sz="2000" dirty="0" smtClean="0"/>
              <a:t>fiziksel </a:t>
            </a:r>
            <a:r>
              <a:rPr lang="tr-TR" sz="2000" dirty="0"/>
              <a:t>etkenler Sıcaklık </a:t>
            </a:r>
            <a:r>
              <a:rPr lang="tr-TR" sz="2000" dirty="0" smtClean="0"/>
              <a:t>,</a:t>
            </a:r>
            <a:r>
              <a:rPr lang="tr-TR" sz="2000" dirty="0"/>
              <a:t> </a:t>
            </a:r>
            <a:r>
              <a:rPr lang="tr-TR" sz="2000" dirty="0" smtClean="0"/>
              <a:t>Işık,</a:t>
            </a:r>
            <a:r>
              <a:rPr lang="tr-TR" sz="2000" dirty="0"/>
              <a:t> Nem (rutubet</a:t>
            </a:r>
            <a:r>
              <a:rPr lang="tr-TR" sz="2000" dirty="0" smtClean="0"/>
              <a:t>),</a:t>
            </a:r>
            <a:r>
              <a:rPr lang="tr-TR" sz="2000" dirty="0"/>
              <a:t> </a:t>
            </a:r>
            <a:r>
              <a:rPr lang="tr-TR" sz="2000" dirty="0" err="1"/>
              <a:t>Fotolitik</a:t>
            </a:r>
            <a:r>
              <a:rPr lang="tr-TR" sz="2000" dirty="0"/>
              <a:t> </a:t>
            </a:r>
            <a:r>
              <a:rPr lang="tr-TR" sz="2000" dirty="0" err="1" smtClean="0"/>
              <a:t>Bozunma</a:t>
            </a:r>
            <a:r>
              <a:rPr lang="tr-TR" sz="2000" dirty="0" smtClean="0"/>
              <a:t>.</a:t>
            </a:r>
            <a:endParaRPr lang="tr-TR" sz="2000" dirty="0"/>
          </a:p>
          <a:p>
            <a:pPr marL="0" lvl="0" indent="0">
              <a:buNone/>
            </a:pPr>
            <a:endParaRPr lang="tr-TR" sz="2000" dirty="0"/>
          </a:p>
          <a:p>
            <a:pPr marL="0" indent="0">
              <a:buNone/>
            </a:pPr>
            <a:endParaRPr lang="tr-TR" sz="2000" dirty="0"/>
          </a:p>
          <a:p>
            <a:pPr marL="0" lvl="0" indent="0">
              <a:buNone/>
            </a:pPr>
            <a:endParaRPr lang="tr-TR" sz="2000" dirty="0"/>
          </a:p>
          <a:p>
            <a:pPr marL="0" indent="0">
              <a:buNone/>
            </a:pPr>
            <a:endParaRPr lang="tr-TR" sz="2000" dirty="0" smtClean="0"/>
          </a:p>
          <a:p>
            <a:pPr marL="0" indent="0">
              <a:buNone/>
            </a:pPr>
            <a:endParaRPr lang="tr-TR" sz="2000" dirty="0" smtClean="0"/>
          </a:p>
          <a:p>
            <a:pPr marL="0" indent="0">
              <a:buNone/>
            </a:pPr>
            <a:endParaRPr lang="tr-TR" sz="2000" dirty="0" smtClean="0"/>
          </a:p>
          <a:p>
            <a:pPr marL="0" indent="0">
              <a:buNone/>
            </a:pPr>
            <a:endParaRPr lang="tr-TR" sz="2000" dirty="0"/>
          </a:p>
          <a:p>
            <a:pPr marL="0" indent="0">
              <a:buNone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160867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000" b="1" dirty="0" smtClean="0">
                <a:solidFill>
                  <a:srgbClr val="7030A0"/>
                </a:solidFill>
              </a:rPr>
              <a:t>Mikrobiyolojik </a:t>
            </a:r>
            <a:r>
              <a:rPr lang="tr-TR" sz="2000" b="1" dirty="0" err="1" smtClean="0">
                <a:solidFill>
                  <a:srgbClr val="7030A0"/>
                </a:solidFill>
              </a:rPr>
              <a:t>Stabilite</a:t>
            </a:r>
            <a:endParaRPr lang="tr-TR" sz="2000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tr-TR" sz="2000" dirty="0"/>
              <a:t>Özellikle sıvı ve yarı </a:t>
            </a:r>
            <a:r>
              <a:rPr lang="tr-TR" sz="2000" dirty="0" smtClean="0"/>
              <a:t>katı (krem ,jel) </a:t>
            </a:r>
            <a:r>
              <a:rPr lang="tr-TR" sz="2000" dirty="0"/>
              <a:t>ilaç formlarında mikrobiyolojik üreme söz konusudur. </a:t>
            </a:r>
            <a:r>
              <a:rPr lang="tr-TR" sz="2000" dirty="0" smtClean="0"/>
              <a:t>Mikrobiyolojik </a:t>
            </a:r>
            <a:r>
              <a:rPr lang="tr-TR" sz="2000" dirty="0"/>
              <a:t>üremeyi engellemek amacıyla ürüne ilave edilen </a:t>
            </a:r>
            <a:r>
              <a:rPr lang="tr-TR" sz="2000" dirty="0" err="1"/>
              <a:t>antimikrobiyel</a:t>
            </a:r>
            <a:r>
              <a:rPr lang="tr-TR" sz="2000" dirty="0"/>
              <a:t> koruyucuların</a:t>
            </a:r>
            <a:r>
              <a:rPr lang="tr-TR" sz="2000" dirty="0" smtClean="0"/>
              <a:t> </a:t>
            </a:r>
            <a:r>
              <a:rPr lang="tr-TR" sz="2000" dirty="0"/>
              <a:t>etkinliğinin raf ömrü boyunca kontrolü sağlanmalıdır</a:t>
            </a:r>
            <a:r>
              <a:rPr lang="tr-TR" sz="2000" dirty="0" smtClean="0"/>
              <a:t>.</a:t>
            </a:r>
          </a:p>
          <a:p>
            <a:pPr marL="0" indent="0">
              <a:buNone/>
            </a:pPr>
            <a:endParaRPr lang="tr-TR" sz="2000" dirty="0" smtClean="0"/>
          </a:p>
          <a:p>
            <a:pPr marL="0" indent="0">
              <a:buNone/>
            </a:pPr>
            <a:r>
              <a:rPr lang="tr-TR" sz="2000" b="1" dirty="0" err="1" smtClean="0">
                <a:solidFill>
                  <a:srgbClr val="7030A0"/>
                </a:solidFill>
              </a:rPr>
              <a:t>Terapötik</a:t>
            </a:r>
            <a:r>
              <a:rPr lang="tr-TR" sz="2000" b="1" dirty="0" smtClean="0">
                <a:solidFill>
                  <a:srgbClr val="7030A0"/>
                </a:solidFill>
              </a:rPr>
              <a:t> </a:t>
            </a:r>
            <a:r>
              <a:rPr lang="tr-TR" sz="2000" b="1" dirty="0" err="1" smtClean="0">
                <a:solidFill>
                  <a:srgbClr val="7030A0"/>
                </a:solidFill>
              </a:rPr>
              <a:t>Stabilite</a:t>
            </a:r>
            <a:endParaRPr lang="tr-TR" sz="2000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tr-TR" sz="2000" dirty="0" smtClean="0"/>
              <a:t>Kimyasal, fiziksel ve mikrobiyolojik </a:t>
            </a:r>
            <a:r>
              <a:rPr lang="tr-TR" sz="2000" dirty="0" err="1" smtClean="0"/>
              <a:t>stabilitede</a:t>
            </a:r>
            <a:r>
              <a:rPr lang="tr-TR" sz="2000" dirty="0" smtClean="0"/>
              <a:t> ki aşırı değişiklikler </a:t>
            </a:r>
            <a:r>
              <a:rPr lang="tr-TR" sz="2000" dirty="0" err="1" smtClean="0"/>
              <a:t>terapötik</a:t>
            </a:r>
            <a:r>
              <a:rPr lang="tr-TR" sz="2000" dirty="0" smtClean="0"/>
              <a:t> </a:t>
            </a:r>
          </a:p>
          <a:p>
            <a:pPr marL="0" indent="0">
              <a:buNone/>
            </a:pPr>
            <a:r>
              <a:rPr lang="tr-TR" sz="2000" dirty="0" smtClean="0"/>
              <a:t>( tedavi edici, iyileştirici ) etkinliğini de etkiler. Örneğin; katı ilaç şekillerinden etken maddenin çözünme hızının zamana bağlı olarak azalması sonucunda etken madde daha geç emilebilir</a:t>
            </a:r>
            <a:r>
              <a:rPr lang="tr-TR" sz="2000" b="1" dirty="0" smtClean="0"/>
              <a:t>.</a:t>
            </a:r>
          </a:p>
          <a:p>
            <a:pPr marL="0" indent="0">
              <a:buNone/>
            </a:pPr>
            <a:endParaRPr lang="tr-TR" sz="2000" dirty="0"/>
          </a:p>
          <a:p>
            <a:pPr marL="0" indent="0">
              <a:buNone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4227758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tr-TR" sz="2000" b="1" dirty="0" err="1" smtClean="0">
                <a:solidFill>
                  <a:srgbClr val="7030A0"/>
                </a:solidFill>
              </a:rPr>
              <a:t>Toksikolojik</a:t>
            </a:r>
            <a:r>
              <a:rPr lang="tr-TR" sz="2000" b="1" dirty="0" smtClean="0">
                <a:solidFill>
                  <a:srgbClr val="7030A0"/>
                </a:solidFill>
              </a:rPr>
              <a:t> </a:t>
            </a:r>
            <a:r>
              <a:rPr lang="tr-TR" sz="2000" b="1" dirty="0" err="1" smtClean="0">
                <a:solidFill>
                  <a:srgbClr val="7030A0"/>
                </a:solidFill>
              </a:rPr>
              <a:t>Stabilite</a:t>
            </a:r>
            <a:endParaRPr lang="tr-TR" sz="2000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tr-TR" sz="2000" dirty="0" smtClean="0"/>
              <a:t>Etken </a:t>
            </a:r>
            <a:r>
              <a:rPr lang="tr-TR" sz="2000" dirty="0"/>
              <a:t>madde yeterince stabil değilse ve oluşan </a:t>
            </a:r>
            <a:r>
              <a:rPr lang="tr-TR" sz="2000" dirty="0" err="1"/>
              <a:t>bozunma</a:t>
            </a:r>
            <a:r>
              <a:rPr lang="tr-TR" sz="2000" dirty="0"/>
              <a:t> ürünleri </a:t>
            </a:r>
            <a:r>
              <a:rPr lang="tr-TR" sz="2000" dirty="0" smtClean="0"/>
              <a:t>etken </a:t>
            </a:r>
            <a:r>
              <a:rPr lang="tr-TR" sz="2000" dirty="0"/>
              <a:t>madden daha </a:t>
            </a:r>
            <a:r>
              <a:rPr lang="tr-TR" sz="2000" dirty="0" err="1"/>
              <a:t>toksikise</a:t>
            </a:r>
            <a:r>
              <a:rPr lang="tr-TR" sz="2000" dirty="0"/>
              <a:t>, </a:t>
            </a:r>
            <a:r>
              <a:rPr lang="tr-TR" sz="2000" dirty="0" err="1" smtClean="0"/>
              <a:t>toksikolojik</a:t>
            </a:r>
            <a:r>
              <a:rPr lang="tr-TR" sz="2000" dirty="0" smtClean="0"/>
              <a:t> </a:t>
            </a:r>
            <a:r>
              <a:rPr lang="tr-TR" sz="2000" dirty="0" err="1" smtClean="0"/>
              <a:t>stabiliteden</a:t>
            </a:r>
            <a:r>
              <a:rPr lang="tr-TR" sz="2000" dirty="0" smtClean="0"/>
              <a:t> söz </a:t>
            </a:r>
            <a:r>
              <a:rPr lang="tr-TR" sz="2000" dirty="0"/>
              <a:t>edilir</a:t>
            </a:r>
            <a:r>
              <a:rPr lang="tr-TR" sz="2000" dirty="0" smtClean="0"/>
              <a:t>. </a:t>
            </a:r>
            <a:r>
              <a:rPr lang="tr-TR" sz="2000" dirty="0" err="1" smtClean="0"/>
              <a:t>Bozunma</a:t>
            </a:r>
            <a:r>
              <a:rPr lang="tr-TR" sz="2000" dirty="0" smtClean="0"/>
              <a:t> </a:t>
            </a:r>
            <a:r>
              <a:rPr lang="tr-TR" sz="2000" dirty="0"/>
              <a:t>sonucu </a:t>
            </a:r>
            <a:r>
              <a:rPr lang="tr-TR" sz="2000" dirty="0" err="1" smtClean="0"/>
              <a:t>toksisite</a:t>
            </a:r>
            <a:r>
              <a:rPr lang="tr-TR" sz="2000" dirty="0" smtClean="0"/>
              <a:t> de önemli </a:t>
            </a:r>
            <a:r>
              <a:rPr lang="tr-TR" sz="2000" dirty="0"/>
              <a:t>bir </a:t>
            </a:r>
            <a:r>
              <a:rPr lang="tr-TR" sz="2000" dirty="0" smtClean="0"/>
              <a:t>artış olmamalıdır</a:t>
            </a:r>
            <a:r>
              <a:rPr lang="tr-TR" sz="2000" dirty="0"/>
              <a:t>. </a:t>
            </a:r>
            <a:r>
              <a:rPr lang="tr-TR" sz="2000" dirty="0" smtClean="0"/>
              <a:t>Nadiren </a:t>
            </a:r>
            <a:r>
              <a:rPr lang="tr-TR" sz="2000" dirty="0"/>
              <a:t>görünen bir </a:t>
            </a:r>
            <a:r>
              <a:rPr lang="tr-TR" sz="2000" dirty="0" smtClean="0"/>
              <a:t>durumdur. </a:t>
            </a:r>
          </a:p>
          <a:p>
            <a:pPr marL="0" indent="0">
              <a:buNone/>
            </a:pPr>
            <a:endParaRPr lang="tr-TR" sz="2000" dirty="0" smtClean="0"/>
          </a:p>
          <a:p>
            <a:pPr marL="0" indent="0">
              <a:buNone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4291869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tr-TR" sz="2000" b="1" dirty="0">
                <a:solidFill>
                  <a:srgbClr val="7030A0"/>
                </a:solidFill>
              </a:rPr>
              <a:t>STABİLİTEYE ETKİ EDEN </a:t>
            </a:r>
            <a:r>
              <a:rPr lang="tr-TR" sz="2000" b="1" dirty="0" smtClean="0">
                <a:solidFill>
                  <a:srgbClr val="7030A0"/>
                </a:solidFill>
              </a:rPr>
              <a:t>FAKTÖRLER</a:t>
            </a:r>
          </a:p>
          <a:p>
            <a:pPr marL="0" indent="0">
              <a:buNone/>
            </a:pPr>
            <a:endParaRPr lang="tr-TR" sz="2000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tr-TR" sz="2000" b="1" dirty="0">
              <a:solidFill>
                <a:srgbClr val="7030A0"/>
              </a:solidFill>
            </a:endParaRPr>
          </a:p>
          <a:p>
            <a:r>
              <a:rPr lang="tr-TR" sz="2000" dirty="0"/>
              <a:t>Saklama </a:t>
            </a:r>
            <a:r>
              <a:rPr lang="tr-TR" sz="2000" dirty="0" smtClean="0"/>
              <a:t>Koşulları (</a:t>
            </a:r>
            <a:r>
              <a:rPr lang="tr-TR" sz="2000" dirty="0" err="1" smtClean="0"/>
              <a:t>Isı,Işık,Nem,pH</a:t>
            </a:r>
            <a:r>
              <a:rPr lang="tr-TR" sz="2000" dirty="0"/>
              <a:t>)</a:t>
            </a:r>
          </a:p>
          <a:p>
            <a:r>
              <a:rPr lang="tr-TR" sz="2000" dirty="0"/>
              <a:t>Ambalaj Şekli ve Materyali (</a:t>
            </a:r>
            <a:r>
              <a:rPr lang="tr-TR" sz="2000" dirty="0" err="1"/>
              <a:t>Cam,Plastik,Metal,Kauçuk,Işığa</a:t>
            </a:r>
            <a:r>
              <a:rPr lang="tr-TR" sz="2000" dirty="0"/>
              <a:t> dayanıklı </a:t>
            </a:r>
            <a:r>
              <a:rPr lang="tr-TR" sz="2000" dirty="0" err="1"/>
              <a:t>kap,sıkı</a:t>
            </a:r>
            <a:r>
              <a:rPr lang="tr-TR" sz="2000" dirty="0"/>
              <a:t> kapatılmış kap)</a:t>
            </a:r>
          </a:p>
          <a:p>
            <a:r>
              <a:rPr lang="tr-TR" sz="2000" dirty="0"/>
              <a:t>Formüldeki yardımcı </a:t>
            </a:r>
            <a:r>
              <a:rPr lang="tr-TR" sz="2000" dirty="0" smtClean="0"/>
              <a:t> ve etken maddeler</a:t>
            </a:r>
            <a:endParaRPr lang="tr-TR" sz="2000" dirty="0"/>
          </a:p>
          <a:p>
            <a:r>
              <a:rPr lang="tr-TR" sz="2000" dirty="0"/>
              <a:t>Alet ve ekipman etkilidir</a:t>
            </a:r>
          </a:p>
          <a:p>
            <a:pPr marL="0" indent="0">
              <a:buNone/>
            </a:pPr>
            <a:endParaRPr lang="tr-TR" sz="2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25106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000" b="1" dirty="0" smtClean="0">
                <a:solidFill>
                  <a:srgbClr val="7030A0"/>
                </a:solidFill>
              </a:rPr>
              <a:t>HANGİ DURUMLARDA STABİLİTE TAKİBİ YAPILIR</a:t>
            </a:r>
          </a:p>
          <a:p>
            <a:pPr marL="0" indent="0">
              <a:buNone/>
            </a:pPr>
            <a:endParaRPr lang="tr-TR" sz="2000" b="1" dirty="0">
              <a:solidFill>
                <a:srgbClr val="7030A0"/>
              </a:solidFill>
            </a:endParaRPr>
          </a:p>
        </p:txBody>
      </p:sp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618795423"/>
              </p:ext>
            </p:extLst>
          </p:nvPr>
        </p:nvGraphicFramePr>
        <p:xfrm>
          <a:off x="611560" y="2348880"/>
          <a:ext cx="7848872" cy="35283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44744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2151</TotalTime>
  <Words>388</Words>
  <Application>Microsoft Office PowerPoint</Application>
  <PresentationFormat>Ekran Gösterisi (4:3)</PresentationFormat>
  <Paragraphs>52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Dilek Özer</dc:creator>
  <cp:lastModifiedBy>Burcu Doğan Topal</cp:lastModifiedBy>
  <cp:revision>256</cp:revision>
  <dcterms:created xsi:type="dcterms:W3CDTF">2015-04-24T13:23:18Z</dcterms:created>
  <dcterms:modified xsi:type="dcterms:W3CDTF">2019-02-21T10:25:11Z</dcterms:modified>
</cp:coreProperties>
</file>