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İçerik Yer Tutucusu 2"/>
          <p:cNvSpPr>
            <a:spLocks noGrp="1"/>
          </p:cNvSpPr>
          <p:nvPr>
            <p:ph idx="1"/>
          </p:nvPr>
        </p:nvSpPr>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X. HAFTA</a:t>
            </a:r>
          </a:p>
          <a:p>
            <a:pPr marL="0" indent="0" algn="ctr">
              <a:buFont typeface="Arial" charset="0"/>
              <a:buNone/>
            </a:pPr>
            <a:r>
              <a:rPr lang="tr-TR" altLang="tr-TR" dirty="0" smtClean="0"/>
              <a:t>KAMUYU AYDINLATMA BELGELERİNDEN DOĞAN HUKUKİ SORUMLULUK</a:t>
            </a:r>
          </a:p>
        </p:txBody>
      </p:sp>
      <p:sp>
        <p:nvSpPr>
          <p:cNvPr id="76804"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76805"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DA93D070-CBDA-4B6F-AE97-AF333B4CCD83}"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1915798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Başlık"/>
          <p:cNvSpPr>
            <a:spLocks noGrp="1"/>
          </p:cNvSpPr>
          <p:nvPr>
            <p:ph type="title"/>
          </p:nvPr>
        </p:nvSpPr>
        <p:spPr/>
        <p:txBody>
          <a:bodyPr/>
          <a:lstStyle/>
          <a:p>
            <a:r>
              <a:rPr lang="tr-TR" altLang="tr-TR" b="1" smtClean="0"/>
              <a:t>SPK’nın Sorumluluğu…</a:t>
            </a:r>
          </a:p>
        </p:txBody>
      </p:sp>
      <p:sp>
        <p:nvSpPr>
          <p:cNvPr id="86019" name="2 İçerik Yer Tutucusu"/>
          <p:cNvSpPr>
            <a:spLocks noGrp="1"/>
          </p:cNvSpPr>
          <p:nvPr>
            <p:ph idx="1"/>
          </p:nvPr>
        </p:nvSpPr>
        <p:spPr>
          <a:xfrm>
            <a:off x="468313" y="1484313"/>
            <a:ext cx="8218487" cy="4641850"/>
          </a:xfrm>
        </p:spPr>
        <p:txBody>
          <a:bodyPr/>
          <a:lstStyle/>
          <a:p>
            <a:endParaRPr lang="tr-TR" altLang="tr-TR" b="1" smtClean="0"/>
          </a:p>
          <a:p>
            <a:endParaRPr lang="tr-TR" altLang="tr-TR" b="1" smtClean="0"/>
          </a:p>
          <a:p>
            <a:endParaRPr lang="tr-TR" altLang="tr-TR" b="1" smtClean="0"/>
          </a:p>
          <a:p>
            <a:endParaRPr lang="tr-TR" altLang="tr-TR" b="1" smtClean="0"/>
          </a:p>
        </p:txBody>
      </p:sp>
      <p:sp>
        <p:nvSpPr>
          <p:cNvPr id="8602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2CB94F4-01EE-4033-BD12-55B12A7AB077}" type="slidenum">
              <a:rPr lang="tr-TR" altLang="tr-TR" sz="1200">
                <a:solidFill>
                  <a:srgbClr val="898989"/>
                </a:solidFill>
                <a:latin typeface="Verdana" pitchFamily="34" charset="0"/>
              </a:rPr>
              <a:pPr>
                <a:spcBef>
                  <a:spcPct val="0"/>
                </a:spcBef>
                <a:buFontTx/>
                <a:buNone/>
              </a:pPr>
              <a:t>10</a:t>
            </a:fld>
            <a:endParaRPr lang="tr-TR" altLang="tr-TR" sz="1200">
              <a:solidFill>
                <a:srgbClr val="898989"/>
              </a:solidFill>
              <a:latin typeface="Verdana" pitchFamily="34" charset="0"/>
            </a:endParaRPr>
          </a:p>
        </p:txBody>
      </p:sp>
      <p:sp>
        <p:nvSpPr>
          <p:cNvPr id="5" name="4 Yuvarlatılmış Dikdörtgen"/>
          <p:cNvSpPr>
            <a:spLocks noChangeArrowheads="1"/>
          </p:cNvSpPr>
          <p:nvPr/>
        </p:nvSpPr>
        <p:spPr bwMode="auto">
          <a:xfrm>
            <a:off x="611188" y="1557338"/>
            <a:ext cx="8064500" cy="1584325"/>
          </a:xfrm>
          <a:prstGeom prst="roundRect">
            <a:avLst>
              <a:gd name="adj" fmla="val 16667"/>
            </a:avLst>
          </a:prstGeom>
          <a:gradFill rotWithShape="1">
            <a:gsLst>
              <a:gs pos="0">
                <a:srgbClr val="E4F9FF"/>
              </a:gs>
              <a:gs pos="64999">
                <a:srgbClr val="BBEFFF"/>
              </a:gs>
              <a:gs pos="100000">
                <a:srgbClr val="9EEAFF"/>
              </a:gs>
            </a:gsLst>
            <a:lin ang="5400000" scaled="1"/>
          </a:gradFill>
          <a:ln w="9525">
            <a:solidFill>
              <a:srgbClr val="46AAC5"/>
            </a:solidFill>
            <a:round/>
            <a:headEnd/>
            <a:tailEnd/>
          </a:ln>
          <a:effectLst>
            <a:outerShdw blurRad="40000" dist="20000" dir="5400000" rotWithShape="0">
              <a:srgbClr val="808080">
                <a:alpha val="37999"/>
              </a:srgbClr>
            </a:outerShdw>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r>
              <a:rPr lang="tr-TR" altLang="tr-TR" sz="2400" b="1" smtClean="0">
                <a:solidFill>
                  <a:srgbClr val="000000"/>
                </a:solidFill>
                <a:cs typeface="Arial" panose="020B0604020202020204" pitchFamily="34" charset="0"/>
              </a:rPr>
              <a:t>Anayasa m. 125/7 : </a:t>
            </a:r>
          </a:p>
          <a:p>
            <a:pPr>
              <a:spcBef>
                <a:spcPct val="0"/>
              </a:spcBef>
              <a:buFontTx/>
              <a:buNone/>
              <a:defRPr/>
            </a:pPr>
            <a:r>
              <a:rPr lang="tr-TR" altLang="tr-TR" sz="2400" smtClean="0">
                <a:solidFill>
                  <a:srgbClr val="000000"/>
                </a:solidFill>
                <a:cs typeface="Arial" panose="020B0604020202020204" pitchFamily="34" charset="0"/>
              </a:rPr>
              <a:t>“İdare, kendi eylem ve işlemlerinden doğan zararı ödemekle yükümlüdür.”</a:t>
            </a:r>
          </a:p>
        </p:txBody>
      </p:sp>
      <p:sp>
        <p:nvSpPr>
          <p:cNvPr id="6" name="5 Yuvarlatılmış Dikdörtgen"/>
          <p:cNvSpPr>
            <a:spLocks noChangeArrowheads="1"/>
          </p:cNvSpPr>
          <p:nvPr/>
        </p:nvSpPr>
        <p:spPr bwMode="auto">
          <a:xfrm>
            <a:off x="611188" y="3789363"/>
            <a:ext cx="8064500" cy="2160587"/>
          </a:xfrm>
          <a:prstGeom prst="roundRect">
            <a:avLst>
              <a:gd name="adj" fmla="val 16667"/>
            </a:avLst>
          </a:prstGeom>
          <a:gradFill rotWithShape="1">
            <a:gsLst>
              <a:gs pos="0">
                <a:srgbClr val="FFEBDB"/>
              </a:gs>
              <a:gs pos="64999">
                <a:srgbClr val="FFD0AA"/>
              </a:gs>
              <a:gs pos="100000">
                <a:srgbClr val="FFBE86"/>
              </a:gs>
            </a:gsLst>
            <a:lin ang="5400000" scaled="1"/>
          </a:gradFill>
          <a:ln w="9525">
            <a:solidFill>
              <a:srgbClr val="F69240"/>
            </a:solidFill>
            <a:round/>
            <a:headEnd/>
            <a:tailEnd/>
          </a:ln>
          <a:effectLst>
            <a:outerShdw blurRad="40000" dist="20000" dir="5400000" rotWithShape="0">
              <a:srgbClr val="808080">
                <a:alpha val="37999"/>
              </a:srgbClr>
            </a:outerShdw>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tr-TR" altLang="tr-TR" sz="2400" b="1" smtClean="0">
              <a:solidFill>
                <a:srgbClr val="000000"/>
              </a:solidFill>
              <a:cs typeface="Arial" panose="020B0604020202020204" pitchFamily="34" charset="0"/>
            </a:endParaRPr>
          </a:p>
          <a:p>
            <a:pPr>
              <a:spcBef>
                <a:spcPct val="0"/>
              </a:spcBef>
              <a:buFontTx/>
              <a:buNone/>
              <a:defRPr/>
            </a:pPr>
            <a:endParaRPr lang="tr-TR" altLang="tr-TR" sz="2400" b="1" smtClean="0">
              <a:solidFill>
                <a:srgbClr val="000000"/>
              </a:solidFill>
              <a:cs typeface="Arial" panose="020B0604020202020204" pitchFamily="34" charset="0"/>
            </a:endParaRPr>
          </a:p>
          <a:p>
            <a:pPr>
              <a:spcBef>
                <a:spcPct val="0"/>
              </a:spcBef>
              <a:buFontTx/>
              <a:buNone/>
              <a:defRPr/>
            </a:pPr>
            <a:r>
              <a:rPr lang="tr-TR" altLang="tr-TR" sz="2400" b="1" smtClean="0">
                <a:solidFill>
                  <a:srgbClr val="000000"/>
                </a:solidFill>
                <a:cs typeface="Arial" panose="020B0604020202020204" pitchFamily="34" charset="0"/>
              </a:rPr>
              <a:t>SerPK m. 6/1:</a:t>
            </a:r>
            <a:r>
              <a:rPr lang="tr-TR" altLang="tr-TR" sz="2400" smtClean="0">
                <a:solidFill>
                  <a:srgbClr val="000000"/>
                </a:solidFill>
                <a:cs typeface="Arial" panose="020B0604020202020204" pitchFamily="34" charset="0"/>
              </a:rPr>
              <a:t>	</a:t>
            </a:r>
          </a:p>
          <a:p>
            <a:pPr>
              <a:spcBef>
                <a:spcPct val="0"/>
              </a:spcBef>
              <a:buFont typeface="Arial" panose="020B0604020202020204" pitchFamily="34" charset="0"/>
              <a:buNone/>
              <a:defRPr/>
            </a:pPr>
            <a:r>
              <a:rPr lang="tr-TR" altLang="tr-TR" sz="2400" smtClean="0">
                <a:solidFill>
                  <a:srgbClr val="000000"/>
                </a:solidFill>
                <a:cs typeface="Arial" panose="020B0604020202020204" pitchFamily="34" charset="0"/>
              </a:rPr>
              <a:t>“…İzahnamenin onaylanması, izahnamede yer alan bilgilerin doğru olduğunun </a:t>
            </a:r>
            <a:r>
              <a:rPr lang="tr-TR" altLang="tr-TR" sz="2400" b="1" u="sng" smtClean="0">
                <a:solidFill>
                  <a:srgbClr val="000000"/>
                </a:solidFill>
                <a:cs typeface="Arial" panose="020B0604020202020204" pitchFamily="34" charset="0"/>
              </a:rPr>
              <a:t>Kurulca tekeffülü anlamına gelmeyeceği</a:t>
            </a:r>
            <a:r>
              <a:rPr lang="tr-TR" altLang="tr-TR" sz="2400" smtClean="0">
                <a:solidFill>
                  <a:srgbClr val="000000"/>
                </a:solidFill>
                <a:cs typeface="Arial" panose="020B0604020202020204" pitchFamily="34" charset="0"/>
              </a:rPr>
              <a:t> gibi, söz konusu sermaye piyasası araçlarına ilişkin bir </a:t>
            </a:r>
            <a:r>
              <a:rPr lang="tr-TR" altLang="tr-TR" sz="2400" b="1" u="sng" smtClean="0">
                <a:solidFill>
                  <a:srgbClr val="000000"/>
                </a:solidFill>
                <a:cs typeface="Arial" panose="020B0604020202020204" pitchFamily="34" charset="0"/>
              </a:rPr>
              <a:t>tavsiye olarak da kabul edilemez</a:t>
            </a:r>
            <a:r>
              <a:rPr lang="tr-TR" altLang="tr-TR" sz="2400" smtClean="0">
                <a:solidFill>
                  <a:srgbClr val="000000"/>
                </a:solidFill>
                <a:cs typeface="Arial" panose="020B0604020202020204" pitchFamily="34" charset="0"/>
              </a:rPr>
              <a:t>…”</a:t>
            </a:r>
          </a:p>
          <a:p>
            <a:pPr>
              <a:spcBef>
                <a:spcPct val="0"/>
              </a:spcBef>
              <a:buFontTx/>
              <a:buNone/>
              <a:defRPr/>
            </a:pPr>
            <a:endParaRPr lang="tr-TR" altLang="tr-TR" sz="2400" smtClean="0">
              <a:solidFill>
                <a:srgbClr val="000000"/>
              </a:solidFill>
              <a:cs typeface="Arial" panose="020B0604020202020204" pitchFamily="34" charset="0"/>
            </a:endParaRPr>
          </a:p>
          <a:p>
            <a:pPr algn="ctr">
              <a:spcBef>
                <a:spcPct val="0"/>
              </a:spcBef>
              <a:buFontTx/>
              <a:buNone/>
              <a:defRPr/>
            </a:pPr>
            <a:endParaRPr lang="tr-TR" altLang="tr-TR" sz="2400" smtClean="0">
              <a:solidFill>
                <a:srgbClr val="000000"/>
              </a:solidFill>
              <a:cs typeface="Arial" panose="020B0604020202020204" pitchFamily="34" charset="0"/>
            </a:endParaRPr>
          </a:p>
        </p:txBody>
      </p:sp>
      <p:sp>
        <p:nvSpPr>
          <p:cNvPr id="86023"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826946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Başlık"/>
          <p:cNvSpPr>
            <a:spLocks noGrp="1"/>
          </p:cNvSpPr>
          <p:nvPr>
            <p:ph type="title"/>
          </p:nvPr>
        </p:nvSpPr>
        <p:spPr/>
        <p:txBody>
          <a:bodyPr/>
          <a:lstStyle/>
          <a:p>
            <a:r>
              <a:rPr lang="tr-TR" altLang="tr-TR" sz="3000" b="1" smtClean="0"/>
              <a:t>İzahnamenin Onaylanması Uygulaması / Sistemi</a:t>
            </a:r>
          </a:p>
        </p:txBody>
      </p:sp>
      <p:sp>
        <p:nvSpPr>
          <p:cNvPr id="77827" name="2 İçerik Yer Tutucusu"/>
          <p:cNvSpPr>
            <a:spLocks noGrp="1"/>
          </p:cNvSpPr>
          <p:nvPr>
            <p:ph idx="1"/>
          </p:nvPr>
        </p:nvSpPr>
        <p:spPr>
          <a:xfrm>
            <a:off x="827088" y="1773238"/>
            <a:ext cx="7856537" cy="4168775"/>
          </a:xfrm>
        </p:spPr>
        <p:txBody>
          <a:bodyPr/>
          <a:lstStyle/>
          <a:p>
            <a:pPr>
              <a:buFont typeface="Wingdings" pitchFamily="2" charset="2"/>
              <a:buNone/>
            </a:pPr>
            <a:endParaRPr lang="tr-TR" altLang="tr-TR" sz="3600" smtClean="0"/>
          </a:p>
          <a:p>
            <a:r>
              <a:rPr lang="tr-TR" altLang="tr-TR" sz="3600" smtClean="0"/>
              <a:t>İzahname ve kamuyu aydınlatma belgelerinden sorumluluk hakkında bkz. </a:t>
            </a:r>
            <a:r>
              <a:rPr lang="tr-TR" altLang="tr-TR" sz="3600" b="1" smtClean="0"/>
              <a:t>SerPK m. 10 ve m. 32</a:t>
            </a:r>
          </a:p>
        </p:txBody>
      </p:sp>
      <p:sp>
        <p:nvSpPr>
          <p:cNvPr id="7782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A4220AC-36C4-4AA0-B5F1-670C335C4BA1}" type="slidenum">
              <a:rPr lang="tr-TR" altLang="tr-TR" sz="1200">
                <a:latin typeface="Verdana" pitchFamily="34" charset="0"/>
              </a:rPr>
              <a:pPr>
                <a:spcBef>
                  <a:spcPct val="0"/>
                </a:spcBef>
                <a:buFontTx/>
                <a:buNone/>
              </a:pPr>
              <a:t>2</a:t>
            </a:fld>
            <a:endParaRPr lang="tr-TR" altLang="tr-TR" sz="1200">
              <a:latin typeface="Verdana" pitchFamily="34" charset="0"/>
            </a:endParaRPr>
          </a:p>
        </p:txBody>
      </p:sp>
      <p:sp>
        <p:nvSpPr>
          <p:cNvPr id="7782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942785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Başlık"/>
          <p:cNvSpPr>
            <a:spLocks noGrp="1"/>
          </p:cNvSpPr>
          <p:nvPr>
            <p:ph type="title"/>
          </p:nvPr>
        </p:nvSpPr>
        <p:spPr>
          <a:xfrm>
            <a:off x="539750" y="274638"/>
            <a:ext cx="8147050" cy="777875"/>
          </a:xfrm>
        </p:spPr>
        <p:txBody>
          <a:bodyPr/>
          <a:lstStyle/>
          <a:p>
            <a:r>
              <a:rPr lang="tr-TR" altLang="tr-TR" b="1" smtClean="0"/>
              <a:t>Cezai Sorumluluk</a:t>
            </a:r>
          </a:p>
        </p:txBody>
      </p:sp>
      <p:sp>
        <p:nvSpPr>
          <p:cNvPr id="78851" name="2 İçerik Yer Tutucusu"/>
          <p:cNvSpPr>
            <a:spLocks noGrp="1"/>
          </p:cNvSpPr>
          <p:nvPr>
            <p:ph idx="1"/>
          </p:nvPr>
        </p:nvSpPr>
        <p:spPr>
          <a:xfrm>
            <a:off x="468313" y="1125538"/>
            <a:ext cx="8351837" cy="5399087"/>
          </a:xfrm>
        </p:spPr>
        <p:txBody>
          <a:bodyPr/>
          <a:lstStyle/>
          <a:p>
            <a:endParaRPr lang="tr-TR" altLang="tr-TR" sz="2100" smtClean="0"/>
          </a:p>
          <a:p>
            <a:r>
              <a:rPr lang="tr-TR" altLang="tr-TR" smtClean="0"/>
              <a:t>Somut olayın özelliklerine göre eylemin kanuni tanıma uygun düşmesi kaydıyla </a:t>
            </a:r>
            <a:r>
              <a:rPr lang="tr-TR" altLang="tr-TR" b="1" i="1" smtClean="0"/>
              <a:t>dolandırıcılık</a:t>
            </a:r>
            <a:r>
              <a:rPr lang="tr-TR" altLang="tr-TR" b="1" smtClean="0"/>
              <a:t> </a:t>
            </a:r>
            <a:r>
              <a:rPr lang="tr-TR" altLang="tr-TR" smtClean="0"/>
              <a:t>ya da </a:t>
            </a:r>
            <a:r>
              <a:rPr lang="tr-TR" altLang="tr-TR" b="1" i="1" smtClean="0"/>
              <a:t>sahtecilik</a:t>
            </a:r>
            <a:r>
              <a:rPr lang="tr-TR" altLang="tr-TR" b="1" smtClean="0"/>
              <a:t> </a:t>
            </a:r>
            <a:r>
              <a:rPr lang="tr-TR" altLang="tr-TR" b="1" i="1" smtClean="0"/>
              <a:t>suçları </a:t>
            </a:r>
            <a:r>
              <a:rPr lang="tr-TR" altLang="tr-TR" smtClean="0"/>
              <a:t>söz konusu olabilir.</a:t>
            </a:r>
          </a:p>
          <a:p>
            <a:pPr>
              <a:buFont typeface="Arial" charset="0"/>
              <a:buNone/>
            </a:pPr>
            <a:endParaRPr lang="tr-TR" altLang="tr-TR" sz="2800" smtClean="0"/>
          </a:p>
          <a:p>
            <a:pPr marL="273050" lvl="1" indent="0">
              <a:buFont typeface="Arial" charset="0"/>
              <a:buNone/>
            </a:pPr>
            <a:endParaRPr lang="tr-TR" altLang="tr-TR" sz="2100" smtClean="0"/>
          </a:p>
          <a:p>
            <a:pPr>
              <a:buFont typeface="Arial" charset="0"/>
              <a:buNone/>
            </a:pPr>
            <a:r>
              <a:rPr lang="tr-TR" altLang="tr-TR" sz="2100" smtClean="0"/>
              <a:t>	</a:t>
            </a:r>
          </a:p>
          <a:p>
            <a:endParaRPr lang="tr-TR" altLang="tr-TR" sz="2100" smtClean="0"/>
          </a:p>
        </p:txBody>
      </p:sp>
      <p:sp>
        <p:nvSpPr>
          <p:cNvPr id="7885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8E4D518-9A29-41D7-BF5F-AB7D06919ABF}" type="slidenum">
              <a:rPr lang="tr-TR" altLang="tr-TR" sz="1200">
                <a:solidFill>
                  <a:srgbClr val="898989"/>
                </a:solidFill>
                <a:latin typeface="Verdana" pitchFamily="34" charset="0"/>
              </a:rPr>
              <a:pPr>
                <a:spcBef>
                  <a:spcPct val="0"/>
                </a:spcBef>
                <a:buFontTx/>
                <a:buNone/>
              </a:pPr>
              <a:t>3</a:t>
            </a:fld>
            <a:endParaRPr lang="tr-TR" altLang="tr-TR" sz="1200">
              <a:solidFill>
                <a:srgbClr val="898989"/>
              </a:solidFill>
              <a:latin typeface="Verdana" pitchFamily="34" charset="0"/>
            </a:endParaRPr>
          </a:p>
        </p:txBody>
      </p:sp>
      <p:graphicFrame>
        <p:nvGraphicFramePr>
          <p:cNvPr id="2" name="Tablo 1"/>
          <p:cNvGraphicFramePr>
            <a:graphicFrameLocks noGrp="1"/>
          </p:cNvGraphicFramePr>
          <p:nvPr/>
        </p:nvGraphicFramePr>
        <p:xfrm>
          <a:off x="971550" y="3933825"/>
          <a:ext cx="7632700" cy="2149475"/>
        </p:xfrm>
        <a:graphic>
          <a:graphicData uri="http://schemas.openxmlformats.org/drawingml/2006/table">
            <a:tbl>
              <a:tblPr/>
              <a:tblGrid>
                <a:gridCol w="7632700"/>
              </a:tblGrid>
              <a:tr h="214947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1"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tr-TR" altLang="tr-TR" sz="24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TTK m. 562/8 : </a:t>
                      </a:r>
                      <a:r>
                        <a:rPr kumimoji="0" lang="tr-TR" altLang="tr-TR" sz="2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«549 uncu maddede belirtilen belgeleri sahte olarak düzenleyenler ile ticari defterlere kasıtlı olarak gerçeğe aykırı kayıt yapanlar bir yıldan üç yıla kadar hapis cezasıyla cezalandırılır.»</a:t>
                      </a:r>
                    </a:p>
                    <a:p>
                      <a:pPr marL="0" marR="0" lvl="1"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tr-TR" altLang="tr-TR" sz="21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endParaRPr>
                    </a:p>
                  </a:txBody>
                  <a:tcPr marL="91438" marR="91438" marT="45731" marB="457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7D4EB"/>
                        </a:gs>
                        <a:gs pos="50000">
                          <a:srgbClr val="C0E3F1"/>
                        </a:gs>
                        <a:gs pos="100000">
                          <a:srgbClr val="E0F1F8"/>
                        </a:gs>
                      </a:gsLst>
                      <a:lin ang="2700000" scaled="1"/>
                    </a:gradFill>
                  </a:tcPr>
                </a:tc>
              </a:tr>
            </a:tbl>
          </a:graphicData>
        </a:graphic>
      </p:graphicFrame>
      <p:sp>
        <p:nvSpPr>
          <p:cNvPr id="78859"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8943495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Başlık"/>
          <p:cNvSpPr>
            <a:spLocks noGrp="1"/>
          </p:cNvSpPr>
          <p:nvPr>
            <p:ph type="title"/>
          </p:nvPr>
        </p:nvSpPr>
        <p:spPr/>
        <p:txBody>
          <a:bodyPr/>
          <a:lstStyle/>
          <a:p>
            <a:r>
              <a:rPr lang="tr-TR" altLang="tr-TR" b="1" smtClean="0"/>
              <a:t>Hukuki Sorumluluk</a:t>
            </a:r>
          </a:p>
        </p:txBody>
      </p:sp>
      <p:sp>
        <p:nvSpPr>
          <p:cNvPr id="79875" name="2 İçerik Yer Tutucusu"/>
          <p:cNvSpPr>
            <a:spLocks noGrp="1"/>
          </p:cNvSpPr>
          <p:nvPr>
            <p:ph idx="1"/>
          </p:nvPr>
        </p:nvSpPr>
        <p:spPr>
          <a:xfrm>
            <a:off x="395288" y="1600200"/>
            <a:ext cx="8497887" cy="4525963"/>
          </a:xfrm>
        </p:spPr>
        <p:txBody>
          <a:bodyPr/>
          <a:lstStyle/>
          <a:p>
            <a:endParaRPr lang="tr-TR" altLang="tr-TR" smtClean="0"/>
          </a:p>
          <a:p>
            <a:r>
              <a:rPr lang="tr-TR" altLang="tr-TR" sz="3000" smtClean="0"/>
              <a:t>İlgili Düzenlemeler</a:t>
            </a:r>
          </a:p>
          <a:p>
            <a:endParaRPr lang="tr-TR" altLang="tr-TR" sz="3000" smtClean="0"/>
          </a:p>
          <a:p>
            <a:pPr lvl="1"/>
            <a:r>
              <a:rPr lang="tr-TR" altLang="tr-TR" sz="3000" b="1" smtClean="0"/>
              <a:t>SerPK m. 32 </a:t>
            </a:r>
            <a:r>
              <a:rPr lang="tr-TR" altLang="tr-TR" sz="3000" smtClean="0"/>
              <a:t>(Kamuyu Aydınlatma Belgelerinden 				Doğan Sorumluluk)</a:t>
            </a:r>
          </a:p>
          <a:p>
            <a:pPr lvl="1"/>
            <a:endParaRPr lang="tr-TR" altLang="tr-TR" sz="3000" smtClean="0"/>
          </a:p>
          <a:p>
            <a:pPr lvl="1"/>
            <a:r>
              <a:rPr lang="tr-TR" altLang="tr-TR" sz="3000" b="1" smtClean="0"/>
              <a:t>SerPK m. 10 </a:t>
            </a:r>
            <a:r>
              <a:rPr lang="tr-TR" altLang="tr-TR" sz="3000" smtClean="0"/>
              <a:t>(İzahnameden Doğan Sorumluluk)</a:t>
            </a:r>
          </a:p>
        </p:txBody>
      </p:sp>
      <p:sp>
        <p:nvSpPr>
          <p:cNvPr id="7987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300CA37-88CA-4A41-AD86-90D7C5A0A569}"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
        <p:nvSpPr>
          <p:cNvPr id="79877"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832334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2 İçerik Yer Tutucusu"/>
          <p:cNvSpPr>
            <a:spLocks noGrp="1"/>
          </p:cNvSpPr>
          <p:nvPr>
            <p:ph idx="1"/>
          </p:nvPr>
        </p:nvSpPr>
        <p:spPr>
          <a:xfrm>
            <a:off x="395288" y="620713"/>
            <a:ext cx="8497887" cy="5903912"/>
          </a:xfrm>
        </p:spPr>
        <p:txBody>
          <a:bodyPr/>
          <a:lstStyle/>
          <a:p>
            <a:pPr>
              <a:buFont typeface="Wingdings" pitchFamily="2" charset="2"/>
              <a:buNone/>
            </a:pPr>
            <a:r>
              <a:rPr lang="tr-TR" altLang="tr-TR" sz="2400" b="1" smtClean="0"/>
              <a:t>	İzahnameden sorumlu kişiler</a:t>
            </a:r>
            <a:endParaRPr lang="tr-TR" altLang="tr-TR" sz="2400" smtClean="0"/>
          </a:p>
          <a:p>
            <a:pPr>
              <a:buFont typeface="Wingdings" pitchFamily="2" charset="2"/>
              <a:buNone/>
            </a:pPr>
            <a:r>
              <a:rPr lang="tr-TR" altLang="tr-TR" sz="2400" b="1" smtClean="0"/>
              <a:t>	MADDE 10 –</a:t>
            </a:r>
          </a:p>
          <a:p>
            <a:pPr>
              <a:buFont typeface="Wingdings" pitchFamily="2" charset="2"/>
              <a:buNone/>
            </a:pPr>
            <a:r>
              <a:rPr lang="tr-TR" altLang="tr-TR" sz="2400" smtClean="0"/>
              <a:t>		(1) İzahnamede yer alan yanlış, yanıltıcı ve eksik bilgilerden kaynaklanan zararlardan ihraççılar sorumludur. Zararın söz konusu kişilerden tazmin edilememesi veya edilemeyeceğinin açıkça belli olması hâlinde; halka arz edenler, ihraca aracılık eden lider aracı kurum, varsa garantör ve ihraççının yönetim kurulu üyeleri kusurlarına ve durumun gereklerine göre zararlar kendilerine yükletilebildiği ölçüde sorumludur.</a:t>
            </a:r>
          </a:p>
          <a:p>
            <a:pPr>
              <a:buFont typeface="Wingdings" pitchFamily="2" charset="2"/>
              <a:buNone/>
            </a:pPr>
            <a:r>
              <a:rPr lang="tr-TR" altLang="tr-TR" sz="2400" smtClean="0"/>
              <a:t>		(2) Bağımsız denetim, derecelendirme ve değerleme kuruluşları gibi izahnamede yer almak üzere hazırlanan raporları hazırlayan kişi ve kurumlar da hazırladıkları raporlarda yer alan yanlış, yanıltıcı ve eksik bilgilerden bu Kanun hükümleri çerçevesinde sorumludur.</a:t>
            </a:r>
          </a:p>
          <a:p>
            <a:pPr>
              <a:buFont typeface="Wingdings" pitchFamily="2" charset="2"/>
              <a:buNone/>
            </a:pPr>
            <a:endParaRPr lang="tr-TR" altLang="tr-TR" sz="2200" smtClean="0"/>
          </a:p>
        </p:txBody>
      </p:sp>
      <p:sp>
        <p:nvSpPr>
          <p:cNvPr id="80899"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7847523-A6B7-400E-B86E-0EA31F04BF9E}" type="slidenum">
              <a:rPr lang="tr-TR" altLang="tr-TR" sz="1200">
                <a:latin typeface="Verdana" pitchFamily="34" charset="0"/>
              </a:rPr>
              <a:pPr>
                <a:spcBef>
                  <a:spcPct val="0"/>
                </a:spcBef>
                <a:buFontTx/>
                <a:buNone/>
              </a:pPr>
              <a:t>5</a:t>
            </a:fld>
            <a:endParaRPr lang="tr-TR" altLang="tr-TR" sz="1200">
              <a:latin typeface="Verdana" pitchFamily="34" charset="0"/>
            </a:endParaRPr>
          </a:p>
        </p:txBody>
      </p:sp>
      <p:sp>
        <p:nvSpPr>
          <p:cNvPr id="80900"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794992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2 İçerik Yer Tutucusu"/>
          <p:cNvSpPr>
            <a:spLocks noGrp="1"/>
          </p:cNvSpPr>
          <p:nvPr>
            <p:ph idx="1"/>
          </p:nvPr>
        </p:nvSpPr>
        <p:spPr>
          <a:xfrm>
            <a:off x="250825" y="260350"/>
            <a:ext cx="8569325" cy="6337300"/>
          </a:xfrm>
        </p:spPr>
        <p:txBody>
          <a:bodyPr>
            <a:normAutofit lnSpcReduction="10000"/>
          </a:bodyPr>
          <a:lstStyle/>
          <a:p>
            <a:pPr>
              <a:buFont typeface="Wingdings" pitchFamily="2" charset="2"/>
              <a:buNone/>
            </a:pPr>
            <a:r>
              <a:rPr lang="tr-TR" altLang="tr-TR" sz="1800" b="1" smtClean="0"/>
              <a:t>	Kamuyu aydınlatma belgelerinden doğan sorumluluk</a:t>
            </a:r>
            <a:endParaRPr lang="tr-TR" altLang="tr-TR" sz="1800" smtClean="0"/>
          </a:p>
          <a:p>
            <a:pPr>
              <a:buFont typeface="Wingdings" pitchFamily="2" charset="2"/>
              <a:buNone/>
            </a:pPr>
            <a:r>
              <a:rPr lang="tr-TR" altLang="tr-TR" sz="1800" b="1" smtClean="0"/>
              <a:t>	MADDE 32 –</a:t>
            </a:r>
            <a:r>
              <a:rPr lang="tr-TR" altLang="tr-TR" sz="1800" smtClean="0"/>
              <a:t> (1) 10 uncu madde çerçevesinde, aynı maddede sorumlu olduğu belirtilen kişiler ile mevzuat uyarınca izahname, pay alım tekliflerinde hazırlanan bilgi formu, özel durum açıklaması, birleşme ve bölünme işlemlerinde hazırlanacak duyuru metinleri, borsada işlem görme duyurusu ve finansal raporlar gibi Kurulca kamuyu aydınlatma amacı ile düzenlenmesi öngörülen sair kamuyu aydınlatma belgelerini imzalayanlar veya bu belgeler kendi adına imzalanan tüzel kişiler bu belgelerde yer alan yanlış, yanıltıcı veya eksik bilgilerden kaynaklanan zararlardan müteselsilen sorumludur.</a:t>
            </a:r>
          </a:p>
          <a:p>
            <a:pPr>
              <a:buFont typeface="Wingdings" pitchFamily="2" charset="2"/>
              <a:buNone/>
            </a:pPr>
            <a:r>
              <a:rPr lang="tr-TR" altLang="tr-TR" sz="1800" smtClean="0"/>
              <a:t>		(2) Bağımsız denetim, derecelendirme ve değerleme kuruluşları gibi kamuyu aydınlatma belgelerinde yer alan veya bu belgelere dayanak olmak üzere hazırlanan raporları hazırlayan kişi ve kurumlar da bu Kanun hükümleri çerçevesinde sorumludur.</a:t>
            </a:r>
          </a:p>
          <a:p>
            <a:pPr>
              <a:buFont typeface="Wingdings" pitchFamily="2" charset="2"/>
              <a:buNone/>
            </a:pPr>
            <a:r>
              <a:rPr lang="tr-TR" altLang="tr-TR" sz="1800" smtClean="0"/>
              <a:t>		(3) Kamuyu aydınlatma belgelerinde yer alan bilgilerin yanlış, yanıltıcı veya eksik olması konusunda bilgi sahibi olmadığını ve bu bilgi eksikliğinin kast veya ağır ihmallerinden kaynaklanmadığını ispatlayan kişiler sorumlu olmaz.</a:t>
            </a:r>
          </a:p>
          <a:p>
            <a:pPr>
              <a:buFont typeface="Wingdings" pitchFamily="2" charset="2"/>
              <a:buNone/>
            </a:pPr>
            <a:r>
              <a:rPr lang="tr-TR" altLang="tr-TR" sz="1800" smtClean="0"/>
              <a:t>		(4) Yanlış, yanıltıcı veya eksik bilgiler içeren izahnamenin geçerlilik süresi boyunca; diğer kamuyu aydınlatma belgelerinin ise kamuya açıklandığı tarihten hemen sonra, ilk halka arzdan veya borsada satın alınan veya satılan sermaye piyasası araçlarının, gerçeğe uygun bilginin ortaya çıktığı tarihten hemen sonra borsada satılması veya satın alınması üzerine yatırımcıların malvarlıklarında zarar meydana gelmesi hâlinde bu maddeye göre ileri sürülecek tazminat talepleri açısından kamuyu aydınlatma belgesi ile zarar arasında illiyet bağı kurulmuş sayılır.</a:t>
            </a:r>
          </a:p>
          <a:p>
            <a:pPr>
              <a:buFont typeface="Wingdings" pitchFamily="2" charset="2"/>
              <a:buNone/>
            </a:pPr>
            <a:endParaRPr lang="tr-TR" altLang="tr-TR" sz="1700" smtClean="0"/>
          </a:p>
          <a:p>
            <a:pPr>
              <a:buFont typeface="Wingdings" pitchFamily="2" charset="2"/>
              <a:buNone/>
            </a:pPr>
            <a:r>
              <a:rPr lang="tr-TR" altLang="tr-TR" sz="1700" smtClean="0"/>
              <a:t>		</a:t>
            </a:r>
          </a:p>
        </p:txBody>
      </p:sp>
      <p:sp>
        <p:nvSpPr>
          <p:cNvPr id="81923"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3990116-7B84-490D-9274-A870A6A605F8}" type="slidenum">
              <a:rPr lang="tr-TR" altLang="tr-TR" sz="1200">
                <a:latin typeface="Verdana" pitchFamily="34" charset="0"/>
              </a:rPr>
              <a:pPr>
                <a:spcBef>
                  <a:spcPct val="0"/>
                </a:spcBef>
                <a:buFontTx/>
                <a:buNone/>
              </a:pPr>
              <a:t>6</a:t>
            </a:fld>
            <a:endParaRPr lang="tr-TR" altLang="tr-TR" sz="1200">
              <a:latin typeface="Verdana" pitchFamily="34" charset="0"/>
            </a:endParaRPr>
          </a:p>
        </p:txBody>
      </p:sp>
      <p:sp>
        <p:nvSpPr>
          <p:cNvPr id="81924"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912218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2 İçerik Yer Tutucusu"/>
          <p:cNvSpPr>
            <a:spLocks noGrp="1"/>
          </p:cNvSpPr>
          <p:nvPr>
            <p:ph idx="1"/>
          </p:nvPr>
        </p:nvSpPr>
        <p:spPr>
          <a:xfrm>
            <a:off x="0" y="260350"/>
            <a:ext cx="8964613" cy="6461125"/>
          </a:xfrm>
        </p:spPr>
        <p:txBody>
          <a:bodyPr/>
          <a:lstStyle/>
          <a:p>
            <a:pPr>
              <a:buFont typeface="Wingdings" pitchFamily="2" charset="2"/>
              <a:buNone/>
            </a:pPr>
            <a:r>
              <a:rPr lang="tr-TR" altLang="tr-TR" sz="1800" smtClean="0"/>
              <a:t>	</a:t>
            </a:r>
            <a:r>
              <a:rPr lang="tr-TR" altLang="tr-TR" sz="1800" b="1" smtClean="0"/>
              <a:t>	</a:t>
            </a:r>
            <a:r>
              <a:rPr lang="tr-TR" altLang="tr-TR" sz="2000" b="1" smtClean="0"/>
              <a:t>SerPK m. 32 (devamı):</a:t>
            </a:r>
          </a:p>
          <a:p>
            <a:pPr>
              <a:buFont typeface="Wingdings" pitchFamily="2" charset="2"/>
              <a:buNone/>
            </a:pPr>
            <a:r>
              <a:rPr lang="tr-TR" altLang="tr-TR" sz="2000" smtClean="0"/>
              <a:t>		(5) Kamuyu aydınlatma belgelerinin yanlış, yanıltıcı veya eksik olmasından kaynaklanan tazminat talebi;</a:t>
            </a:r>
          </a:p>
          <a:p>
            <a:pPr>
              <a:buFont typeface="Wingdings" pitchFamily="2" charset="2"/>
              <a:buNone/>
            </a:pPr>
            <a:r>
              <a:rPr lang="tr-TR" altLang="tr-TR" sz="2000" smtClean="0"/>
              <a:t>	a) Sermaye piyasası araçlarının alım veya satımının, kamuyu aydınlatma belgesine dayanmaması,</a:t>
            </a:r>
          </a:p>
          <a:p>
            <a:pPr>
              <a:buFont typeface="Wingdings" pitchFamily="2" charset="2"/>
              <a:buNone/>
            </a:pPr>
            <a:r>
              <a:rPr lang="tr-TR" altLang="tr-TR" sz="2000" smtClean="0"/>
              <a:t>	b) Sermaye piyasası araçlarının alım veya satımının kamuyu aydınlatma belgelerinde yer alan bilgilerin yanlış, yanıltıcı veya eksik olduğu bilinmesine rağmen yapılması,</a:t>
            </a:r>
          </a:p>
          <a:p>
            <a:pPr>
              <a:buFont typeface="Wingdings" pitchFamily="2" charset="2"/>
              <a:buNone/>
            </a:pPr>
            <a:r>
              <a:rPr lang="tr-TR" altLang="tr-TR" sz="2000" smtClean="0"/>
              <a:t>	c) Kamuyu aydınlatma belgelerinde yer alan yanlış, yanıltıcı veya eksik bilgilere ilişkin düzeltmenin, yatırım kararının verilmesinden veya bu belgeye dayanarak işlem yapılmasından önce ilan edilmiş olması,</a:t>
            </a:r>
          </a:p>
          <a:p>
            <a:pPr>
              <a:buFont typeface="Wingdings" pitchFamily="2" charset="2"/>
              <a:buNone/>
            </a:pPr>
            <a:r>
              <a:rPr lang="tr-TR" altLang="tr-TR" sz="2000" smtClean="0"/>
              <a:t>	ç) Kamuya açıklanan belgede yer alan bilgiler yanlış, yanıltıcı veya eksik olmasaydı dahi yatırımcıların zarara uğrayacak olmaları,</a:t>
            </a:r>
          </a:p>
          <a:p>
            <a:pPr>
              <a:buFont typeface="Wingdings" pitchFamily="2" charset="2"/>
              <a:buNone/>
            </a:pPr>
            <a:r>
              <a:rPr lang="tr-TR" altLang="tr-TR" sz="2000" smtClean="0"/>
              <a:t>	hâlinde reddedilir.</a:t>
            </a:r>
          </a:p>
          <a:p>
            <a:pPr>
              <a:buFont typeface="Wingdings" pitchFamily="2" charset="2"/>
              <a:buNone/>
            </a:pPr>
            <a:r>
              <a:rPr lang="tr-TR" altLang="tr-TR" sz="2000" smtClean="0"/>
              <a:t>		(6) Kamuyu aydınlatma belgelerinden doğan tazminat talebi, dördüncü fıkradaki zararın meydana geldiği tarihten itibaren altı ay içinde zamanaşımına uğrar.</a:t>
            </a:r>
          </a:p>
          <a:p>
            <a:pPr>
              <a:buFont typeface="Wingdings" pitchFamily="2" charset="2"/>
              <a:buNone/>
            </a:pPr>
            <a:r>
              <a:rPr lang="tr-TR" altLang="tr-TR" sz="2000" smtClean="0"/>
              <a:t>		(7) Kamuyu aydınlatma belgelerinden doğan sorumluluğu hafifleten ya da kaldıran anlaşmalar, hüküm veya ifadeler geçersizdir.</a:t>
            </a:r>
          </a:p>
          <a:p>
            <a:endParaRPr lang="tr-TR" altLang="tr-TR" sz="1800" smtClean="0"/>
          </a:p>
          <a:p>
            <a:pPr>
              <a:buFont typeface="Wingdings" pitchFamily="2" charset="2"/>
              <a:buNone/>
            </a:pPr>
            <a:endParaRPr lang="tr-TR" altLang="tr-TR" sz="1800" smtClean="0"/>
          </a:p>
        </p:txBody>
      </p:sp>
      <p:sp>
        <p:nvSpPr>
          <p:cNvPr id="82947"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DF6257C-FD47-45DF-A918-AFBA0071B355}" type="slidenum">
              <a:rPr lang="tr-TR" altLang="tr-TR" sz="1200">
                <a:latin typeface="Verdana" pitchFamily="34" charset="0"/>
              </a:rPr>
              <a:pPr>
                <a:spcBef>
                  <a:spcPct val="0"/>
                </a:spcBef>
                <a:buFontTx/>
                <a:buNone/>
              </a:pPr>
              <a:t>7</a:t>
            </a:fld>
            <a:endParaRPr lang="tr-TR" altLang="tr-TR" sz="1200">
              <a:latin typeface="Verdana" pitchFamily="34" charset="0"/>
            </a:endParaRPr>
          </a:p>
        </p:txBody>
      </p:sp>
      <p:sp>
        <p:nvSpPr>
          <p:cNvPr id="82948" name="Altbilgi Yer Tutucusu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2162853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Başlık 1"/>
          <p:cNvSpPr>
            <a:spLocks noGrp="1"/>
          </p:cNvSpPr>
          <p:nvPr>
            <p:ph type="title"/>
          </p:nvPr>
        </p:nvSpPr>
        <p:spPr/>
        <p:txBody>
          <a:bodyPr/>
          <a:lstStyle/>
          <a:p>
            <a:r>
              <a:rPr lang="tr-TR" altLang="tr-TR" b="1" smtClean="0"/>
              <a:t>Sorumluluğun Sebebi</a:t>
            </a:r>
          </a:p>
        </p:txBody>
      </p:sp>
      <p:sp>
        <p:nvSpPr>
          <p:cNvPr id="83971" name="İçerik Yer Tutucusu 2"/>
          <p:cNvSpPr>
            <a:spLocks noGrp="1"/>
          </p:cNvSpPr>
          <p:nvPr>
            <p:ph idx="1"/>
          </p:nvPr>
        </p:nvSpPr>
        <p:spPr>
          <a:xfrm>
            <a:off x="468313" y="1916113"/>
            <a:ext cx="8218487" cy="3486150"/>
          </a:xfrm>
        </p:spPr>
        <p:txBody>
          <a:bodyPr/>
          <a:lstStyle/>
          <a:p>
            <a:endParaRPr lang="tr-TR" altLang="tr-TR" sz="3600" smtClean="0"/>
          </a:p>
          <a:p>
            <a:r>
              <a:rPr lang="tr-TR" altLang="tr-TR" sz="3600" smtClean="0"/>
              <a:t>“İzahnamede yer alan </a:t>
            </a:r>
            <a:r>
              <a:rPr lang="tr-TR" altLang="tr-TR" sz="3600" b="1" i="1" u="sng" smtClean="0"/>
              <a:t>yanlış</a:t>
            </a:r>
            <a:r>
              <a:rPr lang="tr-TR" altLang="tr-TR" sz="3600" smtClean="0"/>
              <a:t>, </a:t>
            </a:r>
            <a:r>
              <a:rPr lang="tr-TR" altLang="tr-TR" sz="3600" b="1" i="1" u="sng" smtClean="0"/>
              <a:t>yanıltıcı</a:t>
            </a:r>
            <a:r>
              <a:rPr lang="tr-TR" altLang="tr-TR" sz="3600" smtClean="0"/>
              <a:t> ve </a:t>
            </a:r>
            <a:r>
              <a:rPr lang="tr-TR" altLang="tr-TR" sz="3600" b="1" i="1" u="sng" smtClean="0"/>
              <a:t>eksik</a:t>
            </a:r>
            <a:r>
              <a:rPr lang="tr-TR" altLang="tr-TR" sz="3600" smtClean="0"/>
              <a:t> </a:t>
            </a:r>
            <a:r>
              <a:rPr lang="tr-TR" altLang="tr-TR" sz="3600" b="1" i="1" smtClean="0"/>
              <a:t>bilgilerden</a:t>
            </a:r>
            <a:r>
              <a:rPr lang="tr-TR" altLang="tr-TR" sz="3600" smtClean="0"/>
              <a:t> kaynaklanan zararlar…”</a:t>
            </a:r>
          </a:p>
          <a:p>
            <a:pPr>
              <a:buFont typeface="Arial" charset="0"/>
              <a:buNone/>
            </a:pPr>
            <a:r>
              <a:rPr lang="tr-TR" altLang="tr-TR" sz="3600" smtClean="0"/>
              <a:t>     (SerPK m. 10)</a:t>
            </a:r>
          </a:p>
        </p:txBody>
      </p:sp>
      <p:sp>
        <p:nvSpPr>
          <p:cNvPr id="83972"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9F4B0A6-1927-47AF-9F08-8CE901256364}" type="slidenum">
              <a:rPr lang="tr-TR" altLang="tr-TR" sz="1200">
                <a:solidFill>
                  <a:srgbClr val="898989"/>
                </a:solidFill>
                <a:latin typeface="Verdana" pitchFamily="34" charset="0"/>
              </a:rPr>
              <a:pPr>
                <a:spcBef>
                  <a:spcPct val="0"/>
                </a:spcBef>
                <a:buFontTx/>
                <a:buNone/>
              </a:pPr>
              <a:t>8</a:t>
            </a:fld>
            <a:endParaRPr lang="tr-TR" altLang="tr-TR" sz="1200">
              <a:solidFill>
                <a:srgbClr val="898989"/>
              </a:solidFill>
              <a:latin typeface="Verdana" pitchFamily="34" charset="0"/>
            </a:endParaRPr>
          </a:p>
        </p:txBody>
      </p:sp>
      <p:sp>
        <p:nvSpPr>
          <p:cNvPr id="83973"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774872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1 Başlık"/>
          <p:cNvSpPr>
            <a:spLocks noGrp="1"/>
          </p:cNvSpPr>
          <p:nvPr>
            <p:ph type="title"/>
          </p:nvPr>
        </p:nvSpPr>
        <p:spPr>
          <a:xfrm>
            <a:off x="433388" y="115888"/>
            <a:ext cx="8291512" cy="706437"/>
          </a:xfrm>
        </p:spPr>
        <p:txBody>
          <a:bodyPr/>
          <a:lstStyle/>
          <a:p>
            <a:r>
              <a:rPr lang="tr-TR" altLang="tr-TR" sz="4000" b="1" smtClean="0"/>
              <a:t>    Kimler Sorumludur?</a:t>
            </a:r>
          </a:p>
        </p:txBody>
      </p:sp>
      <p:sp>
        <p:nvSpPr>
          <p:cNvPr id="84995" name="2 İçerik Yer Tutucusu"/>
          <p:cNvSpPr>
            <a:spLocks noGrp="1"/>
          </p:cNvSpPr>
          <p:nvPr>
            <p:ph idx="1"/>
          </p:nvPr>
        </p:nvSpPr>
        <p:spPr>
          <a:xfrm>
            <a:off x="358775" y="1125538"/>
            <a:ext cx="8605838" cy="5399087"/>
          </a:xfrm>
        </p:spPr>
        <p:txBody>
          <a:bodyPr/>
          <a:lstStyle/>
          <a:p>
            <a:pPr algn="ctr">
              <a:buFont typeface="Arial" charset="0"/>
              <a:buNone/>
            </a:pPr>
            <a:endParaRPr lang="tr-TR" altLang="tr-TR" sz="2000" b="1" smtClean="0"/>
          </a:p>
          <a:p>
            <a:pPr algn="ctr">
              <a:buFont typeface="Arial" charset="0"/>
              <a:buNone/>
            </a:pPr>
            <a:r>
              <a:rPr lang="tr-TR" altLang="tr-TR" sz="2000" b="1" smtClean="0"/>
              <a:t>Birinci Derecede</a:t>
            </a:r>
          </a:p>
          <a:p>
            <a:pPr algn="ctr">
              <a:buFont typeface="Arial" charset="0"/>
              <a:buNone/>
            </a:pPr>
            <a:r>
              <a:rPr lang="tr-TR" altLang="tr-TR" sz="2000" b="1" smtClean="0"/>
              <a:t>				</a:t>
            </a:r>
            <a:r>
              <a:rPr lang="tr-TR" altLang="tr-TR" sz="2400" b="1" smtClean="0"/>
              <a:t>              İHRAÇÇI </a:t>
            </a:r>
            <a:r>
              <a:rPr lang="tr-TR" altLang="tr-TR" sz="2000" smtClean="0"/>
              <a:t>					</a:t>
            </a:r>
          </a:p>
          <a:p>
            <a:pPr algn="ctr">
              <a:buFont typeface="Arial" charset="0"/>
              <a:buNone/>
            </a:pPr>
            <a:endParaRPr lang="tr-TR" altLang="tr-TR" sz="2000" smtClean="0"/>
          </a:p>
          <a:p>
            <a:pPr algn="ctr">
              <a:buFont typeface="Arial" charset="0"/>
              <a:buNone/>
            </a:pPr>
            <a:endParaRPr lang="tr-TR" altLang="tr-TR" sz="500" smtClean="0"/>
          </a:p>
          <a:p>
            <a:pPr algn="ctr">
              <a:buFont typeface="Arial" charset="0"/>
              <a:buNone/>
            </a:pPr>
            <a:r>
              <a:rPr lang="tr-TR" altLang="tr-TR" sz="2000" b="1" smtClean="0"/>
              <a:t>İkinci Derecede</a:t>
            </a:r>
          </a:p>
          <a:p>
            <a:pPr algn="ctr">
              <a:buFont typeface="Arial" charset="0"/>
              <a:buNone/>
            </a:pPr>
            <a:r>
              <a:rPr lang="tr-TR" altLang="tr-TR" sz="2000" smtClean="0"/>
              <a:t>(Zararın söz konusu kişilerden </a:t>
            </a:r>
            <a:r>
              <a:rPr lang="tr-TR" altLang="tr-TR" sz="2000" i="1" u="sng" smtClean="0"/>
              <a:t>tazmin edilememesi </a:t>
            </a:r>
            <a:r>
              <a:rPr lang="tr-TR" altLang="tr-TR" sz="2000" smtClean="0"/>
              <a:t>veya </a:t>
            </a:r>
          </a:p>
          <a:p>
            <a:pPr algn="ctr">
              <a:buFont typeface="Arial" charset="0"/>
              <a:buNone/>
            </a:pPr>
            <a:r>
              <a:rPr lang="tr-TR" altLang="tr-TR" sz="2000" smtClean="0"/>
              <a:t>edilemeyeceğinin </a:t>
            </a:r>
            <a:r>
              <a:rPr lang="tr-TR" altLang="tr-TR" sz="2000" i="1" u="sng" smtClean="0"/>
              <a:t>açıkça belli olması </a:t>
            </a:r>
            <a:r>
              <a:rPr lang="tr-TR" altLang="tr-TR" sz="2000" smtClean="0"/>
              <a:t>hâlinde)</a:t>
            </a:r>
          </a:p>
          <a:p>
            <a:pPr marL="2060575" lvl="1" indent="0"/>
            <a:r>
              <a:rPr lang="tr-TR" altLang="tr-TR" sz="2000" b="1" smtClean="0"/>
              <a:t>halka arz edenler,</a:t>
            </a:r>
          </a:p>
          <a:p>
            <a:pPr marL="2060575" lvl="1" indent="0"/>
            <a:r>
              <a:rPr lang="tr-TR" altLang="tr-TR" sz="2000" b="1" smtClean="0"/>
              <a:t> ihraca aracılık eden lider aracı kurum, </a:t>
            </a:r>
          </a:p>
          <a:p>
            <a:pPr marL="2060575" lvl="1" indent="0"/>
            <a:r>
              <a:rPr lang="tr-TR" altLang="tr-TR" sz="2000" b="1" smtClean="0"/>
              <a:t>(varsa) garantör</a:t>
            </a:r>
            <a:r>
              <a:rPr lang="tr-TR" altLang="tr-TR" sz="2000" smtClean="0"/>
              <a:t> ve </a:t>
            </a:r>
          </a:p>
          <a:p>
            <a:pPr marL="2060575" lvl="1" indent="0"/>
            <a:r>
              <a:rPr lang="tr-TR" altLang="tr-TR" sz="2000" b="1" smtClean="0"/>
              <a:t>ihraççının yönetim kurulu üyeleri </a:t>
            </a:r>
          </a:p>
          <a:p>
            <a:pPr marL="2060575" lvl="1" indent="0">
              <a:buFont typeface="Arial" charset="0"/>
              <a:buNone/>
            </a:pPr>
            <a:r>
              <a:rPr lang="tr-TR" altLang="tr-TR" sz="2000" i="1" u="sng" smtClean="0"/>
              <a:t>kusurlarına</a:t>
            </a:r>
            <a:r>
              <a:rPr lang="tr-TR" altLang="tr-TR" sz="2000" smtClean="0"/>
              <a:t> ve durumun gereklerine göre zararlar </a:t>
            </a:r>
            <a:r>
              <a:rPr lang="tr-TR" altLang="tr-TR" sz="2000" i="1" u="sng" smtClean="0"/>
              <a:t>kendilerine yükletilebildiği ölçüde </a:t>
            </a:r>
            <a:r>
              <a:rPr lang="tr-TR" altLang="tr-TR" sz="2000" smtClean="0"/>
              <a:t>sorumludur (</a:t>
            </a:r>
            <a:r>
              <a:rPr lang="tr-TR" altLang="tr-TR" sz="2000" i="1" smtClean="0"/>
              <a:t>farklılaştırılmış teselsül</a:t>
            </a:r>
            <a:r>
              <a:rPr lang="tr-TR" altLang="tr-TR" sz="2000" smtClean="0"/>
              <a:t>).</a:t>
            </a:r>
          </a:p>
          <a:p>
            <a:endParaRPr lang="tr-TR" altLang="tr-TR" sz="2000" smtClean="0"/>
          </a:p>
        </p:txBody>
      </p:sp>
      <p:sp>
        <p:nvSpPr>
          <p:cNvPr id="8499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DA5ABC9D-D6D0-4A72-9C3D-76F3602951CC}" type="slidenum">
              <a:rPr lang="tr-TR" altLang="tr-TR" sz="1200">
                <a:solidFill>
                  <a:srgbClr val="898989"/>
                </a:solidFill>
                <a:latin typeface="Verdana" pitchFamily="34" charset="0"/>
              </a:rPr>
              <a:pPr>
                <a:spcBef>
                  <a:spcPct val="0"/>
                </a:spcBef>
                <a:buFontTx/>
                <a:buNone/>
              </a:pPr>
              <a:t>9</a:t>
            </a:fld>
            <a:endParaRPr lang="tr-TR" altLang="tr-TR" sz="1200">
              <a:solidFill>
                <a:srgbClr val="898989"/>
              </a:solidFill>
              <a:latin typeface="Verdana" pitchFamily="34" charset="0"/>
            </a:endParaRPr>
          </a:p>
        </p:txBody>
      </p:sp>
      <p:sp>
        <p:nvSpPr>
          <p:cNvPr id="7" name="Aşağı Ok 6"/>
          <p:cNvSpPr>
            <a:spLocks noChangeArrowheads="1"/>
          </p:cNvSpPr>
          <p:nvPr/>
        </p:nvSpPr>
        <p:spPr bwMode="auto">
          <a:xfrm>
            <a:off x="4356100" y="758825"/>
            <a:ext cx="792163" cy="792163"/>
          </a:xfrm>
          <a:prstGeom prst="downArrow">
            <a:avLst>
              <a:gd name="adj1" fmla="val 50000"/>
              <a:gd name="adj2" fmla="val 50000"/>
            </a:avLst>
          </a:prstGeom>
          <a:gradFill rotWithShape="1">
            <a:gsLst>
              <a:gs pos="0">
                <a:srgbClr val="E4F9FF"/>
              </a:gs>
              <a:gs pos="64999">
                <a:srgbClr val="BBEFFF"/>
              </a:gs>
              <a:gs pos="100000">
                <a:srgbClr val="9EEAFF"/>
              </a:gs>
            </a:gsLst>
            <a:lin ang="5400000" scaled="1"/>
          </a:gradFill>
          <a:ln w="9525">
            <a:solidFill>
              <a:srgbClr val="46AAC5"/>
            </a:solidFill>
            <a:miter lim="800000"/>
            <a:headEnd/>
            <a:tailEnd/>
          </a:ln>
          <a:effectLst>
            <a:outerShdw blurRad="40000" dist="20000" dir="5400000" rotWithShape="0">
              <a:srgbClr val="808080">
                <a:alpha val="37999"/>
              </a:srgbClr>
            </a:outerShdw>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endParaRPr lang="tr-TR" altLang="tr-TR" sz="1700" smtClean="0">
              <a:solidFill>
                <a:srgbClr val="000000"/>
              </a:solidFill>
              <a:cs typeface="Arial" panose="020B0604020202020204" pitchFamily="34" charset="0"/>
            </a:endParaRPr>
          </a:p>
        </p:txBody>
      </p:sp>
      <p:sp>
        <p:nvSpPr>
          <p:cNvPr id="8" name="Aşağı Ok 7"/>
          <p:cNvSpPr>
            <a:spLocks noChangeArrowheads="1"/>
          </p:cNvSpPr>
          <p:nvPr/>
        </p:nvSpPr>
        <p:spPr bwMode="auto">
          <a:xfrm>
            <a:off x="4268788" y="2349500"/>
            <a:ext cx="879475" cy="792163"/>
          </a:xfrm>
          <a:prstGeom prst="downArrow">
            <a:avLst>
              <a:gd name="adj1" fmla="val 50000"/>
              <a:gd name="adj2" fmla="val 50000"/>
            </a:avLst>
          </a:prstGeom>
          <a:gradFill rotWithShape="1">
            <a:gsLst>
              <a:gs pos="0">
                <a:srgbClr val="E4F9FF"/>
              </a:gs>
              <a:gs pos="64999">
                <a:srgbClr val="BBEFFF"/>
              </a:gs>
              <a:gs pos="100000">
                <a:srgbClr val="9EEAFF"/>
              </a:gs>
            </a:gsLst>
            <a:lin ang="5400000" scaled="1"/>
          </a:gradFill>
          <a:ln w="9525">
            <a:solidFill>
              <a:srgbClr val="46AAC5"/>
            </a:solidFill>
            <a:miter lim="800000"/>
            <a:headEnd/>
            <a:tailEnd/>
          </a:ln>
          <a:effectLst>
            <a:outerShdw blurRad="40000" dist="20000" dir="5400000" rotWithShape="0">
              <a:srgbClr val="808080">
                <a:alpha val="37999"/>
              </a:srgbClr>
            </a:outerShdw>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endParaRPr lang="tr-TR" altLang="tr-TR" sz="1700" smtClean="0">
              <a:solidFill>
                <a:srgbClr val="000000"/>
              </a:solidFill>
              <a:cs typeface="Arial" panose="020B0604020202020204" pitchFamily="34" charset="0"/>
            </a:endParaRPr>
          </a:p>
        </p:txBody>
      </p:sp>
      <p:sp>
        <p:nvSpPr>
          <p:cNvPr id="8499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268772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Ekran Gösterisi (4:3)</PresentationFormat>
  <Paragraphs>88</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PowerPoint Sunusu</vt:lpstr>
      <vt:lpstr>İzahnamenin Onaylanması Uygulaması / Sistemi</vt:lpstr>
      <vt:lpstr>Cezai Sorumluluk</vt:lpstr>
      <vt:lpstr>Hukuki Sorumluluk</vt:lpstr>
      <vt:lpstr>PowerPoint Sunusu</vt:lpstr>
      <vt:lpstr>PowerPoint Sunusu</vt:lpstr>
      <vt:lpstr>PowerPoint Sunusu</vt:lpstr>
      <vt:lpstr>Sorumluluğun Sebebi</vt:lpstr>
      <vt:lpstr>    Kimler Sorumludur?</vt:lpstr>
      <vt:lpstr>SPK’nın Sorumluluğu…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2</cp:revision>
  <dcterms:created xsi:type="dcterms:W3CDTF">2019-12-25T15:27:59Z</dcterms:created>
  <dcterms:modified xsi:type="dcterms:W3CDTF">2019-12-25T16:09:55Z</dcterms:modified>
</cp:coreProperties>
</file>