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271" r:id="rId6"/>
    <p:sldId id="429" r:id="rId7"/>
    <p:sldId id="430" r:id="rId8"/>
    <p:sldId id="431" r:id="rId9"/>
    <p:sldId id="432" r:id="rId10"/>
    <p:sldId id="310" r:id="rId11"/>
    <p:sldId id="272" r:id="rId12"/>
    <p:sldId id="290" r:id="rId13"/>
    <p:sldId id="31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7" id="{647922E6-C166-4A96-86B5-EECDF677A4CF}">
          <p14:sldIdLst>
            <p14:sldId id="281"/>
            <p14:sldId id="271"/>
            <p14:sldId id="429"/>
            <p14:sldId id="430"/>
            <p14:sldId id="431"/>
            <p14:sldId id="432"/>
            <p14:sldId id="310"/>
            <p14:sldId id="272"/>
            <p14:sldId id="290"/>
            <p14:sldId id="311"/>
          </p14:sldIdLst>
        </p14:section>
        <p14:section name="Varsayılan Bölüm" id="{4A20D917-E809-4B46-AC72-F03CCCAD5EA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07746D-D638-412C-89D7-C988401B7DA1}" v="1" dt="2020-05-27T14:36:22.5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1107746D-D638-412C-89D7-C988401B7DA1}"/>
    <pc:docChg chg="addSld modSld">
      <pc:chgData name="Hilal Nur Gözüküçük" userId="c9e7c93c-5cb0-4c0e-8df3-2f019b03d73c" providerId="ADAL" clId="{1107746D-D638-412C-89D7-C988401B7DA1}" dt="2020-05-27T14:36:22.499" v="0"/>
      <pc:docMkLst>
        <pc:docMk/>
      </pc:docMkLst>
      <pc:sldChg chg="add">
        <pc:chgData name="Hilal Nur Gözüküçük" userId="c9e7c93c-5cb0-4c0e-8df3-2f019b03d73c" providerId="ADAL" clId="{1107746D-D638-412C-89D7-C988401B7DA1}" dt="2020-05-27T14:36:22.499" v="0"/>
        <pc:sldMkLst>
          <pc:docMk/>
          <pc:sldMk cId="2320697844"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7EFE24-5FC9-4AED-A70C-94648CBD586D}"/>
              </a:ext>
            </a:extLst>
          </p:cNvPr>
          <p:cNvSpPr>
            <a:spLocks noGrp="1"/>
          </p:cNvSpPr>
          <p:nvPr>
            <p:ph type="title"/>
          </p:nvPr>
        </p:nvSpPr>
        <p:spPr/>
        <p:txBody>
          <a:bodyPr/>
          <a:lstStyle/>
          <a:p>
            <a:r>
              <a:rPr lang="tr-TR" dirty="0"/>
              <a:t>TMK m. 2 uygulanırken göz önünde tutulacak esaslar</a:t>
            </a:r>
          </a:p>
        </p:txBody>
      </p:sp>
      <p:sp>
        <p:nvSpPr>
          <p:cNvPr id="3" name="İçerik Yer Tutucusu 2">
            <a:extLst>
              <a:ext uri="{FF2B5EF4-FFF2-40B4-BE49-F238E27FC236}">
                <a16:creationId xmlns:a16="http://schemas.microsoft.com/office/drawing/2014/main" id="{C2CCB9BB-9B0B-46E4-B529-01E14D9AC0B6}"/>
              </a:ext>
            </a:extLst>
          </p:cNvPr>
          <p:cNvSpPr>
            <a:spLocks noGrp="1"/>
          </p:cNvSpPr>
          <p:nvPr>
            <p:ph idx="1"/>
          </p:nvPr>
        </p:nvSpPr>
        <p:spPr>
          <a:xfrm>
            <a:off x="523783" y="2015732"/>
            <a:ext cx="11132598" cy="4037749"/>
          </a:xfrm>
        </p:spPr>
        <p:txBody>
          <a:bodyPr/>
          <a:lstStyle/>
          <a:p>
            <a:r>
              <a:rPr lang="tr-TR" dirty="0"/>
              <a:t>Dürüstlük kuralı ve hakkın kötüye kullanılması yasağı, bir genel kural, temel ilke niteliğindedir.</a:t>
            </a:r>
          </a:p>
          <a:p>
            <a:r>
              <a:rPr lang="tr-TR" dirty="0"/>
              <a:t>Fakat her meselede başka hükümleri bir kenara bırakarak sorunu dürüstlük kuralı ilke çözmeye çalışmak hukuki güvenliği ortadan kaldırır.</a:t>
            </a:r>
          </a:p>
          <a:p>
            <a:r>
              <a:rPr lang="tr-TR" dirty="0"/>
              <a:t>Hakim dürüstlük kuralını re’sen dikkate alır.</a:t>
            </a:r>
          </a:p>
          <a:p>
            <a:r>
              <a:rPr lang="tr-TR" dirty="0"/>
              <a:t>Hakim, dürüstlük kuralına ve hakkın kötüye kullanılması yasağına dayandığı her meselede bu uygulamanın gerekçelerini açıklamak zorundadır.,</a:t>
            </a:r>
          </a:p>
        </p:txBody>
      </p:sp>
    </p:spTree>
    <p:extLst>
      <p:ext uri="{BB962C8B-B14F-4D97-AF65-F5344CB8AC3E}">
        <p14:creationId xmlns:p14="http://schemas.microsoft.com/office/powerpoint/2010/main" val="2467498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72FD2B-69F5-48F9-A954-867A2CCA46F8}"/>
              </a:ext>
            </a:extLst>
          </p:cNvPr>
          <p:cNvSpPr>
            <a:spLocks noGrp="1"/>
          </p:cNvSpPr>
          <p:nvPr>
            <p:ph type="title"/>
          </p:nvPr>
        </p:nvSpPr>
        <p:spPr/>
        <p:txBody>
          <a:bodyPr/>
          <a:lstStyle/>
          <a:p>
            <a:r>
              <a:rPr lang="tr-TR" dirty="0"/>
              <a:t>Hakların KAZANILMASINDA İYİNİYETİN ROLÜ</a:t>
            </a:r>
          </a:p>
        </p:txBody>
      </p:sp>
      <p:sp>
        <p:nvSpPr>
          <p:cNvPr id="3" name="İçerik Yer Tutucusu 2">
            <a:extLst>
              <a:ext uri="{FF2B5EF4-FFF2-40B4-BE49-F238E27FC236}">
                <a16:creationId xmlns:a16="http://schemas.microsoft.com/office/drawing/2014/main" id="{8BBD921A-3C93-4542-874A-2CF3C7DA6327}"/>
              </a:ext>
            </a:extLst>
          </p:cNvPr>
          <p:cNvSpPr>
            <a:spLocks noGrp="1"/>
          </p:cNvSpPr>
          <p:nvPr>
            <p:ph idx="1"/>
          </p:nvPr>
        </p:nvSpPr>
        <p:spPr>
          <a:xfrm>
            <a:off x="541539" y="2015731"/>
            <a:ext cx="11159230" cy="4331803"/>
          </a:xfrm>
        </p:spPr>
        <p:txBody>
          <a:bodyPr>
            <a:normAutofit lnSpcReduction="10000"/>
          </a:bodyPr>
          <a:lstStyle/>
          <a:p>
            <a:pPr marL="0" indent="0">
              <a:buNone/>
            </a:pPr>
            <a:r>
              <a:rPr lang="tr-TR" sz="2400" u="sng" dirty="0"/>
              <a:t>İyiniyet kavramı: </a:t>
            </a:r>
            <a:r>
              <a:rPr lang="tr-TR" dirty="0"/>
              <a:t>Bir hukuki etkinin, sonucun meydana gelmesinde, gereken tüm özen gösterildiği halde, buna ait bir engeli bilmemeyi ve bilebilecek durumda olmamayı ifade eder. Hukuki eksikliklere rağmen, bu eksikliklerin farkında olmamaktır. </a:t>
            </a:r>
          </a:p>
          <a:p>
            <a:pPr marL="457200" lvl="1" indent="0">
              <a:buNone/>
            </a:pPr>
            <a:r>
              <a:rPr lang="tr-TR" dirty="0"/>
              <a:t>İyiniyet, belirli bir olay veya olguya ilişkin olarak bir kişinin bilgisine ve inancına yönelik yapılan bir değerlendirmeyi ifade eder. </a:t>
            </a:r>
          </a:p>
          <a:p>
            <a:pPr marL="457200" lvl="1" indent="0">
              <a:buNone/>
            </a:pPr>
            <a:r>
              <a:rPr lang="tr-TR" dirty="0"/>
              <a:t>İyiniyet, kişiye özeldir ve sübjektiftir.</a:t>
            </a:r>
          </a:p>
          <a:p>
            <a:pPr marL="0" indent="0">
              <a:buNone/>
            </a:pPr>
            <a:r>
              <a:rPr lang="tr-TR" sz="2400" u="sng" dirty="0"/>
              <a:t>İyiniyetin rolü: </a:t>
            </a:r>
            <a:r>
              <a:rPr lang="tr-TR" dirty="0"/>
              <a:t>Bir kimsenin, iyiniyetli olmaması halinde karşılaşacağı bazı hukuki sonuçlardan korunmasını sağlar. </a:t>
            </a:r>
          </a:p>
          <a:p>
            <a:pPr lvl="1"/>
            <a:r>
              <a:rPr lang="tr-TR" dirty="0"/>
              <a:t>İyiniyet ancak kanunun öngördüğü hallerde ve ölçüde koruyucu rol oynar.</a:t>
            </a:r>
          </a:p>
          <a:p>
            <a:pPr lvl="1"/>
            <a:r>
              <a:rPr lang="tr-TR" dirty="0"/>
              <a:t>İyiniyetin korucu etkisi bazen, derhal değil belli bir sürenin sonunda gerçekleşir.</a:t>
            </a:r>
          </a:p>
          <a:p>
            <a:pPr lvl="1"/>
            <a:r>
              <a:rPr lang="tr-TR" dirty="0"/>
              <a:t>İyiniyetin korucu etkisi bazen tam, bazen kısmidir.</a:t>
            </a:r>
          </a:p>
          <a:p>
            <a:pPr marL="0" indent="0">
              <a:buNone/>
            </a:pPr>
            <a:endParaRPr lang="tr-TR" dirty="0"/>
          </a:p>
          <a:p>
            <a:pPr lvl="1"/>
            <a:endParaRPr lang="tr-TR" dirty="0"/>
          </a:p>
        </p:txBody>
      </p:sp>
    </p:spTree>
    <p:extLst>
      <p:ext uri="{BB962C8B-B14F-4D97-AF65-F5344CB8AC3E}">
        <p14:creationId xmlns:p14="http://schemas.microsoft.com/office/powerpoint/2010/main" val="2494182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622812-968E-4E06-B9E1-BD4E2AEEDE80}"/>
              </a:ext>
            </a:extLst>
          </p:cNvPr>
          <p:cNvSpPr>
            <a:spLocks noGrp="1"/>
          </p:cNvSpPr>
          <p:nvPr>
            <p:ph type="title"/>
          </p:nvPr>
        </p:nvSpPr>
        <p:spPr/>
        <p:txBody>
          <a:bodyPr/>
          <a:lstStyle/>
          <a:p>
            <a:r>
              <a:rPr lang="tr-TR" dirty="0"/>
              <a:t>HAKLaRIN KAZANILMASINDA İYİNİYETİN ROLÜ</a:t>
            </a:r>
          </a:p>
        </p:txBody>
      </p:sp>
      <p:sp>
        <p:nvSpPr>
          <p:cNvPr id="3" name="İçerik Yer Tutucusu 2">
            <a:extLst>
              <a:ext uri="{FF2B5EF4-FFF2-40B4-BE49-F238E27FC236}">
                <a16:creationId xmlns:a16="http://schemas.microsoft.com/office/drawing/2014/main" id="{F82DC611-5D9F-40C3-AB54-6BC76A19C0B6}"/>
              </a:ext>
            </a:extLst>
          </p:cNvPr>
          <p:cNvSpPr>
            <a:spLocks noGrp="1"/>
          </p:cNvSpPr>
          <p:nvPr>
            <p:ph idx="1"/>
          </p:nvPr>
        </p:nvSpPr>
        <p:spPr>
          <a:xfrm>
            <a:off x="463118" y="1952498"/>
            <a:ext cx="11265763" cy="4100983"/>
          </a:xfrm>
        </p:spPr>
        <p:txBody>
          <a:bodyPr>
            <a:normAutofit fontScale="92500" lnSpcReduction="10000"/>
          </a:bodyPr>
          <a:lstStyle/>
          <a:p>
            <a:pPr marL="0" indent="0">
              <a:buNone/>
            </a:pPr>
            <a:r>
              <a:rPr lang="tr-TR" sz="2600" u="sng" dirty="0"/>
              <a:t>İyiniyetin unsurları: </a:t>
            </a:r>
            <a:r>
              <a:rPr lang="tr-TR" dirty="0"/>
              <a:t>Hak kazanılırken, hakkın kazanılmasını önleyen bir durumun olayda varlığı veya yokluğu hakkındaki her bilgisizlik, hakkı kazanan kişiyi iyiniyetli kabul etmeye yetmez. Ancak belirli şartlara sahip bilgisizliğin varlığı, kişiyi iyiniyetle hareket etmiş kabul etmeye yarar.</a:t>
            </a:r>
          </a:p>
          <a:p>
            <a:pPr marL="914400" lvl="1" indent="-457200">
              <a:buFont typeface="+mj-lt"/>
              <a:buAutoNum type="arabicPeriod"/>
            </a:pPr>
            <a:r>
              <a:rPr lang="tr-TR" dirty="0"/>
              <a:t>Bilgisizlik veya yanlış bilgi</a:t>
            </a:r>
          </a:p>
          <a:p>
            <a:pPr marL="914400" lvl="1" indent="-457200">
              <a:buFont typeface="+mj-lt"/>
              <a:buAutoNum type="arabicPeriod"/>
            </a:pPr>
            <a:r>
              <a:rPr lang="tr-TR" dirty="0"/>
              <a:t>Bilgisizlik veya yanlış bilginin mazur görülebilir olması</a:t>
            </a:r>
          </a:p>
          <a:p>
            <a:pPr marL="1371600" lvl="2" indent="-457200">
              <a:buFont typeface="+mj-lt"/>
              <a:buAutoNum type="arabicPeriod"/>
            </a:pPr>
            <a:r>
              <a:rPr lang="tr-TR" dirty="0"/>
              <a:t>Kanundan doğan bilme yükümlülüğü</a:t>
            </a:r>
          </a:p>
          <a:p>
            <a:pPr marL="1828800" lvl="3" indent="-457200">
              <a:buFont typeface="+mj-lt"/>
              <a:buAutoNum type="arabicPeriod"/>
            </a:pPr>
            <a:r>
              <a:rPr lang="tr-TR" dirty="0"/>
              <a:t>Kanunen ilanı zorunlu durumlar</a:t>
            </a:r>
          </a:p>
          <a:p>
            <a:pPr marL="1828800" lvl="3" indent="-457200">
              <a:buFont typeface="+mj-lt"/>
              <a:buAutoNum type="arabicPeriod"/>
            </a:pPr>
            <a:r>
              <a:rPr lang="tr-TR" dirty="0"/>
              <a:t>Aleniyet ilkesine bağlı olarak tutulan siciller</a:t>
            </a:r>
          </a:p>
          <a:p>
            <a:pPr marL="1828800" lvl="3" indent="-457200">
              <a:buFont typeface="+mj-lt"/>
              <a:buAutoNum type="arabicPeriod"/>
            </a:pPr>
            <a:r>
              <a:rPr lang="tr-TR" dirty="0"/>
              <a:t>Hukuk kurallarının varlığı ve anlamı açısından iyiniyet</a:t>
            </a:r>
          </a:p>
          <a:p>
            <a:pPr marL="1371600" lvl="2" indent="-457200">
              <a:buFont typeface="+mj-lt"/>
              <a:buAutoNum type="arabicPeriod"/>
            </a:pPr>
            <a:r>
              <a:rPr lang="tr-TR" dirty="0"/>
              <a:t>Tam ehliyetsizlerle yapılan işlemlerde bilme yükümlülüğü</a:t>
            </a:r>
          </a:p>
          <a:p>
            <a:pPr marL="1371600" lvl="2" indent="-457200">
              <a:buFont typeface="+mj-lt"/>
              <a:buAutoNum type="arabicPeriod"/>
            </a:pPr>
            <a:r>
              <a:rPr lang="tr-TR" dirty="0"/>
              <a:t>Sınırlı ehliyetsizlerle yapılan işlemlerde bilme yükümlülüğü</a:t>
            </a:r>
          </a:p>
          <a:p>
            <a:pPr marL="1371600" lvl="2" indent="-457200">
              <a:buFont typeface="+mj-lt"/>
              <a:buAutoNum type="arabicPeriod"/>
            </a:pPr>
            <a:r>
              <a:rPr lang="tr-TR" dirty="0"/>
              <a:t>Durumun gereğinden doğan bilme yükümlülüğü</a:t>
            </a:r>
          </a:p>
          <a:p>
            <a:pPr marL="457200" indent="-457200">
              <a:buFont typeface="+mj-lt"/>
              <a:buAutoNum type="arabicPeriod"/>
            </a:pPr>
            <a:endParaRPr lang="tr-TR" dirty="0"/>
          </a:p>
          <a:p>
            <a:pPr marL="0" indent="0">
              <a:buNone/>
            </a:pPr>
            <a:endParaRPr lang="tr-TR" dirty="0"/>
          </a:p>
        </p:txBody>
      </p:sp>
    </p:spTree>
    <p:extLst>
      <p:ext uri="{BB962C8B-B14F-4D97-AF65-F5344CB8AC3E}">
        <p14:creationId xmlns:p14="http://schemas.microsoft.com/office/powerpoint/2010/main" val="280042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CEC4EA-873B-42B9-AC51-B7FED7BB95A5}"/>
              </a:ext>
            </a:extLst>
          </p:cNvPr>
          <p:cNvSpPr>
            <a:spLocks noGrp="1"/>
          </p:cNvSpPr>
          <p:nvPr>
            <p:ph type="title"/>
          </p:nvPr>
        </p:nvSpPr>
        <p:spPr/>
        <p:txBody>
          <a:bodyPr/>
          <a:lstStyle/>
          <a:p>
            <a:r>
              <a:rPr lang="tr-TR" dirty="0"/>
              <a:t>HAKLaRIN KAZANILMASINDA İYİNİYETİN ROLÜ</a:t>
            </a:r>
          </a:p>
        </p:txBody>
      </p:sp>
      <p:sp>
        <p:nvSpPr>
          <p:cNvPr id="3" name="İçerik Yer Tutucusu 2">
            <a:extLst>
              <a:ext uri="{FF2B5EF4-FFF2-40B4-BE49-F238E27FC236}">
                <a16:creationId xmlns:a16="http://schemas.microsoft.com/office/drawing/2014/main" id="{80FBE2DC-F092-41D4-AFE8-1CEC2287538A}"/>
              </a:ext>
            </a:extLst>
          </p:cNvPr>
          <p:cNvSpPr>
            <a:spLocks noGrp="1"/>
          </p:cNvSpPr>
          <p:nvPr>
            <p:ph idx="1"/>
          </p:nvPr>
        </p:nvSpPr>
        <p:spPr>
          <a:xfrm>
            <a:off x="363984" y="2015732"/>
            <a:ext cx="11310151" cy="4118738"/>
          </a:xfrm>
        </p:spPr>
        <p:txBody>
          <a:bodyPr>
            <a:normAutofit fontScale="92500"/>
          </a:bodyPr>
          <a:lstStyle/>
          <a:p>
            <a:pPr marL="0" indent="0">
              <a:buNone/>
            </a:pPr>
            <a:r>
              <a:rPr lang="tr-TR" sz="2200" u="sng" dirty="0"/>
              <a:t>İyiniyetin korunmasının sebepleri</a:t>
            </a:r>
          </a:p>
          <a:p>
            <a:r>
              <a:rPr lang="tr-TR" dirty="0"/>
              <a:t>Günlük hayattaki tedavül ve işlem güvenliğini korumak: Kişiler belirli görünüşlerden hareketle işlemlerini gerçekleştirirler. Görünüşe dayanan bilgi ile gerçek hukuki durumun birbirine uygun olmadığı iddiasından hareketle kişilere karşı talepler ileri sürülmesine imkan tanınması, karışıklığa yol açabilir.</a:t>
            </a:r>
          </a:p>
          <a:p>
            <a:r>
              <a:rPr lang="tr-TR" dirty="0"/>
              <a:t>Bir kişinin yarattığı belli bir görünüşün sonuçlarına hukuken bizzat katlanması gerekir: Bir taşınırını başkasına emanet veren kişi, emanet alanın eşyanın sahibi gibi görünmesinin sonuçlarına katlanmak zorundadır.</a:t>
            </a:r>
          </a:p>
          <a:p>
            <a:r>
              <a:rPr lang="tr-TR" dirty="0"/>
              <a:t>Bir kişinin, hakkını korumada aşırı ihmalkar davranmış olması halinde, bu ihmalkar davranışın olumsuz sonuçları, başka kişilere yüklenmemelidir: Temsil edilenin, temsilciden yetki belgesini geri almayı ihmal etmesi ve temsilcinin üçüncü kişiyle temsil edilen adına işlem yapması halinde, üçüncü kişi iyiniyetli ise temsil edilen değil; o korunur.</a:t>
            </a:r>
          </a:p>
        </p:txBody>
      </p:sp>
    </p:spTree>
    <p:extLst>
      <p:ext uri="{BB962C8B-B14F-4D97-AF65-F5344CB8AC3E}">
        <p14:creationId xmlns:p14="http://schemas.microsoft.com/office/powerpoint/2010/main" val="812689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31E1C2-A90D-4D2B-BBAD-440A61029314}"/>
              </a:ext>
            </a:extLst>
          </p:cNvPr>
          <p:cNvSpPr>
            <a:spLocks noGrp="1"/>
          </p:cNvSpPr>
          <p:nvPr>
            <p:ph type="title"/>
          </p:nvPr>
        </p:nvSpPr>
        <p:spPr/>
        <p:txBody>
          <a:bodyPr/>
          <a:lstStyle/>
          <a:p>
            <a:r>
              <a:rPr lang="tr-TR" dirty="0"/>
              <a:t>Hakların KAZANILMASINDA İYİNİYETİN ROLÜ</a:t>
            </a:r>
          </a:p>
        </p:txBody>
      </p:sp>
      <p:sp>
        <p:nvSpPr>
          <p:cNvPr id="3" name="İçerik Yer Tutucusu 2">
            <a:extLst>
              <a:ext uri="{FF2B5EF4-FFF2-40B4-BE49-F238E27FC236}">
                <a16:creationId xmlns:a16="http://schemas.microsoft.com/office/drawing/2014/main" id="{7D928C95-DFE2-45F3-A5BC-C4D88BCF19AD}"/>
              </a:ext>
            </a:extLst>
          </p:cNvPr>
          <p:cNvSpPr>
            <a:spLocks noGrp="1"/>
          </p:cNvSpPr>
          <p:nvPr>
            <p:ph idx="1"/>
          </p:nvPr>
        </p:nvSpPr>
        <p:spPr>
          <a:xfrm>
            <a:off x="399495" y="2015731"/>
            <a:ext cx="11469950" cy="4234149"/>
          </a:xfrm>
        </p:spPr>
        <p:txBody>
          <a:bodyPr>
            <a:normAutofit fontScale="70000" lnSpcReduction="20000"/>
          </a:bodyPr>
          <a:lstStyle/>
          <a:p>
            <a:pPr marL="0" indent="0">
              <a:buNone/>
            </a:pPr>
            <a:r>
              <a:rPr lang="tr-TR" sz="2900" u="sng" dirty="0"/>
              <a:t>İyiniyetin korunmasının şartları</a:t>
            </a:r>
          </a:p>
          <a:p>
            <a:pPr marL="457200" indent="-457200">
              <a:buFont typeface="+mj-lt"/>
              <a:buAutoNum type="arabicPeriod"/>
            </a:pPr>
            <a:r>
              <a:rPr lang="tr-TR" dirty="0"/>
              <a:t>Korumanın kanunen öngörülmüş olması: İyiniyetin korunması, ancak bu amaçla öngörülmüş özel kuralda belirtilmesi durumunda ve belirli ihtimallerde söz konusudur.</a:t>
            </a:r>
          </a:p>
          <a:p>
            <a:pPr marL="457200" lvl="1" indent="0">
              <a:buNone/>
            </a:pPr>
            <a:r>
              <a:rPr lang="tr-TR" dirty="0"/>
              <a:t>Kanunda öngörülmeyen bir halde, kişinin iyiniyetli olması, o duruma yönelik herhangi bir hukuki etki oluşturmaz.</a:t>
            </a:r>
          </a:p>
          <a:p>
            <a:pPr marL="457200" lvl="1" indent="0">
              <a:buNone/>
            </a:pPr>
            <a:r>
              <a:rPr lang="tr-TR" dirty="0"/>
              <a:t>TMK m. 3’ teki «kanun» ifadesi geniş yorumlanır, medeni hukukun kaynaklarının tamamını kapsar.</a:t>
            </a:r>
          </a:p>
          <a:p>
            <a:pPr marL="457200" lvl="1" indent="0">
              <a:buNone/>
            </a:pPr>
            <a:r>
              <a:rPr lang="tr-TR" dirty="0"/>
              <a:t>Bir kanun hükmünde iyiniyetin korunmasının amaçlandığını anlatan ifadeler: «iyiniyet», «kötüniyet», «bildiği veya bilmesi gerektiği», «güvenerek», «artniyet veya ağır ihmal olmaksızın» </a:t>
            </a:r>
          </a:p>
          <a:p>
            <a:pPr marL="457200" indent="-457200">
              <a:buFont typeface="+mj-lt"/>
              <a:buAutoNum type="arabicPeriod"/>
            </a:pPr>
            <a:r>
              <a:rPr lang="tr-TR" dirty="0"/>
              <a:t>İyiniyetin bizzat kanunen korunan kişide olması: İyiniyet, kanunun iyiniyetli olması şartıyla koruduğu kişide aranır. </a:t>
            </a:r>
          </a:p>
          <a:p>
            <a:pPr lvl="1"/>
            <a:r>
              <a:rPr lang="tr-TR" dirty="0"/>
              <a:t>İyiniyetin koruyucu etkisinden yararlanacak olan kimse, hukuki ilişkiye, kanuni veya akdi temsilci ile katılıyorsa; hem temsil edilenin hem temsilcinin iyiniyetli olması gerekir. </a:t>
            </a:r>
          </a:p>
          <a:p>
            <a:pPr lvl="1"/>
            <a:r>
              <a:rPr lang="tr-TR" dirty="0"/>
              <a:t>Tüzel kişilerde, yetkili organda aranır.</a:t>
            </a:r>
          </a:p>
          <a:p>
            <a:pPr lvl="1"/>
            <a:r>
              <a:rPr lang="tr-TR" dirty="0"/>
              <a:t>Tüzel kişiliği bulunmayan kişi topluluklarında ise topluluğu oluşturan tüm kişiler iyiniyetli olmalıdır.</a:t>
            </a:r>
          </a:p>
          <a:p>
            <a:pPr marL="457200" indent="-457200">
              <a:buFont typeface="+mj-lt"/>
              <a:buAutoNum type="arabicPeriod"/>
            </a:pPr>
            <a:r>
              <a:rPr lang="tr-TR" dirty="0"/>
              <a:t>Kişinin belirli bir zamanda iyiniyetli olması: Bazen iyiniyetin hakkın doğduğu anda mevcut olması yeterli iken, bazı hallerde belli bir süre devam etmiş olması gerekir. Her iki halde de gerekli zaman diliminde iyiniyet bulunduktan ve hukuki sonuç gerçekleştikten sonra iyiniyetin devamı aranmaz.</a:t>
            </a:r>
          </a:p>
        </p:txBody>
      </p:sp>
    </p:spTree>
    <p:extLst>
      <p:ext uri="{BB962C8B-B14F-4D97-AF65-F5344CB8AC3E}">
        <p14:creationId xmlns:p14="http://schemas.microsoft.com/office/powerpoint/2010/main" val="929494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D6AA39-E575-436F-A61E-F3142491A97A}"/>
              </a:ext>
            </a:extLst>
          </p:cNvPr>
          <p:cNvSpPr>
            <a:spLocks noGrp="1"/>
          </p:cNvSpPr>
          <p:nvPr>
            <p:ph type="title"/>
          </p:nvPr>
        </p:nvSpPr>
        <p:spPr/>
        <p:txBody>
          <a:bodyPr/>
          <a:lstStyle/>
          <a:p>
            <a:r>
              <a:rPr lang="tr-TR" dirty="0"/>
              <a:t>Hakların KAZANILMASINDA İYİNİYETİN ROLÜ</a:t>
            </a:r>
          </a:p>
        </p:txBody>
      </p:sp>
      <p:sp>
        <p:nvSpPr>
          <p:cNvPr id="3" name="İçerik Yer Tutucusu 2">
            <a:extLst>
              <a:ext uri="{FF2B5EF4-FFF2-40B4-BE49-F238E27FC236}">
                <a16:creationId xmlns:a16="http://schemas.microsoft.com/office/drawing/2014/main" id="{925017E7-ACB5-4476-A9D7-677ECEBE7BAB}"/>
              </a:ext>
            </a:extLst>
          </p:cNvPr>
          <p:cNvSpPr>
            <a:spLocks noGrp="1"/>
          </p:cNvSpPr>
          <p:nvPr>
            <p:ph idx="1"/>
          </p:nvPr>
        </p:nvSpPr>
        <p:spPr>
          <a:xfrm>
            <a:off x="452761" y="2015732"/>
            <a:ext cx="11274641" cy="4109860"/>
          </a:xfrm>
        </p:spPr>
        <p:txBody>
          <a:bodyPr>
            <a:normAutofit fontScale="55000" lnSpcReduction="20000"/>
          </a:bodyPr>
          <a:lstStyle/>
          <a:p>
            <a:pPr marL="0" indent="0">
              <a:buNone/>
            </a:pPr>
            <a:r>
              <a:rPr lang="tr-TR" sz="2900" u="sng" dirty="0"/>
              <a:t>İyiniyetin hüküm ve sonuçları</a:t>
            </a:r>
          </a:p>
          <a:p>
            <a:pPr marL="457200" indent="-457200">
              <a:buFont typeface="+mj-lt"/>
              <a:buAutoNum type="arabicPeriod"/>
            </a:pPr>
            <a:r>
              <a:rPr lang="tr-TR" dirty="0"/>
              <a:t>İyiniyetin, hukuki sakatlığa bağlı sonuçların tümünü ortadan kaldırması: İyiniyetin tam korunduğu haller</a:t>
            </a:r>
          </a:p>
          <a:p>
            <a:pPr marL="914400" lvl="1" indent="-457200">
              <a:buFont typeface="+mj-lt"/>
              <a:buAutoNum type="arabicPeriod"/>
            </a:pPr>
            <a:r>
              <a:rPr lang="tr-TR" dirty="0"/>
              <a:t>Emin sıfatıyla zilyetten taşınır bir mal üzerinde ayni hak iktisabı (TMK m. 988)</a:t>
            </a:r>
          </a:p>
          <a:p>
            <a:pPr marL="914400" lvl="1" indent="-457200">
              <a:buFont typeface="+mj-lt"/>
              <a:buAutoNum type="arabicPeriod"/>
            </a:pPr>
            <a:r>
              <a:rPr lang="tr-TR" dirty="0"/>
              <a:t>İyiniyetin borcu sona erdirmesi (TBK m. 988)</a:t>
            </a:r>
          </a:p>
          <a:p>
            <a:pPr marL="914400" lvl="1" indent="-457200">
              <a:buFont typeface="+mj-lt"/>
              <a:buAutoNum type="arabicPeriod"/>
            </a:pPr>
            <a:r>
              <a:rPr lang="tr-TR" dirty="0"/>
              <a:t>Sahibinin elinden rızası dışında çıkan para ve hamiline yazılı senedin iadesinin istenememesi ( TMK m. 990)</a:t>
            </a:r>
          </a:p>
          <a:p>
            <a:pPr marL="914400" lvl="1" indent="-457200">
              <a:buFont typeface="+mj-lt"/>
              <a:buAutoNum type="arabicPeriod"/>
            </a:pPr>
            <a:r>
              <a:rPr lang="tr-TR" dirty="0"/>
              <a:t>İyiniyetin, ikinci evliliğin geçerli olmasına sebep olması (TMK . 147/3)</a:t>
            </a:r>
          </a:p>
          <a:p>
            <a:pPr marL="914400" lvl="1" indent="-457200">
              <a:buFont typeface="+mj-lt"/>
              <a:buAutoNum type="arabicPeriod"/>
            </a:pPr>
            <a:r>
              <a:rPr lang="tr-TR" dirty="0"/>
              <a:t>İyiniyetin, alacak hakkının kazanılmasına sebep olması (TBK m. 19/2)</a:t>
            </a:r>
          </a:p>
          <a:p>
            <a:pPr marL="457200" indent="-457200">
              <a:buFont typeface="+mj-lt"/>
              <a:buAutoNum type="arabicPeriod"/>
            </a:pPr>
            <a:r>
              <a:rPr lang="tr-TR" dirty="0"/>
              <a:t>İyiniyetin hukuki sakatlığa bağlı sonuçları hafifletmesi: İyiniyetin kısmen korunduğu haller</a:t>
            </a:r>
          </a:p>
          <a:p>
            <a:pPr marL="914400" lvl="1" indent="-457200">
              <a:buFont typeface="+mj-lt"/>
              <a:buAutoNum type="arabicPeriod"/>
            </a:pPr>
            <a:r>
              <a:rPr lang="tr-TR" dirty="0"/>
              <a:t>İyiniyetin sorumluluğu azaltması</a:t>
            </a:r>
          </a:p>
          <a:p>
            <a:pPr marL="1371600" lvl="2" indent="-457200">
              <a:buFont typeface="+mj-lt"/>
              <a:buAutoNum type="arabicPeriod"/>
            </a:pPr>
            <a:r>
              <a:rPr lang="tr-TR" dirty="0"/>
              <a:t>Tam ehliyetsizlerle yapılan işlemlerde</a:t>
            </a:r>
          </a:p>
          <a:p>
            <a:pPr marL="1371600" lvl="2" indent="-457200">
              <a:buFont typeface="+mj-lt"/>
              <a:buAutoNum type="arabicPeriod"/>
            </a:pPr>
            <a:r>
              <a:rPr lang="tr-TR" dirty="0"/>
              <a:t>Zilyetliğin iadesinde (TMK m. 994/1)</a:t>
            </a:r>
          </a:p>
          <a:p>
            <a:pPr marL="914400" lvl="1" indent="-457200">
              <a:buFont typeface="+mj-lt"/>
              <a:buAutoNum type="arabicPeriod"/>
            </a:pPr>
            <a:r>
              <a:rPr lang="tr-TR" dirty="0"/>
              <a:t>İyiniyetin bazı taleplere imkan vermesi</a:t>
            </a:r>
          </a:p>
          <a:p>
            <a:pPr marL="914400" lvl="1" indent="-457200">
              <a:buFont typeface="+mj-lt"/>
              <a:buAutoNum type="arabicPeriod"/>
            </a:pPr>
            <a:r>
              <a:rPr lang="tr-TR" dirty="0"/>
              <a:t>İyiniyetin hakkı genişletmesi (TMK m. 725)</a:t>
            </a:r>
          </a:p>
          <a:p>
            <a:pPr marL="457200" indent="-457200">
              <a:buFont typeface="+mj-lt"/>
              <a:buAutoNum type="arabicPeriod"/>
            </a:pPr>
            <a:r>
              <a:rPr lang="tr-TR" dirty="0"/>
              <a:t>İyiniyetin zamanaşımı yolu ile bir hakkın mülkiyetini kazandırabilmesi</a:t>
            </a:r>
          </a:p>
          <a:p>
            <a:pPr marL="914400" lvl="1" indent="-457200">
              <a:buFont typeface="+mj-lt"/>
              <a:buAutoNum type="arabicPeriod"/>
            </a:pPr>
            <a:r>
              <a:rPr lang="tr-TR" dirty="0"/>
              <a:t>Taşınırlarda (TMK m. 777)</a:t>
            </a:r>
          </a:p>
          <a:p>
            <a:pPr marL="914400" lvl="1" indent="-457200">
              <a:buFont typeface="+mj-lt"/>
              <a:buAutoNum type="arabicPeriod"/>
            </a:pPr>
            <a:r>
              <a:rPr lang="tr-TR" dirty="0"/>
              <a:t>Taşınmazlarda ( TMK m. 712)</a:t>
            </a:r>
          </a:p>
          <a:p>
            <a:pPr marL="457200" indent="-457200">
              <a:buFont typeface="+mj-lt"/>
              <a:buAutoNum type="arabicPeriod"/>
            </a:pPr>
            <a:r>
              <a:rPr lang="tr-TR" dirty="0"/>
              <a:t>Tapu siciline itimat ilkesiyle taşınmaz mülkiyetinin kazanılması (TMK m. 1023)</a:t>
            </a:r>
          </a:p>
        </p:txBody>
      </p:sp>
    </p:spTree>
    <p:extLst>
      <p:ext uri="{BB962C8B-B14F-4D97-AF65-F5344CB8AC3E}">
        <p14:creationId xmlns:p14="http://schemas.microsoft.com/office/powerpoint/2010/main" val="3010711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A2B242-5F80-4DF1-B29E-296C9A788619}"/>
              </a:ext>
            </a:extLst>
          </p:cNvPr>
          <p:cNvSpPr>
            <a:spLocks noGrp="1"/>
          </p:cNvSpPr>
          <p:nvPr>
            <p:ph type="title"/>
          </p:nvPr>
        </p:nvSpPr>
        <p:spPr/>
        <p:txBody>
          <a:bodyPr/>
          <a:lstStyle/>
          <a:p>
            <a:r>
              <a:rPr lang="tr-TR" dirty="0"/>
              <a:t>Hakların KAZANILMASINDA İYİNİYETİN ROLÜ</a:t>
            </a:r>
          </a:p>
        </p:txBody>
      </p:sp>
      <p:sp>
        <p:nvSpPr>
          <p:cNvPr id="3" name="İçerik Yer Tutucusu 2">
            <a:extLst>
              <a:ext uri="{FF2B5EF4-FFF2-40B4-BE49-F238E27FC236}">
                <a16:creationId xmlns:a16="http://schemas.microsoft.com/office/drawing/2014/main" id="{2E0EC27F-1BEB-457E-B4BE-A93073DBB8F3}"/>
              </a:ext>
            </a:extLst>
          </p:cNvPr>
          <p:cNvSpPr>
            <a:spLocks noGrp="1"/>
          </p:cNvSpPr>
          <p:nvPr>
            <p:ph idx="1"/>
          </p:nvPr>
        </p:nvSpPr>
        <p:spPr>
          <a:xfrm>
            <a:off x="577049" y="2015732"/>
            <a:ext cx="11159231" cy="4037749"/>
          </a:xfrm>
        </p:spPr>
        <p:txBody>
          <a:bodyPr/>
          <a:lstStyle/>
          <a:p>
            <a:pPr marL="0" indent="0">
              <a:buNone/>
            </a:pPr>
            <a:r>
              <a:rPr lang="tr-TR" sz="2400" u="sng" dirty="0"/>
              <a:t>İyiniyetin ispatı: </a:t>
            </a:r>
            <a:r>
              <a:rPr lang="tr-TR" sz="2400" dirty="0"/>
              <a:t> </a:t>
            </a:r>
            <a:r>
              <a:rPr lang="tr-TR" dirty="0"/>
              <a:t>Asıl olan, iyiniyetin varlığıdır.</a:t>
            </a:r>
          </a:p>
          <a:p>
            <a:pPr lvl="1"/>
            <a:r>
              <a:rPr lang="tr-TR" dirty="0"/>
              <a:t>İyiniyetin koruyucu etkisinden faydalanacak olan kişi iyiniyetli olduğunu kanıtlamak zorunda değildir.</a:t>
            </a:r>
          </a:p>
          <a:p>
            <a:pPr lvl="1"/>
            <a:r>
              <a:rPr lang="tr-TR" dirty="0"/>
              <a:t>O kişinin iyiniyetli olmadığını ispat etmek karşı tarafa düşmektedir.</a:t>
            </a:r>
          </a:p>
          <a:p>
            <a:pPr lvl="1"/>
            <a:r>
              <a:rPr lang="tr-TR" dirty="0"/>
              <a:t>İspatla yükümlü kişi, korunan kişinin iyiniyetli olmadığını, onun hukuki kazanıma engel olacak şeyi bildiğini veya bilmesi gerektiğini ispat ederek ortaya koyar.</a:t>
            </a:r>
          </a:p>
          <a:p>
            <a:pPr lvl="1"/>
            <a:r>
              <a:rPr lang="tr-TR" dirty="0"/>
              <a:t>«Durumun gereklerine göre kendisinden beklenen özeni göstermeyen kimse iyiniyet iddiasında bulunamaz.»</a:t>
            </a:r>
          </a:p>
          <a:p>
            <a:endParaRPr lang="tr-TR" dirty="0"/>
          </a:p>
        </p:txBody>
      </p:sp>
    </p:spTree>
    <p:extLst>
      <p:ext uri="{BB962C8B-B14F-4D97-AF65-F5344CB8AC3E}">
        <p14:creationId xmlns:p14="http://schemas.microsoft.com/office/powerpoint/2010/main" val="3453368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95E5E6-07C4-4A37-9499-C3082DD601DC}"/>
              </a:ext>
            </a:extLst>
          </p:cNvPr>
          <p:cNvSpPr>
            <a:spLocks noGrp="1"/>
          </p:cNvSpPr>
          <p:nvPr>
            <p:ph type="title"/>
          </p:nvPr>
        </p:nvSpPr>
        <p:spPr/>
        <p:txBody>
          <a:bodyPr/>
          <a:lstStyle/>
          <a:p>
            <a:r>
              <a:rPr lang="tr-TR" dirty="0"/>
              <a:t>HAKLARIN KULLANILMASI VE DÜRÜSTLÜK KURALI</a:t>
            </a:r>
          </a:p>
        </p:txBody>
      </p:sp>
      <p:sp>
        <p:nvSpPr>
          <p:cNvPr id="3" name="İçerik Yer Tutucusu 2">
            <a:extLst>
              <a:ext uri="{FF2B5EF4-FFF2-40B4-BE49-F238E27FC236}">
                <a16:creationId xmlns:a16="http://schemas.microsoft.com/office/drawing/2014/main" id="{3BB9A207-68C0-427D-A93F-81D880C9F036}"/>
              </a:ext>
            </a:extLst>
          </p:cNvPr>
          <p:cNvSpPr>
            <a:spLocks noGrp="1"/>
          </p:cNvSpPr>
          <p:nvPr>
            <p:ph idx="1"/>
          </p:nvPr>
        </p:nvSpPr>
        <p:spPr>
          <a:xfrm>
            <a:off x="585925" y="2015732"/>
            <a:ext cx="11061577" cy="4118738"/>
          </a:xfrm>
        </p:spPr>
        <p:txBody>
          <a:bodyPr>
            <a:normAutofit/>
          </a:bodyPr>
          <a:lstStyle/>
          <a:p>
            <a:pPr marL="457200" indent="-457200">
              <a:buFont typeface="+mj-lt"/>
              <a:buAutoNum type="arabicPeriod"/>
            </a:pPr>
            <a:r>
              <a:rPr lang="tr-TR" dirty="0"/>
              <a:t>Dürüstlük kuralı: Bir kimseden namuslu, dürüst ve makul bir insan olarak beklenen davranıştır.</a:t>
            </a:r>
          </a:p>
          <a:p>
            <a:pPr marL="457200" lvl="1" indent="0">
              <a:buNone/>
            </a:pPr>
            <a:r>
              <a:rPr lang="tr-TR" dirty="0"/>
              <a:t>Hukukun her alanında dikkate alınması gereken bir temel hukuk ilkesidir.</a:t>
            </a:r>
          </a:p>
          <a:p>
            <a:pPr marL="457200" indent="-457200">
              <a:buFont typeface="+mj-lt"/>
              <a:buAutoNum type="arabicPeriod"/>
            </a:pPr>
            <a:r>
              <a:rPr lang="tr-TR" dirty="0"/>
              <a:t>Hakkın kötüye kullanılması: Bir hakkın, amacına ve dürüstlük kuralına aykırı olarak kullanılmasıdır. Yaptırımı, kötüye kullanılan hakka dayanan taleplerin veya savunmaların dikkate alınmamasıdır.</a:t>
            </a:r>
          </a:p>
          <a:p>
            <a:pPr lvl="1"/>
            <a:r>
              <a:rPr lang="tr-TR" dirty="0"/>
              <a:t>Hakkın kullanılmasında meşru bir menfaat bulunmaması</a:t>
            </a:r>
          </a:p>
          <a:p>
            <a:pPr lvl="1"/>
            <a:r>
              <a:rPr lang="tr-TR" dirty="0"/>
              <a:t>Hakkın kullanılmasının sağlayacağı menfaat ile karşı tarafa vereceği zarar arasında orantısızlık bulunması</a:t>
            </a:r>
          </a:p>
          <a:p>
            <a:pPr lvl="1"/>
            <a:r>
              <a:rPr lang="tr-TR" dirty="0"/>
              <a:t>Kendi ahlaka aykırı davranışına dayanarak hak kullanılması</a:t>
            </a:r>
          </a:p>
          <a:p>
            <a:pPr lvl="1"/>
            <a:r>
              <a:rPr lang="tr-TR" dirty="0"/>
              <a:t>Uyandırılan güvene aykırı davranışta bulunulması</a:t>
            </a:r>
          </a:p>
          <a:p>
            <a:pPr lvl="1"/>
            <a:endParaRPr lang="tr-TR" dirty="0"/>
          </a:p>
        </p:txBody>
      </p:sp>
    </p:spTree>
    <p:extLst>
      <p:ext uri="{BB962C8B-B14F-4D97-AF65-F5344CB8AC3E}">
        <p14:creationId xmlns:p14="http://schemas.microsoft.com/office/powerpoint/2010/main" val="1526569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810509-62D3-4A85-B2B6-B33B3A05F311}"/>
              </a:ext>
            </a:extLst>
          </p:cNvPr>
          <p:cNvSpPr>
            <a:spLocks noGrp="1"/>
          </p:cNvSpPr>
          <p:nvPr>
            <p:ph type="title"/>
          </p:nvPr>
        </p:nvSpPr>
        <p:spPr/>
        <p:txBody>
          <a:bodyPr>
            <a:normAutofit fontScale="90000"/>
          </a:bodyPr>
          <a:lstStyle/>
          <a:p>
            <a:r>
              <a:rPr lang="tr-TR" dirty="0"/>
              <a:t>Dürüstlük kuralı ve hakkın kötüye kullanılması yasağının uygulama alanı</a:t>
            </a:r>
            <a:br>
              <a:rPr lang="tr-TR" dirty="0"/>
            </a:br>
            <a:endParaRPr lang="tr-TR" dirty="0"/>
          </a:p>
        </p:txBody>
      </p:sp>
      <p:sp>
        <p:nvSpPr>
          <p:cNvPr id="3" name="İçerik Yer Tutucusu 2">
            <a:extLst>
              <a:ext uri="{FF2B5EF4-FFF2-40B4-BE49-F238E27FC236}">
                <a16:creationId xmlns:a16="http://schemas.microsoft.com/office/drawing/2014/main" id="{2FCCF78B-93EB-4599-AACE-1CA547CC7A9C}"/>
              </a:ext>
            </a:extLst>
          </p:cNvPr>
          <p:cNvSpPr>
            <a:spLocks noGrp="1"/>
          </p:cNvSpPr>
          <p:nvPr>
            <p:ph idx="1"/>
          </p:nvPr>
        </p:nvSpPr>
        <p:spPr>
          <a:xfrm>
            <a:off x="736847" y="2015732"/>
            <a:ext cx="10318007" cy="4145371"/>
          </a:xfrm>
        </p:spPr>
        <p:txBody>
          <a:bodyPr>
            <a:normAutofit/>
          </a:bodyPr>
          <a:lstStyle/>
          <a:p>
            <a:pPr marL="457200" indent="-457200">
              <a:buFont typeface="+mj-lt"/>
              <a:buAutoNum type="arabicPeriod"/>
            </a:pPr>
            <a:r>
              <a:rPr lang="tr-TR" dirty="0"/>
              <a:t>Kanunun yorumunda ve boşlukların doldurulmasında</a:t>
            </a:r>
          </a:p>
          <a:p>
            <a:pPr marL="457200" indent="-457200">
              <a:buFont typeface="+mj-lt"/>
              <a:buAutoNum type="arabicPeriod"/>
            </a:pPr>
            <a:r>
              <a:rPr lang="tr-TR" dirty="0"/>
              <a:t>Kanuna karşı hilenin önlenmesinde</a:t>
            </a:r>
          </a:p>
          <a:p>
            <a:pPr marL="457200" indent="-457200">
              <a:buFont typeface="+mj-lt"/>
              <a:buAutoNum type="arabicPeriod"/>
            </a:pPr>
            <a:r>
              <a:rPr lang="tr-TR" dirty="0"/>
              <a:t>Hukuki işlemin oluşması, yorumlanması ve tamamlanmasında</a:t>
            </a:r>
          </a:p>
          <a:p>
            <a:pPr marL="457200" indent="-457200">
              <a:buFont typeface="+mj-lt"/>
              <a:buAutoNum type="arabicPeriod"/>
            </a:pPr>
            <a:r>
              <a:rPr lang="tr-TR" dirty="0"/>
              <a:t>Borçların doğumunda</a:t>
            </a:r>
          </a:p>
          <a:p>
            <a:pPr marL="914400" lvl="1" indent="-457200">
              <a:buFont typeface="+mj-lt"/>
              <a:buAutoNum type="arabicPeriod"/>
            </a:pPr>
            <a:r>
              <a:rPr lang="tr-TR" dirty="0"/>
              <a:t>Sözleşme yapma zorunluluğu</a:t>
            </a:r>
          </a:p>
          <a:p>
            <a:pPr marL="914400" lvl="1" indent="-457200">
              <a:buFont typeface="+mj-lt"/>
              <a:buAutoNum type="arabicPeriod"/>
            </a:pPr>
            <a:r>
              <a:rPr lang="tr-TR" dirty="0"/>
              <a:t>Yan borçlar</a:t>
            </a:r>
          </a:p>
          <a:p>
            <a:pPr marL="914400" lvl="1" indent="-457200">
              <a:buFont typeface="+mj-lt"/>
              <a:buAutoNum type="arabicPeriod"/>
            </a:pPr>
            <a:r>
              <a:rPr lang="tr-TR" dirty="0"/>
              <a:t>Sözleşme görüşmelerinde dürüst davranma borcu</a:t>
            </a:r>
          </a:p>
          <a:p>
            <a:pPr marL="914400" lvl="1" indent="-457200">
              <a:buFont typeface="+mj-lt"/>
              <a:buAutoNum type="arabicPeriod"/>
            </a:pPr>
            <a:r>
              <a:rPr lang="tr-TR" dirty="0"/>
              <a:t>Davranış yükümlülükleri</a:t>
            </a:r>
          </a:p>
          <a:p>
            <a:pPr marL="457200" indent="-457200">
              <a:buFont typeface="+mj-lt"/>
              <a:buAutoNum type="arabicPeriod"/>
            </a:pPr>
            <a:r>
              <a:rPr lang="tr-TR" dirty="0"/>
              <a:t>Sözleşmelerde değişiklik yapılmasında ve sözleşmenin sona erdirilmesinde</a:t>
            </a:r>
          </a:p>
          <a:p>
            <a:pPr marL="457200" indent="-457200">
              <a:buFont typeface="+mj-lt"/>
              <a:buAutoNum type="arabicPeriod"/>
            </a:pPr>
            <a:endParaRPr lang="tr-TR" dirty="0"/>
          </a:p>
        </p:txBody>
      </p:sp>
    </p:spTree>
    <p:extLst>
      <p:ext uri="{BB962C8B-B14F-4D97-AF65-F5344CB8AC3E}">
        <p14:creationId xmlns:p14="http://schemas.microsoft.com/office/powerpoint/2010/main" val="332321631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A4C848-B033-4B07-A5A8-C7CA95BD753A}">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560ef61b-03e2-46a8-aeae-79f8a710d1e9"/>
    <ds:schemaRef ds:uri="http://www.w3.org/XML/1998/namespace"/>
    <ds:schemaRef ds:uri="http://purl.org/dc/term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6C68E213-B8B9-4890-904B-26020DEB0280}">
  <ds:schemaRefs>
    <ds:schemaRef ds:uri="http://schemas.microsoft.com/sharepoint/v3/contenttype/forms"/>
  </ds:schemaRefs>
</ds:datastoreItem>
</file>

<file path=customXml/itemProps3.xml><?xml version="1.0" encoding="utf-8"?>
<ds:datastoreItem xmlns:ds="http://schemas.openxmlformats.org/officeDocument/2006/customXml" ds:itemID="{E5951D5F-C081-465B-A577-B6512395A2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11</TotalTime>
  <Words>995</Words>
  <Application>Microsoft Office PowerPoint</Application>
  <PresentationFormat>Geniş ekran</PresentationFormat>
  <Paragraphs>84</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Galeri</vt:lpstr>
      <vt:lpstr>Medeni hukuk</vt:lpstr>
      <vt:lpstr>Hakların KAZANILMASINDA İYİNİYETİN ROLÜ</vt:lpstr>
      <vt:lpstr>HAKLaRIN KAZANILMASINDA İYİNİYETİN ROLÜ</vt:lpstr>
      <vt:lpstr>HAKLaRIN KAZANILMASINDA İYİNİYETİN ROLÜ</vt:lpstr>
      <vt:lpstr>Hakların KAZANILMASINDA İYİNİYETİN ROLÜ</vt:lpstr>
      <vt:lpstr>Hakların KAZANILMASINDA İYİNİYETİN ROLÜ</vt:lpstr>
      <vt:lpstr>Hakların KAZANILMASINDA İYİNİYETİN ROLÜ</vt:lpstr>
      <vt:lpstr>HAKLARIN KULLANILMASI VE DÜRÜSTLÜK KURALI</vt:lpstr>
      <vt:lpstr>Dürüstlük kuralı ve hakkın kötüye kullanılması yasağının uygulama alanı </vt:lpstr>
      <vt:lpstr>TMK m. 2 uygulanırken göz önünde tutulacak esaslar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Hakların KAZANILMASINDA İYİNİYETİN ROLÜ</dc:title>
  <dc:creator>Hilal Nur Gözüküçük</dc:creator>
  <cp:lastModifiedBy>Hilal Nur Gözüküçük</cp:lastModifiedBy>
  <cp:revision>2</cp:revision>
  <dcterms:created xsi:type="dcterms:W3CDTF">2020-05-03T23:30:20Z</dcterms:created>
  <dcterms:modified xsi:type="dcterms:W3CDTF">2020-05-27T14:36:23Z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