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190DD2B-DBCB-406E-B9E8-A2C8D333DEAD}"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B58DDA-676A-4051-A975-E88ED1BBF404}" type="slidenum">
              <a:rPr lang="tr-TR" smtClean="0"/>
              <a:t>‹#›</a:t>
            </a:fld>
            <a:endParaRPr lang="tr-TR"/>
          </a:p>
        </p:txBody>
      </p:sp>
    </p:spTree>
    <p:extLst>
      <p:ext uri="{BB962C8B-B14F-4D97-AF65-F5344CB8AC3E}">
        <p14:creationId xmlns:p14="http://schemas.microsoft.com/office/powerpoint/2010/main" val="2937894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190DD2B-DBCB-406E-B9E8-A2C8D333DEAD}"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BB58DDA-676A-4051-A975-E88ED1BBF404}" type="slidenum">
              <a:rPr lang="tr-TR" smtClean="0"/>
              <a:t>‹#›</a:t>
            </a:fld>
            <a:endParaRPr lang="tr-TR"/>
          </a:p>
        </p:txBody>
      </p:sp>
    </p:spTree>
    <p:extLst>
      <p:ext uri="{BB962C8B-B14F-4D97-AF65-F5344CB8AC3E}">
        <p14:creationId xmlns:p14="http://schemas.microsoft.com/office/powerpoint/2010/main" val="90191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190DD2B-DBCB-406E-B9E8-A2C8D333DEAD}"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B58DDA-676A-4051-A975-E88ED1BBF404}" type="slidenum">
              <a:rPr lang="tr-TR" smtClean="0"/>
              <a:t>‹#›</a:t>
            </a:fld>
            <a:endParaRPr lang="tr-TR"/>
          </a:p>
        </p:txBody>
      </p:sp>
    </p:spTree>
    <p:extLst>
      <p:ext uri="{BB962C8B-B14F-4D97-AF65-F5344CB8AC3E}">
        <p14:creationId xmlns:p14="http://schemas.microsoft.com/office/powerpoint/2010/main" val="91554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190DD2B-DBCB-406E-B9E8-A2C8D333DEAD}"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B58DDA-676A-4051-A975-E88ED1BBF404}"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88070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190DD2B-DBCB-406E-B9E8-A2C8D333DEAD}"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B58DDA-676A-4051-A975-E88ED1BBF404}" type="slidenum">
              <a:rPr lang="tr-TR" smtClean="0"/>
              <a:t>‹#›</a:t>
            </a:fld>
            <a:endParaRPr lang="tr-TR"/>
          </a:p>
        </p:txBody>
      </p:sp>
    </p:spTree>
    <p:extLst>
      <p:ext uri="{BB962C8B-B14F-4D97-AF65-F5344CB8AC3E}">
        <p14:creationId xmlns:p14="http://schemas.microsoft.com/office/powerpoint/2010/main" val="3393339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190DD2B-DBCB-406E-B9E8-A2C8D333DEAD}" type="datetimeFigureOut">
              <a:rPr lang="tr-TR" smtClean="0"/>
              <a:t>28.03.2018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B58DDA-676A-4051-A975-E88ED1BBF404}" type="slidenum">
              <a:rPr lang="tr-TR" smtClean="0"/>
              <a:t>‹#›</a:t>
            </a:fld>
            <a:endParaRPr lang="tr-TR"/>
          </a:p>
        </p:txBody>
      </p:sp>
    </p:spTree>
    <p:extLst>
      <p:ext uri="{BB962C8B-B14F-4D97-AF65-F5344CB8AC3E}">
        <p14:creationId xmlns:p14="http://schemas.microsoft.com/office/powerpoint/2010/main" val="3755634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190DD2B-DBCB-406E-B9E8-A2C8D333DEAD}" type="datetimeFigureOut">
              <a:rPr lang="tr-TR" smtClean="0"/>
              <a:t>28.03.2018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B58DDA-676A-4051-A975-E88ED1BBF404}" type="slidenum">
              <a:rPr lang="tr-TR" smtClean="0"/>
              <a:t>‹#›</a:t>
            </a:fld>
            <a:endParaRPr lang="tr-TR"/>
          </a:p>
        </p:txBody>
      </p:sp>
    </p:spTree>
    <p:extLst>
      <p:ext uri="{BB962C8B-B14F-4D97-AF65-F5344CB8AC3E}">
        <p14:creationId xmlns:p14="http://schemas.microsoft.com/office/powerpoint/2010/main" val="2147823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190DD2B-DBCB-406E-B9E8-A2C8D333DEAD}"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B58DDA-676A-4051-A975-E88ED1BBF404}" type="slidenum">
              <a:rPr lang="tr-TR" smtClean="0"/>
              <a:t>‹#›</a:t>
            </a:fld>
            <a:endParaRPr lang="tr-TR"/>
          </a:p>
        </p:txBody>
      </p:sp>
    </p:spTree>
    <p:extLst>
      <p:ext uri="{BB962C8B-B14F-4D97-AF65-F5344CB8AC3E}">
        <p14:creationId xmlns:p14="http://schemas.microsoft.com/office/powerpoint/2010/main" val="4266328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190DD2B-DBCB-406E-B9E8-A2C8D333DEAD}"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B58DDA-676A-4051-A975-E88ED1BBF404}" type="slidenum">
              <a:rPr lang="tr-TR" smtClean="0"/>
              <a:t>‹#›</a:t>
            </a:fld>
            <a:endParaRPr lang="tr-TR"/>
          </a:p>
        </p:txBody>
      </p:sp>
    </p:spTree>
    <p:extLst>
      <p:ext uri="{BB962C8B-B14F-4D97-AF65-F5344CB8AC3E}">
        <p14:creationId xmlns:p14="http://schemas.microsoft.com/office/powerpoint/2010/main" val="2329220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876B081A-4E0A-4670-9F38-807D960B6DC2}" type="slidenum">
              <a:rPr lang="tr-TR" altLang="tr-TR"/>
              <a:pPr>
                <a:defRPr/>
              </a:pPr>
              <a:t>‹#›</a:t>
            </a:fld>
            <a:endParaRPr lang="tr-TR" altLang="tr-TR"/>
          </a:p>
        </p:txBody>
      </p:sp>
    </p:spTree>
    <p:extLst>
      <p:ext uri="{BB962C8B-B14F-4D97-AF65-F5344CB8AC3E}">
        <p14:creationId xmlns:p14="http://schemas.microsoft.com/office/powerpoint/2010/main" val="2096667031"/>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8190DD2B-DBCB-406E-B9E8-A2C8D333DEAD}"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B58DDA-676A-4051-A975-E88ED1BBF404}" type="slidenum">
              <a:rPr lang="tr-TR" smtClean="0"/>
              <a:t>‹#›</a:t>
            </a:fld>
            <a:endParaRPr lang="tr-TR"/>
          </a:p>
        </p:txBody>
      </p:sp>
    </p:spTree>
    <p:extLst>
      <p:ext uri="{BB962C8B-B14F-4D97-AF65-F5344CB8AC3E}">
        <p14:creationId xmlns:p14="http://schemas.microsoft.com/office/powerpoint/2010/main" val="337304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190DD2B-DBCB-406E-B9E8-A2C8D333DEAD}"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B58DDA-676A-4051-A975-E88ED1BBF404}" type="slidenum">
              <a:rPr lang="tr-TR" smtClean="0"/>
              <a:t>‹#›</a:t>
            </a:fld>
            <a:endParaRPr lang="tr-TR"/>
          </a:p>
        </p:txBody>
      </p:sp>
    </p:spTree>
    <p:extLst>
      <p:ext uri="{BB962C8B-B14F-4D97-AF65-F5344CB8AC3E}">
        <p14:creationId xmlns:p14="http://schemas.microsoft.com/office/powerpoint/2010/main" val="192852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190DD2B-DBCB-406E-B9E8-A2C8D333DEAD}"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BB58DDA-676A-4051-A975-E88ED1BBF404}" type="slidenum">
              <a:rPr lang="tr-TR" smtClean="0"/>
              <a:t>‹#›</a:t>
            </a:fld>
            <a:endParaRPr lang="tr-TR"/>
          </a:p>
        </p:txBody>
      </p:sp>
    </p:spTree>
    <p:extLst>
      <p:ext uri="{BB962C8B-B14F-4D97-AF65-F5344CB8AC3E}">
        <p14:creationId xmlns:p14="http://schemas.microsoft.com/office/powerpoint/2010/main" val="296930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190DD2B-DBCB-406E-B9E8-A2C8D333DEAD}" type="datetimeFigureOut">
              <a:rPr lang="tr-TR" smtClean="0"/>
              <a:t>28.03.2018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BB58DDA-676A-4051-A975-E88ED1BBF404}" type="slidenum">
              <a:rPr lang="tr-TR" smtClean="0"/>
              <a:t>‹#›</a:t>
            </a:fld>
            <a:endParaRPr lang="tr-TR"/>
          </a:p>
        </p:txBody>
      </p:sp>
    </p:spTree>
    <p:extLst>
      <p:ext uri="{BB962C8B-B14F-4D97-AF65-F5344CB8AC3E}">
        <p14:creationId xmlns:p14="http://schemas.microsoft.com/office/powerpoint/2010/main" val="2858323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8190DD2B-DBCB-406E-B9E8-A2C8D333DEAD}" type="datetimeFigureOut">
              <a:rPr lang="tr-TR" smtClean="0"/>
              <a:t>28.03.2018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2BB58DDA-676A-4051-A975-E88ED1BBF404}" type="slidenum">
              <a:rPr lang="tr-TR" smtClean="0"/>
              <a:t>‹#›</a:t>
            </a:fld>
            <a:endParaRPr lang="tr-TR"/>
          </a:p>
        </p:txBody>
      </p:sp>
    </p:spTree>
    <p:extLst>
      <p:ext uri="{BB962C8B-B14F-4D97-AF65-F5344CB8AC3E}">
        <p14:creationId xmlns:p14="http://schemas.microsoft.com/office/powerpoint/2010/main" val="118867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190DD2B-DBCB-406E-B9E8-A2C8D333DEAD}" type="datetimeFigureOut">
              <a:rPr lang="tr-TR" smtClean="0"/>
              <a:t>28.03.2018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2BB58DDA-676A-4051-A975-E88ED1BBF404}" type="slidenum">
              <a:rPr lang="tr-TR" smtClean="0"/>
              <a:t>‹#›</a:t>
            </a:fld>
            <a:endParaRPr lang="tr-TR"/>
          </a:p>
        </p:txBody>
      </p:sp>
    </p:spTree>
    <p:extLst>
      <p:ext uri="{BB962C8B-B14F-4D97-AF65-F5344CB8AC3E}">
        <p14:creationId xmlns:p14="http://schemas.microsoft.com/office/powerpoint/2010/main" val="228097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8190DD2B-DBCB-406E-B9E8-A2C8D333DEAD}" type="datetimeFigureOut">
              <a:rPr lang="tr-TR" smtClean="0"/>
              <a:t>28.03.2018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2BB58DDA-676A-4051-A975-E88ED1BBF404}" type="slidenum">
              <a:rPr lang="tr-TR" smtClean="0"/>
              <a:t>‹#›</a:t>
            </a:fld>
            <a:endParaRPr lang="tr-TR"/>
          </a:p>
        </p:txBody>
      </p:sp>
    </p:spTree>
    <p:extLst>
      <p:ext uri="{BB962C8B-B14F-4D97-AF65-F5344CB8AC3E}">
        <p14:creationId xmlns:p14="http://schemas.microsoft.com/office/powerpoint/2010/main" val="1019631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190DD2B-DBCB-406E-B9E8-A2C8D333DEAD}"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BB58DDA-676A-4051-A975-E88ED1BBF404}" type="slidenum">
              <a:rPr lang="tr-TR" smtClean="0"/>
              <a:t>‹#›</a:t>
            </a:fld>
            <a:endParaRPr lang="tr-TR"/>
          </a:p>
        </p:txBody>
      </p:sp>
    </p:spTree>
    <p:extLst>
      <p:ext uri="{BB962C8B-B14F-4D97-AF65-F5344CB8AC3E}">
        <p14:creationId xmlns:p14="http://schemas.microsoft.com/office/powerpoint/2010/main" val="319991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190DD2B-DBCB-406E-B9E8-A2C8D333DEAD}" type="datetimeFigureOut">
              <a:rPr lang="tr-TR" smtClean="0"/>
              <a:t>28.03.2018</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B58DDA-676A-4051-A975-E88ED1BBF404}" type="slidenum">
              <a:rPr lang="tr-TR" smtClean="0"/>
              <a:t>‹#›</a:t>
            </a:fld>
            <a:endParaRPr lang="tr-TR"/>
          </a:p>
        </p:txBody>
      </p:sp>
    </p:spTree>
    <p:extLst>
      <p:ext uri="{BB962C8B-B14F-4D97-AF65-F5344CB8AC3E}">
        <p14:creationId xmlns:p14="http://schemas.microsoft.com/office/powerpoint/2010/main" val="233275887"/>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p:cNvSpPr>
            <a:spLocks noChangeArrowheads="1"/>
          </p:cNvSpPr>
          <p:nvPr/>
        </p:nvSpPr>
        <p:spPr bwMode="auto">
          <a:xfrm>
            <a:off x="2941915" y="2034141"/>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ctr" eaLnBrk="1" hangingPunct="1">
              <a:spcBef>
                <a:spcPct val="20000"/>
              </a:spcBef>
              <a:buFont typeface="Wingdings" pitchFamily="2" charset="2"/>
              <a:buNone/>
              <a:defRPr/>
            </a:pPr>
            <a:r>
              <a:rPr lang="tr-TR" sz="3400" dirty="0">
                <a:solidFill>
                  <a:schemeClr val="bg1"/>
                </a:solidFill>
                <a:effectLst>
                  <a:outerShdw blurRad="38100" dist="38100" dir="2700000" algn="tl">
                    <a:srgbClr val="C0C0C0"/>
                  </a:outerShdw>
                </a:effectLst>
                <a:latin typeface="Comic Sans MS" pitchFamily="66" charset="0"/>
              </a:rPr>
              <a:t>ŞEKER KAMIŞI</a:t>
            </a:r>
            <a:endParaRPr lang="en-US" sz="3400" dirty="0">
              <a:solidFill>
                <a:schemeClr val="bg1"/>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577900373"/>
      </p:ext>
    </p:extLst>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Yaprak</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1267" name="Line 6"/>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0244" name="Picture 8" descr="Sugarcane%20leaf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1214438"/>
            <a:ext cx="1839912" cy="5357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3810000" y="1143001"/>
            <a:ext cx="667543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Yapraklar, boğumlara bağlı ve biri diğerinin karşı yönünde olmak üzere sap üzerinde bulunurlar. Yaprağın sapı çepeçevre saran alt parçasına </a:t>
            </a:r>
            <a:r>
              <a:rPr lang="tr-TR" altLang="tr-TR" sz="1800">
                <a:solidFill>
                  <a:srgbClr val="FF0000"/>
                </a:solidFill>
                <a:latin typeface="Comic Sans MS" panose="030F0702030302020204" pitchFamily="66" charset="0"/>
              </a:rPr>
              <a:t>kın</a:t>
            </a:r>
            <a:r>
              <a:rPr lang="tr-TR" altLang="tr-TR" sz="1800">
                <a:latin typeface="Comic Sans MS" panose="030F0702030302020204" pitchFamily="66" charset="0"/>
              </a:rPr>
              <a:t>, kının üstünde kalan kısmına ise </a:t>
            </a:r>
            <a:r>
              <a:rPr lang="tr-TR" altLang="tr-TR" sz="1800">
                <a:solidFill>
                  <a:srgbClr val="FF0000"/>
                </a:solidFill>
                <a:latin typeface="Comic Sans MS" panose="030F0702030302020204" pitchFamily="66" charset="0"/>
              </a:rPr>
              <a:t>yaprak ayası</a:t>
            </a:r>
            <a:r>
              <a:rPr lang="tr-TR" altLang="tr-TR" sz="1800">
                <a:latin typeface="Comic Sans MS" panose="030F0702030302020204" pitchFamily="66" charset="0"/>
              </a:rPr>
              <a:t> adı verilir.</a:t>
            </a:r>
          </a:p>
          <a:p>
            <a:pPr algn="just">
              <a:spcBef>
                <a:spcPct val="0"/>
              </a:spcBef>
              <a:spcAft>
                <a:spcPts val="1200"/>
              </a:spcAft>
              <a:buNone/>
            </a:pPr>
            <a:r>
              <a:rPr lang="tr-TR" altLang="tr-TR" sz="1800">
                <a:latin typeface="Comic Sans MS" panose="030F0702030302020204" pitchFamily="66" charset="0"/>
              </a:rPr>
              <a:t>Yaprak, düz şekilli, 60-150 cm uzunluğunda, 2.5-10 cm genişliğe sahiptir. Yaprak kenarları testere dişli olup, yaprak kını genelde tüylüdür. Orta damardan ayrılan ve birbirine paralel pek çok  damar yaprak ucu yönünde uzanır.</a:t>
            </a:r>
          </a:p>
        </p:txBody>
      </p:sp>
      <p:pic>
        <p:nvPicPr>
          <p:cNvPr id="6" name="Picture 5" descr="172_mb_file_9765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3778250"/>
            <a:ext cx="3595688" cy="279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7524751" y="3700463"/>
            <a:ext cx="297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Bu damarlar arasında stomalar yer alır.</a:t>
            </a:r>
          </a:p>
        </p:txBody>
      </p:sp>
    </p:spTree>
    <p:extLst>
      <p:ext uri="{BB962C8B-B14F-4D97-AF65-F5344CB8AC3E}">
        <p14:creationId xmlns:p14="http://schemas.microsoft.com/office/powerpoint/2010/main" val="76106033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ox(out)">
                                      <p:cBhvr>
                                        <p:cTn id="7" dur="500"/>
                                        <p:tgtEl>
                                          <p:spTgt spid="10244"/>
                                        </p:tgtEl>
                                      </p:cBhvr>
                                    </p:animEffect>
                                  </p:childTnLst>
                                </p:cTn>
                              </p:par>
                              <p:par>
                                <p:cTn id="8" presetID="4" presetClass="entr" presetSubtype="3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ox(out)">
                                      <p:cBhvr>
                                        <p:cTn id="13" dur="500"/>
                                        <p:tgtEl>
                                          <p:spTgt spid="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ox(in)">
                                      <p:cBhvr>
                                        <p:cTn id="18" dur="500"/>
                                        <p:tgtEl>
                                          <p:spTgt spid="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ou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Çiçek</a:t>
            </a:r>
            <a:endParaRPr lang="en-US" sz="3000">
              <a:solidFill>
                <a:srgbClr val="FF0000"/>
              </a:solidFill>
              <a:effectLst>
                <a:outerShdw blurRad="38100" dist="38100" dir="2700000" algn="tl">
                  <a:srgbClr val="C0C0C0"/>
                </a:outerShdw>
              </a:effectLst>
              <a:latin typeface="Comic Sans MS" pitchFamily="66" charset="0"/>
            </a:endParaRPr>
          </a:p>
        </p:txBody>
      </p:sp>
      <p:sp>
        <p:nvSpPr>
          <p:cNvPr id="12291" name="Line 4"/>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1268" name="Picture 8" descr="Şeker Kamışı1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1214439"/>
            <a:ext cx="2711450" cy="3959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9" descr="Cocksfoot%20flower%20closeu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6038" y="1214439"/>
            <a:ext cx="2970212" cy="3959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10" descr="sugarcane%20flower%20slideME11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6588" y="1214439"/>
            <a:ext cx="1339850" cy="3959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770063" y="5237163"/>
            <a:ext cx="8786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Çiçek, sapın tepe kısmında oluşur. Çiçek püskülünün sapın uç kısmında görünüşünden hemen önce bu kısımda hafif bir şişkinlik belirir. Bu şişkin kısma </a:t>
            </a:r>
            <a:r>
              <a:rPr lang="tr-TR" altLang="tr-TR" sz="1800">
                <a:solidFill>
                  <a:srgbClr val="FF0000"/>
                </a:solidFill>
                <a:latin typeface="Comic Sans MS" panose="030F0702030302020204" pitchFamily="66" charset="0"/>
              </a:rPr>
              <a:t>bayrak</a:t>
            </a:r>
            <a:r>
              <a:rPr lang="tr-TR" altLang="tr-TR" sz="1800">
                <a:latin typeface="Comic Sans MS" panose="030F0702030302020204" pitchFamily="66" charset="0"/>
              </a:rPr>
              <a:t> adı verilir. Çiçekler püskül biçiminde, parlak ince tüylü, tepesine doğru daralan bir organdır. Çiçek, birçok ve gümüş renkli püskülden oluşur. </a:t>
            </a:r>
          </a:p>
        </p:txBody>
      </p:sp>
    </p:spTree>
    <p:extLst>
      <p:ext uri="{BB962C8B-B14F-4D97-AF65-F5344CB8AC3E}">
        <p14:creationId xmlns:p14="http://schemas.microsoft.com/office/powerpoint/2010/main" val="393025545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ox(out)">
                                      <p:cBhvr>
                                        <p:cTn id="7" dur="500"/>
                                        <p:tgtEl>
                                          <p:spTgt spid="11268"/>
                                        </p:tgtEl>
                                      </p:cBhvr>
                                    </p:animEffect>
                                  </p:childTnLst>
                                </p:cTn>
                              </p:par>
                              <p:par>
                                <p:cTn id="8" presetID="4" presetClass="entr" presetSubtype="32" fill="hold" nodeType="withEffect">
                                  <p:stCondLst>
                                    <p:cond delay="0"/>
                                  </p:stCondLst>
                                  <p:childTnLst>
                                    <p:set>
                                      <p:cBhvr>
                                        <p:cTn id="9" dur="1" fill="hold">
                                          <p:stCondLst>
                                            <p:cond delay="0"/>
                                          </p:stCondLst>
                                        </p:cTn>
                                        <p:tgtEl>
                                          <p:spTgt spid="11269"/>
                                        </p:tgtEl>
                                        <p:attrNameLst>
                                          <p:attrName>style.visibility</p:attrName>
                                        </p:attrNameLst>
                                      </p:cBhvr>
                                      <p:to>
                                        <p:strVal val="visible"/>
                                      </p:to>
                                    </p:set>
                                    <p:animEffect transition="in" filter="box(out)">
                                      <p:cBhvr>
                                        <p:cTn id="10" dur="500"/>
                                        <p:tgtEl>
                                          <p:spTgt spid="11269"/>
                                        </p:tgtEl>
                                      </p:cBhvr>
                                    </p:animEffect>
                                  </p:childTnLst>
                                </p:cTn>
                              </p:par>
                              <p:par>
                                <p:cTn id="11" presetID="4" presetClass="entr" presetSubtype="32" fill="hold" nodeType="withEffect">
                                  <p:stCondLst>
                                    <p:cond delay="0"/>
                                  </p:stCondLst>
                                  <p:childTnLst>
                                    <p:set>
                                      <p:cBhvr>
                                        <p:cTn id="12" dur="1" fill="hold">
                                          <p:stCondLst>
                                            <p:cond delay="0"/>
                                          </p:stCondLst>
                                        </p:cTn>
                                        <p:tgtEl>
                                          <p:spTgt spid="11270"/>
                                        </p:tgtEl>
                                        <p:attrNameLst>
                                          <p:attrName>style.visibility</p:attrName>
                                        </p:attrNameLst>
                                      </p:cBhvr>
                                      <p:to>
                                        <p:strVal val="visible"/>
                                      </p:to>
                                    </p:set>
                                    <p:animEffect transition="in" filter="box(out)">
                                      <p:cBhvr>
                                        <p:cTn id="13" dur="500"/>
                                        <p:tgtEl>
                                          <p:spTgt spid="11270"/>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ou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Meyve ve Tohum</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3315" name="Line 4"/>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7" name="Rectangle 6"/>
          <p:cNvSpPr>
            <a:spLocks noChangeArrowheads="1"/>
          </p:cNvSpPr>
          <p:nvPr/>
        </p:nvSpPr>
        <p:spPr bwMode="auto">
          <a:xfrm>
            <a:off x="1770063" y="1285876"/>
            <a:ext cx="8786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Şeker kamışında meyve yoktur. Çiçekler çoğunlukla sterildir. Çiçek döllendikten sonra yumurtalıktan küçük tohumlar oluşur. Bu tohumların embriyoları çok zayıf ve çimlenmeleri çok zordur. Bu nedenle çeliklerle vejetatif olarak çoğaltılır.</a:t>
            </a:r>
          </a:p>
        </p:txBody>
      </p:sp>
    </p:spTree>
    <p:extLst>
      <p:ext uri="{BB962C8B-B14F-4D97-AF65-F5344CB8AC3E}">
        <p14:creationId xmlns:p14="http://schemas.microsoft.com/office/powerpoint/2010/main" val="260318506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1703389" y="1249363"/>
            <a:ext cx="8713787" cy="379412"/>
          </a:xfrm>
          <a:prstGeom prst="rect">
            <a:avLst/>
          </a:prstGeom>
          <a:noFill/>
          <a:ln w="9525">
            <a:noFill/>
            <a:miter lim="800000"/>
            <a:headEnd/>
            <a:tailEnd/>
          </a:ln>
          <a:effectLst/>
        </p:spPr>
        <p:txBody>
          <a:bodyPr lIns="92075" tIns="46038" rIns="92075" bIns="46038"/>
          <a:lstStyle/>
          <a:p>
            <a:pPr marL="336550" indent="-336550" algn="just">
              <a:spcBef>
                <a:spcPct val="20000"/>
              </a:spcBef>
              <a:defRPr/>
            </a:pPr>
            <a:r>
              <a:rPr lang="tr-TR">
                <a:solidFill>
                  <a:srgbClr val="FF3300"/>
                </a:solidFill>
                <a:effectLst>
                  <a:outerShdw blurRad="38100" dist="38100" dir="2700000" algn="tl">
                    <a:srgbClr val="C0C0C0"/>
                  </a:outerShdw>
                </a:effectLst>
                <a:latin typeface="Comic Sans MS" pitchFamily="66" charset="0"/>
                <a:sym typeface="Wingdings 3" pitchFamily="18" charset="2"/>
              </a:rPr>
              <a:t>	</a:t>
            </a:r>
            <a:r>
              <a:rPr lang="tr-TR">
                <a:latin typeface="Comic Sans MS" pitchFamily="66" charset="0"/>
              </a:rPr>
              <a:t>İnsan beslenmesinde kullanılır.</a:t>
            </a:r>
            <a:endParaRPr lang="en-US">
              <a:latin typeface="Comic Sans MS" pitchFamily="66" charset="0"/>
            </a:endParaRPr>
          </a:p>
        </p:txBody>
      </p:sp>
      <p:sp>
        <p:nvSpPr>
          <p:cNvPr id="128003" name="Rectangle 3"/>
          <p:cNvSpPr>
            <a:spLocks noChangeArrowheads="1"/>
          </p:cNvSpPr>
          <p:nvPr/>
        </p:nvSpPr>
        <p:spPr bwMode="auto">
          <a:xfrm>
            <a:off x="1703389" y="1757364"/>
            <a:ext cx="8713787" cy="409575"/>
          </a:xfrm>
          <a:prstGeom prst="rect">
            <a:avLst/>
          </a:prstGeom>
          <a:noFill/>
          <a:ln w="9525">
            <a:noFill/>
            <a:miter lim="800000"/>
            <a:headEnd/>
            <a:tailEnd/>
          </a:ln>
          <a:effectLst/>
        </p:spPr>
        <p:txBody>
          <a:bodyPr lIns="92075" tIns="46038" rIns="92075" bIns="46038"/>
          <a:lstStyle/>
          <a:p>
            <a:pPr marL="336550" indent="-336550" algn="just">
              <a:spcBef>
                <a:spcPct val="20000"/>
              </a:spcBef>
              <a:defRPr/>
            </a:pPr>
            <a:r>
              <a:rPr lang="tr-TR">
                <a:solidFill>
                  <a:srgbClr val="FF3300"/>
                </a:solidFill>
                <a:effectLst>
                  <a:outerShdw blurRad="38100" dist="38100" dir="2700000" algn="tl">
                    <a:srgbClr val="C0C0C0"/>
                  </a:outerShdw>
                </a:effectLst>
                <a:latin typeface="Comic Sans MS" pitchFamily="66" charset="0"/>
                <a:sym typeface="Wingdings 3" pitchFamily="18" charset="2"/>
              </a:rPr>
              <a:t>	</a:t>
            </a:r>
            <a:r>
              <a:rPr lang="tr-TR">
                <a:latin typeface="Comic Sans MS" pitchFamily="66" charset="0"/>
              </a:rPr>
              <a:t>Şekerin hammadesidir.</a:t>
            </a:r>
            <a:endParaRPr lang="en-US">
              <a:latin typeface="Comic Sans MS" pitchFamily="66" charset="0"/>
            </a:endParaRPr>
          </a:p>
        </p:txBody>
      </p:sp>
      <p:sp>
        <p:nvSpPr>
          <p:cNvPr id="128006" name="Rectangle 6"/>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Kullanım Yerleri</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3077" name="Line 7"/>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1" name="Picture 10" descr="Şeker Kamışı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8875" y="1357314"/>
            <a:ext cx="4021138" cy="2225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2"/>
          <p:cNvSpPr>
            <a:spLocks noChangeArrowheads="1"/>
          </p:cNvSpPr>
          <p:nvPr/>
        </p:nvSpPr>
        <p:spPr bwMode="auto">
          <a:xfrm>
            <a:off x="1708150" y="2286001"/>
            <a:ext cx="8713788" cy="379413"/>
          </a:xfrm>
          <a:prstGeom prst="rect">
            <a:avLst/>
          </a:prstGeom>
          <a:noFill/>
          <a:ln w="9525">
            <a:noFill/>
            <a:miter lim="800000"/>
            <a:headEnd/>
            <a:tailEnd/>
          </a:ln>
          <a:effectLst/>
        </p:spPr>
        <p:txBody>
          <a:bodyPr lIns="92075" tIns="46038" rIns="92075" bIns="46038"/>
          <a:lstStyle/>
          <a:p>
            <a:pPr marL="336550" indent="-336550" algn="just">
              <a:spcBef>
                <a:spcPct val="20000"/>
              </a:spcBef>
              <a:defRPr/>
            </a:pPr>
            <a:r>
              <a:rPr lang="tr-TR" dirty="0">
                <a:solidFill>
                  <a:srgbClr val="FF3300"/>
                </a:solidFill>
                <a:effectLst>
                  <a:outerShdw blurRad="38100" dist="38100" dir="2700000" algn="tl">
                    <a:srgbClr val="C0C0C0"/>
                  </a:outerShdw>
                </a:effectLst>
                <a:latin typeface="Comic Sans MS" pitchFamily="66" charset="0"/>
                <a:sym typeface="Wingdings 3" pitchFamily="18" charset="2"/>
              </a:rPr>
              <a:t>	</a:t>
            </a:r>
            <a:r>
              <a:rPr lang="tr-TR" dirty="0">
                <a:latin typeface="Comic Sans MS" pitchFamily="66" charset="0"/>
              </a:rPr>
              <a:t>Çeşitli içeceklerin yapımında kullanılır.</a:t>
            </a:r>
            <a:endParaRPr lang="en-US" dirty="0">
              <a:latin typeface="Comic Sans MS" pitchFamily="66" charset="0"/>
            </a:endParaRPr>
          </a:p>
        </p:txBody>
      </p:sp>
      <p:sp>
        <p:nvSpPr>
          <p:cNvPr id="13" name="Rectangle 2"/>
          <p:cNvSpPr>
            <a:spLocks noChangeArrowheads="1"/>
          </p:cNvSpPr>
          <p:nvPr/>
        </p:nvSpPr>
        <p:spPr bwMode="auto">
          <a:xfrm>
            <a:off x="1708150" y="2786063"/>
            <a:ext cx="8713788" cy="379412"/>
          </a:xfrm>
          <a:prstGeom prst="rect">
            <a:avLst/>
          </a:prstGeom>
          <a:noFill/>
          <a:ln w="9525">
            <a:noFill/>
            <a:miter lim="800000"/>
            <a:headEnd/>
            <a:tailEnd/>
          </a:ln>
          <a:effectLst/>
        </p:spPr>
        <p:txBody>
          <a:bodyPr lIns="92075" tIns="46038" rIns="92075" bIns="46038"/>
          <a:lstStyle/>
          <a:p>
            <a:pPr marL="336550" indent="-336550" algn="just">
              <a:spcBef>
                <a:spcPct val="20000"/>
              </a:spcBef>
              <a:defRPr/>
            </a:pPr>
            <a:r>
              <a:rPr lang="tr-TR" dirty="0">
                <a:solidFill>
                  <a:srgbClr val="FF3300"/>
                </a:solidFill>
                <a:effectLst>
                  <a:outerShdw blurRad="38100" dist="38100" dir="2700000" algn="tl">
                    <a:srgbClr val="C0C0C0"/>
                  </a:outerShdw>
                </a:effectLst>
                <a:latin typeface="Comic Sans MS" pitchFamily="66" charset="0"/>
                <a:sym typeface="Wingdings 3" pitchFamily="18" charset="2"/>
              </a:rPr>
              <a:t>	</a:t>
            </a:r>
            <a:r>
              <a:rPr lang="tr-TR" dirty="0">
                <a:latin typeface="Comic Sans MS" pitchFamily="66" charset="0"/>
              </a:rPr>
              <a:t>Etil alkol elde edilir.</a:t>
            </a:r>
            <a:endParaRPr lang="en-US" dirty="0">
              <a:latin typeface="Comic Sans MS" pitchFamily="66" charset="0"/>
            </a:endParaRPr>
          </a:p>
        </p:txBody>
      </p:sp>
      <p:pic>
        <p:nvPicPr>
          <p:cNvPr id="14" name="Picture 13" descr="lost-trail-sugarcane-col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2786063"/>
            <a:ext cx="2520950" cy="2571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1708151" y="3286126"/>
            <a:ext cx="3101975" cy="665163"/>
          </a:xfrm>
          <a:prstGeom prst="rect">
            <a:avLst/>
          </a:prstGeom>
          <a:noFill/>
          <a:ln w="9525">
            <a:noFill/>
            <a:miter lim="800000"/>
            <a:headEnd/>
            <a:tailEnd/>
          </a:ln>
          <a:effectLst/>
        </p:spPr>
        <p:txBody>
          <a:bodyPr lIns="92075" tIns="46038" rIns="92075" bIns="46038"/>
          <a:lstStyle/>
          <a:p>
            <a:pPr marL="336550" indent="-336550" algn="just">
              <a:spcBef>
                <a:spcPct val="20000"/>
              </a:spcBef>
              <a:defRPr/>
            </a:pPr>
            <a:r>
              <a:rPr lang="tr-TR" dirty="0">
                <a:solidFill>
                  <a:srgbClr val="FF3300"/>
                </a:solidFill>
                <a:effectLst>
                  <a:outerShdw blurRad="38100" dist="38100" dir="2700000" algn="tl">
                    <a:srgbClr val="C0C0C0"/>
                  </a:outerShdw>
                </a:effectLst>
                <a:latin typeface="Comic Sans MS" pitchFamily="66" charset="0"/>
                <a:sym typeface="Wingdings 3" pitchFamily="18" charset="2"/>
              </a:rPr>
              <a:t>	</a:t>
            </a:r>
            <a:r>
              <a:rPr lang="tr-TR" dirty="0">
                <a:latin typeface="Comic Sans MS" pitchFamily="66" charset="0"/>
              </a:rPr>
              <a:t>Taze yaprakları hayvan yemi olarak kullanılır.</a:t>
            </a:r>
            <a:endParaRPr lang="en-US" dirty="0">
              <a:latin typeface="Comic Sans MS" pitchFamily="66" charset="0"/>
            </a:endParaRPr>
          </a:p>
        </p:txBody>
      </p:sp>
    </p:spTree>
    <p:extLst>
      <p:ext uri="{BB962C8B-B14F-4D97-AF65-F5344CB8AC3E}">
        <p14:creationId xmlns:p14="http://schemas.microsoft.com/office/powerpoint/2010/main" val="89834463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blinds(horizontal)">
                                      <p:cBhvr>
                                        <p:cTn id="7" dur="500"/>
                                        <p:tgtEl>
                                          <p:spTgt spid="128002"/>
                                        </p:tgtEl>
                                      </p:cBhvr>
                                    </p:animEffect>
                                  </p:childTnLst>
                                </p:cTn>
                              </p:par>
                              <p:par>
                                <p:cTn id="8" presetID="4" presetClass="entr" presetSubtype="3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out)">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8003"/>
                                        </p:tgtEl>
                                        <p:attrNameLst>
                                          <p:attrName>style.visibility</p:attrName>
                                        </p:attrNameLst>
                                      </p:cBhvr>
                                      <p:to>
                                        <p:strVal val="visible"/>
                                      </p:to>
                                    </p:set>
                                    <p:animEffect transition="in" filter="blinds(horizontal)">
                                      <p:cBhvr>
                                        <p:cTn id="15" dur="500"/>
                                        <p:tgtEl>
                                          <p:spTgt spid="12800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4" presetClass="entr" presetSubtype="32"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out)">
                                      <p:cBhvr>
                                        <p:cTn id="23" dur="5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128003" grpId="0"/>
      <p:bldP spid="12" grpId="0"/>
      <p:bldP spid="13"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5" name="Rectangle 7"/>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Orijini</a:t>
            </a:r>
            <a:endParaRPr lang="en-US" sz="3000">
              <a:solidFill>
                <a:srgbClr val="FF0000"/>
              </a:solidFill>
              <a:effectLst>
                <a:outerShdw blurRad="38100" dist="38100" dir="2700000" algn="tl">
                  <a:srgbClr val="C0C0C0"/>
                </a:outerShdw>
              </a:effectLst>
              <a:latin typeface="Comic Sans MS" pitchFamily="66" charset="0"/>
            </a:endParaRPr>
          </a:p>
        </p:txBody>
      </p:sp>
      <p:sp>
        <p:nvSpPr>
          <p:cNvPr id="4099"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14697" name="Rectangle 9"/>
          <p:cNvSpPr>
            <a:spLocks noChangeArrowheads="1"/>
          </p:cNvSpPr>
          <p:nvPr/>
        </p:nvSpPr>
        <p:spPr bwMode="auto">
          <a:xfrm>
            <a:off x="1703389" y="1268414"/>
            <a:ext cx="8713787" cy="936625"/>
          </a:xfrm>
          <a:prstGeom prst="rect">
            <a:avLst/>
          </a:prstGeom>
          <a:noFill/>
          <a:ln w="9525">
            <a:noFill/>
            <a:miter lim="800000"/>
            <a:headEnd/>
            <a:tailEnd/>
          </a:ln>
          <a:effectLst/>
        </p:spPr>
        <p:txBody>
          <a:bodyPr lIns="92075" tIns="46038" rIns="92075" bIns="46038"/>
          <a:lstStyle/>
          <a:p>
            <a:pPr algn="just" eaLnBrk="1" hangingPunct="1">
              <a:spcBef>
                <a:spcPct val="20000"/>
              </a:spcBef>
              <a:buFont typeface="Wingdings" pitchFamily="2" charset="2"/>
              <a:buNone/>
              <a:defRPr/>
            </a:pPr>
            <a:r>
              <a:rPr lang="tr-TR" dirty="0">
                <a:effectLst>
                  <a:outerShdw blurRad="38100" dist="38100" dir="2700000" algn="tl">
                    <a:srgbClr val="C0C0C0"/>
                  </a:outerShdw>
                </a:effectLst>
                <a:latin typeface="Comic Sans MS" pitchFamily="66" charset="0"/>
                <a:sym typeface="Wingdings 3" pitchFamily="18" charset="2"/>
              </a:rPr>
              <a:t>Şeker kamışının kökeni Hidistan ve Arap Ülkeleri gösterilir.</a:t>
            </a:r>
            <a:endParaRPr lang="en-US" dirty="0">
              <a:latin typeface="Comic Sans MS" pitchFamily="66" charset="0"/>
            </a:endParaRPr>
          </a:p>
        </p:txBody>
      </p:sp>
      <p:pic>
        <p:nvPicPr>
          <p:cNvPr id="9" name="Picture 8" descr="Orijin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8839" y="2286001"/>
            <a:ext cx="5197475" cy="2868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66993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4697"/>
                                        </p:tgtEl>
                                        <p:attrNameLst>
                                          <p:attrName>style.visibility</p:attrName>
                                        </p:attrNameLst>
                                      </p:cBhvr>
                                      <p:to>
                                        <p:strVal val="visible"/>
                                      </p:to>
                                    </p:set>
                                    <p:animEffect transition="in" filter="blinds(horizontal)">
                                      <p:cBhvr>
                                        <p:cTn id="7" dur="500"/>
                                        <p:tgtEl>
                                          <p:spTgt spid="114697"/>
                                        </p:tgtEl>
                                      </p:cBhvr>
                                    </p:animEffect>
                                  </p:childTnLst>
                                </p:cTn>
                              </p:par>
                              <p:par>
                                <p:cTn id="8" presetID="4" presetClass="entr" presetSubtype="3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ou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5" name="Rectangle 7"/>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Sistematiği</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5123"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14699" name="Rectangle 11"/>
          <p:cNvSpPr>
            <a:spLocks noChangeArrowheads="1"/>
          </p:cNvSpPr>
          <p:nvPr/>
        </p:nvSpPr>
        <p:spPr bwMode="auto">
          <a:xfrm>
            <a:off x="3810001" y="2511426"/>
            <a:ext cx="4551363" cy="1203325"/>
          </a:xfrm>
          <a:prstGeom prst="rect">
            <a:avLst/>
          </a:prstGeom>
          <a:noFill/>
          <a:ln w="9525">
            <a:noFill/>
            <a:miter lim="800000"/>
            <a:headEnd/>
            <a:tailEnd/>
          </a:ln>
          <a:effectLst/>
        </p:spPr>
        <p:txBody>
          <a:bodyPr lIns="92075" tIns="46038" rIns="92075" bIns="46038"/>
          <a:lstStyle/>
          <a:p>
            <a:pPr marL="336550" indent="-336550" algn="just" defTabSz="209550">
              <a:lnSpc>
                <a:spcPct val="90000"/>
              </a:lnSpc>
              <a:spcBef>
                <a:spcPct val="20000"/>
              </a:spcBef>
              <a:defRPr/>
            </a:pPr>
            <a:r>
              <a:rPr lang="tr-TR" sz="1600" dirty="0">
                <a:solidFill>
                  <a:srgbClr val="FF3300"/>
                </a:solidFill>
                <a:effectLst>
                  <a:outerShdw blurRad="38100" dist="38100" dir="2700000" algn="tl">
                    <a:srgbClr val="C0C0C0"/>
                  </a:outerShdw>
                </a:effectLst>
                <a:latin typeface="Comic Sans MS" pitchFamily="66" charset="0"/>
                <a:sym typeface="Wingdings 3" pitchFamily="18" charset="2"/>
              </a:rPr>
              <a:t>Takım		:	</a:t>
            </a:r>
            <a:r>
              <a:rPr lang="tr-TR" sz="1600" i="1" dirty="0">
                <a:latin typeface="Comic Sans MS" pitchFamily="66" charset="0"/>
              </a:rPr>
              <a:t>Glumiflorales</a:t>
            </a:r>
            <a:endParaRPr lang="tr-TR" sz="1600" dirty="0">
              <a:latin typeface="Comic Sans MS" pitchFamily="66" charset="0"/>
            </a:endParaRPr>
          </a:p>
          <a:p>
            <a:pPr marL="336550" indent="-336550" algn="just" defTabSz="209550">
              <a:lnSpc>
                <a:spcPct val="90000"/>
              </a:lnSpc>
              <a:spcBef>
                <a:spcPct val="20000"/>
              </a:spcBef>
              <a:defRPr/>
            </a:pPr>
            <a:r>
              <a:rPr lang="tr-TR" sz="1600" dirty="0">
                <a:solidFill>
                  <a:srgbClr val="FF3300"/>
                </a:solidFill>
                <a:effectLst>
                  <a:outerShdw blurRad="38100" dist="38100" dir="2700000" algn="tl">
                    <a:srgbClr val="C0C0C0"/>
                  </a:outerShdw>
                </a:effectLst>
                <a:latin typeface="Comic Sans MS" pitchFamily="66" charset="0"/>
                <a:sym typeface="Wingdings 3" pitchFamily="18" charset="2"/>
              </a:rPr>
              <a:t>Familya	: 	</a:t>
            </a:r>
            <a:r>
              <a:rPr lang="tr-TR" sz="1600" i="1" dirty="0">
                <a:latin typeface="Comic Sans MS" pitchFamily="66" charset="0"/>
              </a:rPr>
              <a:t>Poaceae </a:t>
            </a:r>
            <a:r>
              <a:rPr lang="tr-TR" sz="1600" dirty="0">
                <a:latin typeface="Comic Sans MS" pitchFamily="66" charset="0"/>
              </a:rPr>
              <a:t>(</a:t>
            </a:r>
            <a:r>
              <a:rPr lang="tr-TR" sz="1600" i="1" dirty="0">
                <a:latin typeface="Comic Sans MS" pitchFamily="66" charset="0"/>
              </a:rPr>
              <a:t>Graminaceae</a:t>
            </a:r>
            <a:r>
              <a:rPr lang="tr-TR" sz="1600" dirty="0">
                <a:latin typeface="Comic Sans MS" pitchFamily="66" charset="0"/>
              </a:rPr>
              <a:t>)</a:t>
            </a:r>
          </a:p>
          <a:p>
            <a:pPr marL="336550" indent="-336550" algn="just" defTabSz="209550">
              <a:lnSpc>
                <a:spcPct val="90000"/>
              </a:lnSpc>
              <a:spcBef>
                <a:spcPct val="20000"/>
              </a:spcBef>
              <a:defRPr/>
            </a:pPr>
            <a:r>
              <a:rPr lang="tr-TR" sz="1600" dirty="0">
                <a:solidFill>
                  <a:srgbClr val="FF3300"/>
                </a:solidFill>
                <a:effectLst>
                  <a:outerShdw blurRad="38100" dist="38100" dir="2700000" algn="tl">
                    <a:srgbClr val="C0C0C0"/>
                  </a:outerShdw>
                </a:effectLst>
                <a:latin typeface="Comic Sans MS" pitchFamily="66" charset="0"/>
                <a:sym typeface="Wingdings 3" pitchFamily="18" charset="2"/>
              </a:rPr>
              <a:t>Cins			: 	</a:t>
            </a:r>
            <a:r>
              <a:rPr lang="tr-TR" sz="1600" i="1" dirty="0">
                <a:effectLst>
                  <a:outerShdw blurRad="38100" dist="38100" dir="2700000" algn="tl">
                    <a:srgbClr val="C0C0C0"/>
                  </a:outerShdw>
                </a:effectLst>
                <a:latin typeface="Comic Sans MS" pitchFamily="66" charset="0"/>
                <a:sym typeface="Wingdings 3" pitchFamily="18" charset="2"/>
              </a:rPr>
              <a:t>S</a:t>
            </a:r>
            <a:r>
              <a:rPr lang="tr-TR" sz="1600" i="1" dirty="0">
                <a:latin typeface="Comic Sans MS" pitchFamily="66" charset="0"/>
              </a:rPr>
              <a:t>accharum</a:t>
            </a:r>
          </a:p>
          <a:p>
            <a:pPr marL="336550" indent="-336550" algn="just" defTabSz="209550">
              <a:lnSpc>
                <a:spcPct val="90000"/>
              </a:lnSpc>
              <a:spcBef>
                <a:spcPct val="20000"/>
              </a:spcBef>
              <a:defRPr/>
            </a:pPr>
            <a:r>
              <a:rPr lang="tr-TR" sz="1600" dirty="0">
                <a:solidFill>
                  <a:srgbClr val="FF3300"/>
                </a:solidFill>
                <a:effectLst>
                  <a:outerShdw blurRad="38100" dist="38100" dir="2700000" algn="tl">
                    <a:srgbClr val="C0C0C0"/>
                  </a:outerShdw>
                </a:effectLst>
                <a:latin typeface="Comic Sans MS" pitchFamily="66" charset="0"/>
                <a:sym typeface="Wingdings 3" pitchFamily="18" charset="2"/>
              </a:rPr>
              <a:t>Tür			: 	</a:t>
            </a:r>
            <a:r>
              <a:rPr lang="tr-TR" sz="1600" i="1" dirty="0">
                <a:effectLst>
                  <a:outerShdw blurRad="38100" dist="38100" dir="2700000" algn="tl">
                    <a:srgbClr val="C0C0C0"/>
                  </a:outerShdw>
                </a:effectLst>
                <a:latin typeface="Comic Sans MS" pitchFamily="66" charset="0"/>
                <a:sym typeface="Wingdings 3" pitchFamily="18" charset="2"/>
              </a:rPr>
              <a:t>Saccharum officinarum</a:t>
            </a:r>
            <a:r>
              <a:rPr lang="tr-TR" sz="1600" dirty="0">
                <a:effectLst>
                  <a:outerShdw blurRad="38100" dist="38100" dir="2700000" algn="tl">
                    <a:srgbClr val="C0C0C0"/>
                  </a:outerShdw>
                </a:effectLst>
                <a:latin typeface="Comic Sans MS" pitchFamily="66" charset="0"/>
                <a:sym typeface="Wingdings 3" pitchFamily="18" charset="2"/>
              </a:rPr>
              <a:t> (n: 40,63) </a:t>
            </a:r>
            <a:endParaRPr lang="en-US" sz="1600" i="1" dirty="0">
              <a:latin typeface="Comic Sans MS" pitchFamily="66" charset="0"/>
            </a:endParaRPr>
          </a:p>
        </p:txBody>
      </p:sp>
    </p:spTree>
    <p:extLst>
      <p:ext uri="{BB962C8B-B14F-4D97-AF65-F5344CB8AC3E}">
        <p14:creationId xmlns:p14="http://schemas.microsoft.com/office/powerpoint/2010/main" val="139707194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4699"/>
                                        </p:tgtEl>
                                        <p:attrNameLst>
                                          <p:attrName>style.visibility</p:attrName>
                                        </p:attrNameLst>
                                      </p:cBhvr>
                                      <p:to>
                                        <p:strVal val="visible"/>
                                      </p:to>
                                    </p:set>
                                    <p:animEffect transition="in" filter="box(out)">
                                      <p:cBhvr>
                                        <p:cTn id="7" dur="500"/>
                                        <p:tgtEl>
                                          <p:spTgt spid="114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Bitki</a:t>
            </a:r>
            <a:endParaRPr lang="en-US" sz="3000">
              <a:solidFill>
                <a:srgbClr val="FF0000"/>
              </a:solidFill>
              <a:effectLst>
                <a:outerShdw blurRad="38100" dist="38100" dir="2700000" algn="tl">
                  <a:srgbClr val="C0C0C0"/>
                </a:outerShdw>
              </a:effectLst>
              <a:latin typeface="Comic Sans MS" pitchFamily="66" charset="0"/>
            </a:endParaRPr>
          </a:p>
        </p:txBody>
      </p:sp>
      <p:sp>
        <p:nvSpPr>
          <p:cNvPr id="6147" name="Line 3"/>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4" name="Rectangle 3"/>
          <p:cNvSpPr>
            <a:spLocks noChangeArrowheads="1"/>
          </p:cNvSpPr>
          <p:nvPr/>
        </p:nvSpPr>
        <p:spPr bwMode="auto">
          <a:xfrm>
            <a:off x="1770063" y="1357313"/>
            <a:ext cx="8786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Şeker kamışı, çok yıllık, sıcaklığın 0ºC’nin altına düşmediği tropik ve subtropik iklim bölgelerinde yetişen bir bitkidir.</a:t>
            </a:r>
          </a:p>
        </p:txBody>
      </p:sp>
    </p:spTree>
    <p:extLst>
      <p:ext uri="{BB962C8B-B14F-4D97-AF65-F5344CB8AC3E}">
        <p14:creationId xmlns:p14="http://schemas.microsoft.com/office/powerpoint/2010/main" val="73740769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Rectangle 7"/>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Kök</a:t>
            </a:r>
          </a:p>
        </p:txBody>
      </p:sp>
      <p:sp>
        <p:nvSpPr>
          <p:cNvPr id="7171"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0" name="Rectangle 2"/>
          <p:cNvSpPr txBox="1">
            <a:spLocks noChangeArrowheads="1"/>
          </p:cNvSpPr>
          <p:nvPr/>
        </p:nvSpPr>
        <p:spPr bwMode="auto">
          <a:xfrm>
            <a:off x="1881188" y="1319213"/>
            <a:ext cx="5072062"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Şeker kamışı morfolojik yapısı bakımından mısır bitkisine benzemektedir. Toprağa dikilen çelikler üzerindeki gözler çimlenerek sürgünleri oluşturur. Gözlerden gelişen sürgünler, yeterli su ve besin maddesi alımını sağlamak için çim köklerini meydana getirir. Uygun şartlarda kök sürgünleri ve bu sürgünlerden de kökler gelişerek toprağın 30 cm derinine kadar yayılırlar.</a:t>
            </a:r>
          </a:p>
          <a:p>
            <a:pPr algn="just">
              <a:spcBef>
                <a:spcPct val="0"/>
              </a:spcBef>
              <a:spcAft>
                <a:spcPts val="1200"/>
              </a:spcAft>
              <a:buNone/>
            </a:pPr>
            <a:r>
              <a:rPr lang="tr-TR" altLang="tr-TR" sz="1800">
                <a:latin typeface="Comic Sans MS" panose="030F0702030302020204" pitchFamily="66" charset="0"/>
              </a:rPr>
              <a:t>Kökler, silindir şeklinde olup, büyüme noktasına doğru daralır ve sivri bir uçla son bulur. Demet halindeki bu kökler bazı durumlarda toprağın 1 m derinine kadar inebilir.</a:t>
            </a:r>
          </a:p>
        </p:txBody>
      </p:sp>
      <p:pic>
        <p:nvPicPr>
          <p:cNvPr id="12" name="Picture 11" descr="174_mb_file_5dfa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409701"/>
            <a:ext cx="3074988" cy="2447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68068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out)">
                                      <p:cBhvr>
                                        <p:cTn id="7" dur="500"/>
                                        <p:tgtEl>
                                          <p:spTgt spid="10">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box(out)">
                                      <p:cBhvr>
                                        <p:cTn id="10" dur="500"/>
                                        <p:tgtEl>
                                          <p:spTgt spid="10">
                                            <p:txEl>
                                              <p:pRg st="1" end="1"/>
                                            </p:txEl>
                                          </p:spTgt>
                                        </p:tgtEl>
                                      </p:cBhvr>
                                    </p:animEffect>
                                  </p:childTnLst>
                                </p:cTn>
                              </p:par>
                              <p:par>
                                <p:cTn id="11" presetID="4" presetClass="entr" presetSubtype="32"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ou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Sap (Gövde)</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8195" name="Line 6"/>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0" name="Picture 9" descr="Şeker Kamışı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1189" y="1212850"/>
            <a:ext cx="2638425" cy="370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bwMode="auto">
          <a:xfrm>
            <a:off x="7453313" y="1143001"/>
            <a:ext cx="3071812"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Sap, boğum ve boğum aralarından oluşmuştur. Sap üzerindeki boğumlar birer adet tomurcuk taşırlar. Bu tomurcuklar biri diğerinin karşıtı yönde olmak üzere sap üzerinde sıralanırlar. Tomurcuklar ilk gelişme döneminde, bu kısmı sıkı sıkıya saran yaprak kınları tarafından korunurlar. </a:t>
            </a:r>
          </a:p>
        </p:txBody>
      </p:sp>
      <p:sp>
        <p:nvSpPr>
          <p:cNvPr id="12" name="Rectangle 11"/>
          <p:cNvSpPr>
            <a:spLocks noChangeArrowheads="1"/>
          </p:cNvSpPr>
          <p:nvPr/>
        </p:nvSpPr>
        <p:spPr bwMode="auto">
          <a:xfrm>
            <a:off x="1770063" y="5094288"/>
            <a:ext cx="87868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Tomurcukların hemen altında, yaprak kınının sapa bağlandığı yaprak izi, bunun altında da mum şeridi bulunur. Mum şeridi, farklı kalınlıklarda olup, sapın mum maddesi ile kaplanmasını sağlar. Her boğumun hemen üstünde sapı bir, iki veya üç sıra halinde çevrelemiş ve </a:t>
            </a:r>
            <a:r>
              <a:rPr lang="tr-TR" altLang="tr-TR" sz="1800" i="1">
                <a:solidFill>
                  <a:srgbClr val="FF0000"/>
                </a:solidFill>
                <a:latin typeface="Comic Sans MS" panose="030F0702030302020204" pitchFamily="66" charset="0"/>
              </a:rPr>
              <a:t>kök primordiası</a:t>
            </a:r>
            <a:r>
              <a:rPr lang="tr-TR" altLang="tr-TR" sz="1800">
                <a:latin typeface="Comic Sans MS" panose="030F0702030302020204" pitchFamily="66" charset="0"/>
              </a:rPr>
              <a:t> olarak adlandırılan noktalar görülür. Kamış çelikleri toprağa dikildiğinde, kökler bu noktalardan meydana gelirler.</a:t>
            </a:r>
          </a:p>
        </p:txBody>
      </p:sp>
      <p:pic>
        <p:nvPicPr>
          <p:cNvPr id="13" name="Picture 12" descr="170_mb_file_8cd9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6139" y="1214438"/>
            <a:ext cx="2725737" cy="370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8499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ox(out)">
                                      <p:cBhvr>
                                        <p:cTn id="7" dur="500"/>
                                        <p:tgtEl>
                                          <p:spTgt spid="11">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out)">
                                      <p:cBhvr>
                                        <p:cTn id="10" dur="500"/>
                                        <p:tgtEl>
                                          <p:spTgt spid="13"/>
                                        </p:tgtEl>
                                      </p:cBhvr>
                                    </p:animEffect>
                                  </p:childTnLst>
                                </p:cTn>
                              </p:par>
                              <p:par>
                                <p:cTn id="11" presetID="4" presetClass="entr" presetSubtype="3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out)">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ou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Sap (Gövde)</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9219" name="Line 6"/>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0" name="Picture 9" descr="Şeker Kamışı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1189" y="1212850"/>
            <a:ext cx="2636837" cy="370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bwMode="auto">
          <a:xfrm>
            <a:off x="1738314" y="5072064"/>
            <a:ext cx="864393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600"/>
              </a:spcAft>
              <a:buNone/>
            </a:pPr>
            <a:r>
              <a:rPr lang="tr-TR" altLang="tr-TR" sz="1800">
                <a:latin typeface="Comic Sans MS" panose="030F0702030302020204" pitchFamily="66" charset="0"/>
              </a:rPr>
              <a:t>Sapın enine kesiti incelendiğinde, içiçe 3 kısımdan meydana geldiği görülür. Bunlar;</a:t>
            </a:r>
          </a:p>
          <a:p>
            <a:pPr algn="just" eaLnBrk="1" hangingPunct="1">
              <a:spcBef>
                <a:spcPct val="0"/>
              </a:spcBef>
              <a:buFontTx/>
              <a:buChar char="-"/>
            </a:pPr>
            <a:r>
              <a:rPr lang="tr-TR" altLang="tr-TR" sz="1800">
                <a:latin typeface="Comic Sans MS" panose="030F0702030302020204" pitchFamily="66" charset="0"/>
              </a:rPr>
              <a:t>Lignin birikmesi ile odunlaşmış kalın çeperli hücrelerden oluşan kabuk tabakası,</a:t>
            </a:r>
          </a:p>
          <a:p>
            <a:pPr algn="just" eaLnBrk="1" hangingPunct="1">
              <a:spcBef>
                <a:spcPct val="0"/>
              </a:spcBef>
              <a:buFontTx/>
              <a:buChar char="-"/>
            </a:pPr>
            <a:r>
              <a:rPr lang="tr-TR" altLang="tr-TR" sz="1800">
                <a:latin typeface="Comic Sans MS" panose="030F0702030302020204" pitchFamily="66" charset="0"/>
              </a:rPr>
              <a:t>Yumuşak içi doku,</a:t>
            </a:r>
          </a:p>
          <a:p>
            <a:pPr algn="just" eaLnBrk="1" hangingPunct="1">
              <a:spcBef>
                <a:spcPct val="0"/>
              </a:spcBef>
              <a:buFontTx/>
              <a:buChar char="-"/>
            </a:pPr>
            <a:r>
              <a:rPr lang="tr-TR" altLang="tr-TR" sz="1800">
                <a:latin typeface="Comic Sans MS" panose="030F0702030302020204" pitchFamily="66" charset="0"/>
              </a:rPr>
              <a:t>Lif</a:t>
            </a:r>
          </a:p>
        </p:txBody>
      </p:sp>
      <p:pic>
        <p:nvPicPr>
          <p:cNvPr id="13" name="Picture 12" descr="Şeker Kamışı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8038" y="1214438"/>
            <a:ext cx="3192462" cy="370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2"/>
          <p:cNvSpPr txBox="1">
            <a:spLocks noChangeArrowheads="1"/>
          </p:cNvSpPr>
          <p:nvPr/>
        </p:nvSpPr>
        <p:spPr bwMode="auto">
          <a:xfrm>
            <a:off x="7810501" y="1143001"/>
            <a:ext cx="2714625"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Sapın ucunda bulunan büyüme noktası, sapın uzamasını sağlar. Sapın şekli ve görünüşü varyeteden varyeteye çok değişiklik gösterir.</a:t>
            </a:r>
          </a:p>
          <a:p>
            <a:pPr algn="just">
              <a:spcBef>
                <a:spcPct val="0"/>
              </a:spcBef>
              <a:spcAft>
                <a:spcPts val="1200"/>
              </a:spcAft>
              <a:buNone/>
            </a:pPr>
            <a:endParaRPr lang="tr-TR" altLang="tr-TR" sz="1800">
              <a:latin typeface="Comic Sans MS" panose="030F0702030302020204" pitchFamily="66" charset="0"/>
            </a:endParaRPr>
          </a:p>
        </p:txBody>
      </p:sp>
    </p:spTree>
    <p:extLst>
      <p:ext uri="{BB962C8B-B14F-4D97-AF65-F5344CB8AC3E}">
        <p14:creationId xmlns:p14="http://schemas.microsoft.com/office/powerpoint/2010/main" val="287907530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ox(out)">
                                      <p:cBhvr>
                                        <p:cTn id="7" dur="500"/>
                                        <p:tgtEl>
                                          <p:spTgt spid="14">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out)">
                                      <p:cBhvr>
                                        <p:cTn id="10" dur="500"/>
                                        <p:tgtEl>
                                          <p:spTgt spid="10"/>
                                        </p:tgtEl>
                                      </p:cBhvr>
                                    </p:animEffect>
                                  </p:childTnLst>
                                </p:cTn>
                              </p:par>
                              <p:par>
                                <p:cTn id="11" presetID="4" presetClass="entr" presetSubtype="32"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out)">
                                      <p:cBhvr>
                                        <p:cTn id="13" dur="5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Sap (Gövde)</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0243" name="Line 6"/>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0" name="Picture 9" descr="Şeker Kamışı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1189" y="1212850"/>
            <a:ext cx="2636837" cy="370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descr="Şeker Kamışı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8038" y="1214438"/>
            <a:ext cx="3192462" cy="370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2"/>
          <p:cNvSpPr txBox="1">
            <a:spLocks noChangeArrowheads="1"/>
          </p:cNvSpPr>
          <p:nvPr/>
        </p:nvSpPr>
        <p:spPr bwMode="auto">
          <a:xfrm>
            <a:off x="7810501" y="1143000"/>
            <a:ext cx="2714625"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Kabuk tabakası sapa direnç kazandırır, iç dokuları korur ve sapın dik kalmasını sağlar. </a:t>
            </a:r>
          </a:p>
          <a:p>
            <a:pPr algn="just">
              <a:spcBef>
                <a:spcPct val="0"/>
              </a:spcBef>
              <a:spcAft>
                <a:spcPts val="1200"/>
              </a:spcAft>
              <a:buNone/>
            </a:pPr>
            <a:r>
              <a:rPr lang="tr-TR" altLang="tr-TR" sz="1800">
                <a:latin typeface="Comic Sans MS" panose="030F0702030302020204" pitchFamily="66" charset="0"/>
              </a:rPr>
              <a:t>Sap boyunca uzanan ve yaklaşık 1200 adet olan lifler aslında iletim demetleridir. Kökler tarafından topraktan alınan su ve besin maddelerini yapraklara taşıyan odun (ksilem) boruları ile yapraklarda üretilen fotosentez ürünlerini diğer bitki kısımlarına taşıyan floen borularından ibarettir.</a:t>
            </a:r>
          </a:p>
          <a:p>
            <a:pPr algn="just">
              <a:spcBef>
                <a:spcPct val="0"/>
              </a:spcBef>
              <a:spcAft>
                <a:spcPts val="1200"/>
              </a:spcAft>
              <a:buNone/>
            </a:pPr>
            <a:endParaRPr lang="tr-TR" altLang="tr-TR" sz="1800">
              <a:latin typeface="Comic Sans MS" panose="030F0702030302020204" pitchFamily="66" charset="0"/>
            </a:endParaRPr>
          </a:p>
        </p:txBody>
      </p:sp>
    </p:spTree>
    <p:extLst>
      <p:ext uri="{BB962C8B-B14F-4D97-AF65-F5344CB8AC3E}">
        <p14:creationId xmlns:p14="http://schemas.microsoft.com/office/powerpoint/2010/main" val="144524624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ox(out)">
                                      <p:cBhvr>
                                        <p:cTn id="7" dur="500"/>
                                        <p:tgtEl>
                                          <p:spTgt spid="14">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ox(out)">
                                      <p:cBhvr>
                                        <p:cTn id="10" dur="500"/>
                                        <p:tgtEl>
                                          <p:spTgt spid="14">
                                            <p:txEl>
                                              <p:pRg st="1" end="1"/>
                                            </p:txEl>
                                          </p:spTgt>
                                        </p:tgtEl>
                                      </p:cBhvr>
                                    </p:animEffect>
                                  </p:childTnLst>
                                </p:cTn>
                              </p:par>
                              <p:par>
                                <p:cTn id="11" presetID="4" presetClass="entr" presetSubtype="3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out)">
                                      <p:cBhvr>
                                        <p:cTn id="13" dur="500"/>
                                        <p:tgtEl>
                                          <p:spTgt spid="10"/>
                                        </p:tgtEl>
                                      </p:cBhvr>
                                    </p:animEffect>
                                  </p:childTnLst>
                                </p:cTn>
                              </p:par>
                              <p:par>
                                <p:cTn id="14" presetID="4" presetClass="entr" presetSubtype="32"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ou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519</Words>
  <Application>Microsoft Office PowerPoint</Application>
  <PresentationFormat>Geniş ekran</PresentationFormat>
  <Paragraphs>39</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Century Gothic</vt:lpstr>
      <vt:lpstr>Comic Sans MS</vt:lpstr>
      <vt:lpstr>Wingdings</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1</cp:revision>
  <dcterms:created xsi:type="dcterms:W3CDTF">2018-03-28T09:43:12Z</dcterms:created>
  <dcterms:modified xsi:type="dcterms:W3CDTF">2018-03-28T09:43:23Z</dcterms:modified>
</cp:coreProperties>
</file>