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3"/>
  </p:notesMasterIdLst>
  <p:sldIdLst>
    <p:sldId id="256" r:id="rId2"/>
    <p:sldId id="276" r:id="rId3"/>
    <p:sldId id="277" r:id="rId4"/>
    <p:sldId id="267" r:id="rId5"/>
    <p:sldId id="257" r:id="rId6"/>
    <p:sldId id="258" r:id="rId7"/>
    <p:sldId id="268" r:id="rId8"/>
    <p:sldId id="260" r:id="rId9"/>
    <p:sldId id="269" r:id="rId10"/>
    <p:sldId id="261" r:id="rId11"/>
    <p:sldId id="270" r:id="rId12"/>
    <p:sldId id="262" r:id="rId13"/>
    <p:sldId id="271" r:id="rId14"/>
    <p:sldId id="263" r:id="rId15"/>
    <p:sldId id="272" r:id="rId16"/>
    <p:sldId id="273" r:id="rId17"/>
    <p:sldId id="274" r:id="rId18"/>
    <p:sldId id="264" r:id="rId19"/>
    <p:sldId id="265" r:id="rId20"/>
    <p:sldId id="278" r:id="rId21"/>
    <p:sldId id="275"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581" autoAdjust="0"/>
  </p:normalViewPr>
  <p:slideViewPr>
    <p:cSldViewPr snapToGrid="0">
      <p:cViewPr varScale="1">
        <p:scale>
          <a:sx n="104" d="100"/>
          <a:sy n="104" d="100"/>
        </p:scale>
        <p:origin x="83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E94B65-FB04-4FDD-87DC-E2DD77D8B9C5}" type="datetimeFigureOut">
              <a:rPr lang="tr-TR" smtClean="0"/>
              <a:t>9.10.2023</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C2FA8E-0A07-4D72-B2DC-5843F6E51520}" type="slidenum">
              <a:rPr lang="tr-TR" smtClean="0"/>
              <a:t>‹#›</a:t>
            </a:fld>
            <a:endParaRPr lang="tr-TR"/>
          </a:p>
        </p:txBody>
      </p:sp>
    </p:spTree>
    <p:extLst>
      <p:ext uri="{BB962C8B-B14F-4D97-AF65-F5344CB8AC3E}">
        <p14:creationId xmlns:p14="http://schemas.microsoft.com/office/powerpoint/2010/main" val="3435631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b="0" i="0" u="none" strike="noStrike" baseline="0" dirty="0" smtClean="0">
                <a:solidFill>
                  <a:srgbClr val="000000"/>
                </a:solidFill>
                <a:latin typeface="Times New Roman" panose="02020603050405020304" pitchFamily="18" charset="0"/>
              </a:rPr>
              <a:t>Bilgi </a:t>
            </a:r>
            <a:r>
              <a:rPr lang="tr-TR" sz="1200" b="0" i="0" u="none" strike="noStrike" baseline="0" dirty="0">
                <a:solidFill>
                  <a:srgbClr val="000000"/>
                </a:solidFill>
                <a:latin typeface="Times New Roman" panose="02020603050405020304" pitchFamily="18" charset="0"/>
              </a:rPr>
              <a:t>problemi çözme aşamaları bilgi okuryazarlığı tanımlarının her zaman en temel unsurunu oluşturmuştur. Ancak, doğaları gereği kısa ve öz olması gereken tanımlar bilgi problemlerini çözerken izlenecek adımları ayrıntısıyla yansıtmak konusunda yetersiz kalmış, bunun sonucunda bilgi okuryazarlığı modelleri geliştirilmiştir. Modeller, söz konusu aşamaları sistematik olarak ele alıp görselleştirerek sunduklarından her düzeyden bilgi kullanıcısı için anlaşılmaları ve takip edilmeleri kolaydı</a:t>
            </a:r>
            <a:endParaRPr lang="tr-TR" dirty="0"/>
          </a:p>
        </p:txBody>
      </p:sp>
      <p:sp>
        <p:nvSpPr>
          <p:cNvPr id="4" name="Slayt Numarası Yer Tutucusu 3"/>
          <p:cNvSpPr>
            <a:spLocks noGrp="1"/>
          </p:cNvSpPr>
          <p:nvPr>
            <p:ph type="sldNum" sz="quarter" idx="10"/>
          </p:nvPr>
        </p:nvSpPr>
        <p:spPr/>
        <p:txBody>
          <a:bodyPr/>
          <a:lstStyle/>
          <a:p>
            <a:fld id="{48C2FA8E-0A07-4D72-B2DC-5843F6E51520}" type="slidenum">
              <a:rPr lang="tr-TR" smtClean="0"/>
              <a:t>5</a:t>
            </a:fld>
            <a:endParaRPr lang="tr-TR"/>
          </a:p>
        </p:txBody>
      </p:sp>
    </p:spTree>
    <p:extLst>
      <p:ext uri="{BB962C8B-B14F-4D97-AF65-F5344CB8AC3E}">
        <p14:creationId xmlns:p14="http://schemas.microsoft.com/office/powerpoint/2010/main" val="30313411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98126B3-6602-4A0C-B2A0-C1667BF36DF8}" type="datetimeFigureOut">
              <a:rPr lang="tr-TR" smtClean="0"/>
              <a:t>9.10.2023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4E2EE1D-9EF2-44FE-87F2-241E327B09C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7142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98126B3-6602-4A0C-B2A0-C1667BF36DF8}" type="datetimeFigureOut">
              <a:rPr lang="tr-TR" smtClean="0"/>
              <a:t>9.10.2023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4E2EE1D-9EF2-44FE-87F2-241E327B09C3}" type="slidenum">
              <a:rPr lang="tr-TR" smtClean="0"/>
              <a:t>‹#›</a:t>
            </a:fld>
            <a:endParaRPr lang="tr-TR"/>
          </a:p>
        </p:txBody>
      </p:sp>
    </p:spTree>
    <p:extLst>
      <p:ext uri="{BB962C8B-B14F-4D97-AF65-F5344CB8AC3E}">
        <p14:creationId xmlns:p14="http://schemas.microsoft.com/office/powerpoint/2010/main" val="3511389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98126B3-6602-4A0C-B2A0-C1667BF36DF8}" type="datetimeFigureOut">
              <a:rPr lang="tr-TR" smtClean="0"/>
              <a:t>9.10.2023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4E2EE1D-9EF2-44FE-87F2-241E327B09C3}" type="slidenum">
              <a:rPr lang="tr-TR" smtClean="0"/>
              <a:t>‹#›</a:t>
            </a:fld>
            <a:endParaRPr lang="tr-TR"/>
          </a:p>
        </p:txBody>
      </p:sp>
    </p:spTree>
    <p:extLst>
      <p:ext uri="{BB962C8B-B14F-4D97-AF65-F5344CB8AC3E}">
        <p14:creationId xmlns:p14="http://schemas.microsoft.com/office/powerpoint/2010/main" val="19066548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98126B3-6602-4A0C-B2A0-C1667BF36DF8}" type="datetimeFigureOut">
              <a:rPr lang="tr-TR" smtClean="0"/>
              <a:t>9.10.2023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4E2EE1D-9EF2-44FE-87F2-241E327B09C3}" type="slidenum">
              <a:rPr lang="tr-TR" smtClean="0"/>
              <a:t>‹#›</a:t>
            </a:fld>
            <a:endParaRPr lang="tr-TR"/>
          </a:p>
        </p:txBody>
      </p:sp>
    </p:spTree>
    <p:extLst>
      <p:ext uri="{BB962C8B-B14F-4D97-AF65-F5344CB8AC3E}">
        <p14:creationId xmlns:p14="http://schemas.microsoft.com/office/powerpoint/2010/main" val="3559602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98126B3-6602-4A0C-B2A0-C1667BF36DF8}" type="datetimeFigureOut">
              <a:rPr lang="tr-TR" smtClean="0"/>
              <a:t>9.10.2023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4E2EE1D-9EF2-44FE-87F2-241E327B09C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5838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198126B3-6602-4A0C-B2A0-C1667BF36DF8}" type="datetimeFigureOut">
              <a:rPr lang="tr-TR" smtClean="0"/>
              <a:t>9.10.2023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4E2EE1D-9EF2-44FE-87F2-241E327B09C3}" type="slidenum">
              <a:rPr lang="tr-TR" smtClean="0"/>
              <a:t>‹#›</a:t>
            </a:fld>
            <a:endParaRPr lang="tr-TR"/>
          </a:p>
        </p:txBody>
      </p:sp>
    </p:spTree>
    <p:extLst>
      <p:ext uri="{BB962C8B-B14F-4D97-AF65-F5344CB8AC3E}">
        <p14:creationId xmlns:p14="http://schemas.microsoft.com/office/powerpoint/2010/main" val="2500255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198126B3-6602-4A0C-B2A0-C1667BF36DF8}" type="datetimeFigureOut">
              <a:rPr lang="tr-TR" smtClean="0"/>
              <a:t>9.10.2023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4E2EE1D-9EF2-44FE-87F2-241E327B09C3}" type="slidenum">
              <a:rPr lang="tr-TR" smtClean="0"/>
              <a:t>‹#›</a:t>
            </a:fld>
            <a:endParaRPr lang="tr-TR"/>
          </a:p>
        </p:txBody>
      </p:sp>
    </p:spTree>
    <p:extLst>
      <p:ext uri="{BB962C8B-B14F-4D97-AF65-F5344CB8AC3E}">
        <p14:creationId xmlns:p14="http://schemas.microsoft.com/office/powerpoint/2010/main" val="1712452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198126B3-6602-4A0C-B2A0-C1667BF36DF8}" type="datetimeFigureOut">
              <a:rPr lang="tr-TR" smtClean="0"/>
              <a:t>9.10.2023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4E2EE1D-9EF2-44FE-87F2-241E327B09C3}" type="slidenum">
              <a:rPr lang="tr-TR" smtClean="0"/>
              <a:t>‹#›</a:t>
            </a:fld>
            <a:endParaRPr lang="tr-TR"/>
          </a:p>
        </p:txBody>
      </p:sp>
    </p:spTree>
    <p:extLst>
      <p:ext uri="{BB962C8B-B14F-4D97-AF65-F5344CB8AC3E}">
        <p14:creationId xmlns:p14="http://schemas.microsoft.com/office/powerpoint/2010/main" val="300254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98126B3-6602-4A0C-B2A0-C1667BF36DF8}" type="datetimeFigureOut">
              <a:rPr lang="tr-TR" smtClean="0"/>
              <a:t>9.10.2023</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54E2EE1D-9EF2-44FE-87F2-241E327B09C3}" type="slidenum">
              <a:rPr lang="tr-TR" smtClean="0"/>
              <a:t>‹#›</a:t>
            </a:fld>
            <a:endParaRPr lang="tr-TR"/>
          </a:p>
        </p:txBody>
      </p:sp>
    </p:spTree>
    <p:extLst>
      <p:ext uri="{BB962C8B-B14F-4D97-AF65-F5344CB8AC3E}">
        <p14:creationId xmlns:p14="http://schemas.microsoft.com/office/powerpoint/2010/main" val="1896297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98126B3-6602-4A0C-B2A0-C1667BF36DF8}" type="datetimeFigureOut">
              <a:rPr lang="tr-TR" smtClean="0"/>
              <a:t>9.10.2023</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4E2EE1D-9EF2-44FE-87F2-241E327B09C3}" type="slidenum">
              <a:rPr lang="tr-TR" smtClean="0"/>
              <a:t>‹#›</a:t>
            </a:fld>
            <a:endParaRPr lang="tr-TR"/>
          </a:p>
        </p:txBody>
      </p:sp>
    </p:spTree>
    <p:extLst>
      <p:ext uri="{BB962C8B-B14F-4D97-AF65-F5344CB8AC3E}">
        <p14:creationId xmlns:p14="http://schemas.microsoft.com/office/powerpoint/2010/main" val="1158244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198126B3-6602-4A0C-B2A0-C1667BF36DF8}" type="datetimeFigureOut">
              <a:rPr lang="tr-TR" smtClean="0"/>
              <a:t>9.10.2023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4E2EE1D-9EF2-44FE-87F2-241E327B09C3}" type="slidenum">
              <a:rPr lang="tr-TR" smtClean="0"/>
              <a:t>‹#›</a:t>
            </a:fld>
            <a:endParaRPr lang="tr-TR"/>
          </a:p>
        </p:txBody>
      </p:sp>
    </p:spTree>
    <p:extLst>
      <p:ext uri="{BB962C8B-B14F-4D97-AF65-F5344CB8AC3E}">
        <p14:creationId xmlns:p14="http://schemas.microsoft.com/office/powerpoint/2010/main" val="1921634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98126B3-6602-4A0C-B2A0-C1667BF36DF8}" type="datetimeFigureOut">
              <a:rPr lang="tr-TR" smtClean="0"/>
              <a:t>9.10.2023</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4E2EE1D-9EF2-44FE-87F2-241E327B09C3}"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62249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pPr algn="ctr"/>
            <a:r>
              <a:rPr lang="tr-TR" dirty="0">
                <a:solidFill>
                  <a:schemeClr val="accent2">
                    <a:lumMod val="75000"/>
                  </a:schemeClr>
                </a:solidFill>
              </a:rPr>
              <a:t>Bilgi Okuryazarlığı Modelleri</a:t>
            </a:r>
          </a:p>
        </p:txBody>
      </p:sp>
      <p:sp>
        <p:nvSpPr>
          <p:cNvPr id="3" name="Alt Başlık 2"/>
          <p:cNvSpPr>
            <a:spLocks noGrp="1"/>
          </p:cNvSpPr>
          <p:nvPr>
            <p:ph type="subTitle" idx="1"/>
          </p:nvPr>
        </p:nvSpPr>
        <p:spPr>
          <a:xfrm>
            <a:off x="1876424" y="4585855"/>
            <a:ext cx="8791575" cy="1773382"/>
          </a:xfrm>
        </p:spPr>
        <p:txBody>
          <a:bodyPr>
            <a:normAutofit fontScale="92500" lnSpcReduction="10000"/>
          </a:bodyPr>
          <a:lstStyle/>
          <a:p>
            <a:endParaRPr lang="tr-TR" dirty="0"/>
          </a:p>
          <a:p>
            <a:pPr algn="ctr"/>
            <a:r>
              <a:rPr lang="tr-TR" dirty="0"/>
              <a:t>Ankara üniversitesi</a:t>
            </a:r>
          </a:p>
          <a:p>
            <a:pPr algn="ctr"/>
            <a:r>
              <a:rPr lang="tr-TR" dirty="0"/>
              <a:t>Hemşirelik fakültesi</a:t>
            </a:r>
          </a:p>
          <a:p>
            <a:pPr algn="ctr"/>
            <a:r>
              <a:rPr lang="tr-TR" dirty="0"/>
              <a:t>20232024 GÜZ dönemi</a:t>
            </a:r>
          </a:p>
        </p:txBody>
      </p:sp>
    </p:spTree>
    <p:extLst>
      <p:ext uri="{BB962C8B-B14F-4D97-AF65-F5344CB8AC3E}">
        <p14:creationId xmlns:p14="http://schemas.microsoft.com/office/powerpoint/2010/main" val="4123100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57943" y="299811"/>
            <a:ext cx="10395857" cy="1325563"/>
          </a:xfrm>
        </p:spPr>
        <p:txBody>
          <a:bodyPr/>
          <a:lstStyle/>
          <a:p>
            <a:r>
              <a:rPr lang="tr-TR" i="1" dirty="0"/>
              <a:t>Big6 </a:t>
            </a:r>
            <a:r>
              <a:rPr lang="tr-TR" dirty="0"/>
              <a:t>Modeli</a:t>
            </a:r>
          </a:p>
        </p:txBody>
      </p:sp>
      <p:sp>
        <p:nvSpPr>
          <p:cNvPr id="3" name="İçerik Yer Tutucusu 2"/>
          <p:cNvSpPr>
            <a:spLocks noGrp="1"/>
          </p:cNvSpPr>
          <p:nvPr>
            <p:ph idx="1"/>
          </p:nvPr>
        </p:nvSpPr>
        <p:spPr/>
        <p:txBody>
          <a:bodyPr>
            <a:normAutofit/>
          </a:bodyPr>
          <a:lstStyle/>
          <a:p>
            <a:endParaRPr lang="tr-TR" dirty="0"/>
          </a:p>
          <a:p>
            <a:r>
              <a:rPr lang="tr-TR" sz="2400" dirty="0" err="1"/>
              <a:t>Eisenberg</a:t>
            </a:r>
            <a:r>
              <a:rPr lang="tr-TR" sz="2400" dirty="0"/>
              <a:t> ve </a:t>
            </a:r>
            <a:r>
              <a:rPr lang="tr-TR" sz="2400" dirty="0" err="1"/>
              <a:t>Berkowitz</a:t>
            </a:r>
            <a:r>
              <a:rPr lang="tr-TR" sz="2400" dirty="0"/>
              <a:t> (1999) tarafından geliştirilmiştir.</a:t>
            </a:r>
          </a:p>
          <a:p>
            <a:endParaRPr lang="tr-TR" sz="2400" dirty="0"/>
          </a:p>
          <a:p>
            <a:r>
              <a:rPr lang="tr-TR" sz="2400" dirty="0"/>
              <a:t>Bilgi problemi çözme aşamalarını altı adımda ele alır.</a:t>
            </a:r>
          </a:p>
          <a:p>
            <a:endParaRPr lang="tr-TR" sz="2400" dirty="0"/>
          </a:p>
          <a:p>
            <a:r>
              <a:rPr lang="tr-TR" sz="2400" i="1" dirty="0"/>
              <a:t>Big6 </a:t>
            </a:r>
            <a:r>
              <a:rPr lang="tr-TR" sz="2400" dirty="0"/>
              <a:t>bilgi okuryazarlığı alanında özellikle </a:t>
            </a:r>
            <a:r>
              <a:rPr lang="tr-TR" sz="2400" dirty="0">
                <a:solidFill>
                  <a:srgbClr val="FF0000"/>
                </a:solidFill>
              </a:rPr>
              <a:t>ilk ve ortaöğretimde </a:t>
            </a:r>
            <a:r>
              <a:rPr lang="tr-TR" sz="2400" dirty="0"/>
              <a:t>en çok kullanılan modellerdendir.</a:t>
            </a:r>
          </a:p>
        </p:txBody>
      </p:sp>
    </p:spTree>
    <p:extLst>
      <p:ext uri="{BB962C8B-B14F-4D97-AF65-F5344CB8AC3E}">
        <p14:creationId xmlns:p14="http://schemas.microsoft.com/office/powerpoint/2010/main" val="10988591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Big</a:t>
            </a:r>
            <a:r>
              <a:rPr lang="tr-TR" dirty="0"/>
              <a:t> 6 Modeli</a:t>
            </a:r>
          </a:p>
        </p:txBody>
      </p:sp>
      <p:sp>
        <p:nvSpPr>
          <p:cNvPr id="3" name="İçerik Yer Tutucusu 2"/>
          <p:cNvSpPr>
            <a:spLocks noGrp="1"/>
          </p:cNvSpPr>
          <p:nvPr>
            <p:ph idx="1"/>
          </p:nvPr>
        </p:nvSpPr>
        <p:spPr>
          <a:xfrm>
            <a:off x="596900" y="1845733"/>
            <a:ext cx="10558780" cy="4466167"/>
          </a:xfrm>
        </p:spPr>
        <p:txBody>
          <a:bodyPr>
            <a:normAutofit/>
          </a:bodyPr>
          <a:lstStyle/>
          <a:p>
            <a:r>
              <a:rPr lang="tr-TR" sz="2400" i="1" dirty="0"/>
              <a:t>Birinci aşama; </a:t>
            </a:r>
            <a:r>
              <a:rPr lang="tr-TR" sz="2400" dirty="0"/>
              <a:t>bilgi probleminin ve </a:t>
            </a:r>
            <a:r>
              <a:rPr lang="tr-TR" sz="2400" dirty="0">
                <a:solidFill>
                  <a:srgbClr val="FF0000"/>
                </a:solidFill>
              </a:rPr>
              <a:t>bilgi gereksiniminin tanımlandığı</a:t>
            </a:r>
            <a:r>
              <a:rPr lang="tr-TR" sz="2400" dirty="0"/>
              <a:t> aşamadır. </a:t>
            </a:r>
          </a:p>
          <a:p>
            <a:r>
              <a:rPr lang="tr-TR" sz="2400" i="1" dirty="0"/>
              <a:t>İkinci aşama; </a:t>
            </a:r>
            <a:r>
              <a:rPr lang="tr-TR" sz="2400" dirty="0">
                <a:solidFill>
                  <a:srgbClr val="FF0000"/>
                </a:solidFill>
              </a:rPr>
              <a:t>bilgi arama aşamasıdır</a:t>
            </a:r>
            <a:r>
              <a:rPr lang="tr-TR" sz="2400" dirty="0"/>
              <a:t>. Bu aşamada ne tür bilgiye ve hangi bilgi kaynaklarına gereksinim duyulduğuna karar verilir, konu daraltılır ve tarama stratejileri geliştirilir. </a:t>
            </a:r>
          </a:p>
          <a:p>
            <a:r>
              <a:rPr lang="tr-TR" sz="2400" i="1" dirty="0"/>
              <a:t>Üçüncü aşama; </a:t>
            </a:r>
            <a:r>
              <a:rPr lang="tr-TR" sz="2400" dirty="0"/>
              <a:t>söz konusu </a:t>
            </a:r>
            <a:r>
              <a:rPr lang="tr-TR" sz="2400" dirty="0">
                <a:solidFill>
                  <a:srgbClr val="FF0000"/>
                </a:solidFill>
              </a:rPr>
              <a:t>bilgi kaynaklarının ve bilginin elde edildiği </a:t>
            </a:r>
            <a:r>
              <a:rPr lang="tr-TR" sz="2400" dirty="0"/>
              <a:t>aşamadır. </a:t>
            </a:r>
          </a:p>
          <a:p>
            <a:r>
              <a:rPr lang="tr-TR" sz="2400" i="1" dirty="0"/>
              <a:t>Dördüncü aşama; </a:t>
            </a:r>
            <a:r>
              <a:rPr lang="tr-TR" sz="2400" dirty="0">
                <a:solidFill>
                  <a:srgbClr val="FF0000"/>
                </a:solidFill>
              </a:rPr>
              <a:t>bilginin kullanıldığı </a:t>
            </a:r>
            <a:r>
              <a:rPr lang="tr-TR" sz="2400" dirty="0"/>
              <a:t>aşamadır. Bu aşamada eldeki bilgi incelenir ve konuyla ilgili kısımlar alınır.</a:t>
            </a:r>
          </a:p>
          <a:p>
            <a:r>
              <a:rPr lang="tr-TR" sz="2400" i="1" dirty="0"/>
              <a:t>Beşinci aşamada</a:t>
            </a:r>
            <a:r>
              <a:rPr lang="tr-TR" sz="2400" dirty="0"/>
              <a:t>; farklı kaynaklardan elde edilen </a:t>
            </a:r>
            <a:r>
              <a:rPr lang="tr-TR" sz="2400" dirty="0">
                <a:solidFill>
                  <a:srgbClr val="FF0000"/>
                </a:solidFill>
              </a:rPr>
              <a:t>bilginin sentezi yapılır </a:t>
            </a:r>
            <a:r>
              <a:rPr lang="tr-TR" sz="2400" dirty="0"/>
              <a:t>ve sentezin sonucu sunulur. </a:t>
            </a:r>
          </a:p>
          <a:p>
            <a:r>
              <a:rPr lang="tr-TR" sz="2400" i="1" dirty="0"/>
              <a:t>Son aşama; </a:t>
            </a:r>
            <a:r>
              <a:rPr lang="tr-TR" sz="2400" dirty="0">
                <a:solidFill>
                  <a:srgbClr val="FF0000"/>
                </a:solidFill>
              </a:rPr>
              <a:t>sonucun (ürünün ve sürecin) değerlendirilmesi</a:t>
            </a:r>
            <a:r>
              <a:rPr lang="tr-TR" sz="2400" dirty="0"/>
              <a:t> aşamasıdır.</a:t>
            </a:r>
          </a:p>
          <a:p>
            <a:endParaRPr lang="tr-TR" dirty="0"/>
          </a:p>
        </p:txBody>
      </p:sp>
    </p:spTree>
    <p:extLst>
      <p:ext uri="{BB962C8B-B14F-4D97-AF65-F5344CB8AC3E}">
        <p14:creationId xmlns:p14="http://schemas.microsoft.com/office/powerpoint/2010/main" val="41738074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Irving'in</a:t>
            </a:r>
            <a:r>
              <a:rPr lang="tr-TR" dirty="0"/>
              <a:t> (1985) Bilgi Okuryazarlığı  Modeli</a:t>
            </a:r>
          </a:p>
        </p:txBody>
      </p:sp>
      <p:sp>
        <p:nvSpPr>
          <p:cNvPr id="3" name="İçerik Yer Tutucusu 2"/>
          <p:cNvSpPr>
            <a:spLocks noGrp="1"/>
          </p:cNvSpPr>
          <p:nvPr>
            <p:ph sz="half" idx="1"/>
          </p:nvPr>
        </p:nvSpPr>
        <p:spPr/>
        <p:txBody>
          <a:bodyPr>
            <a:normAutofit/>
          </a:bodyPr>
          <a:lstStyle/>
          <a:p>
            <a:endParaRPr lang="tr-TR" sz="2400" dirty="0"/>
          </a:p>
          <a:p>
            <a:r>
              <a:rPr lang="tr-TR" sz="2400" dirty="0"/>
              <a:t>Bilgi ihtiyacının analizi; </a:t>
            </a:r>
          </a:p>
          <a:p>
            <a:r>
              <a:rPr lang="tr-TR" sz="2400" dirty="0"/>
              <a:t>İlgili kaynakların belirlenmesi; </a:t>
            </a:r>
          </a:p>
          <a:p>
            <a:r>
              <a:rPr lang="tr-TR" sz="2400" dirty="0"/>
              <a:t>Kaynakların bulunması; </a:t>
            </a:r>
          </a:p>
          <a:p>
            <a:r>
              <a:rPr lang="tr-TR" sz="2400" dirty="0"/>
              <a:t>Kaynakların incelenmesi ve seçilmesi; </a:t>
            </a:r>
          </a:p>
          <a:p>
            <a:r>
              <a:rPr lang="tr-TR" sz="2400" dirty="0"/>
              <a:t>Kaynakların kullanılması;</a:t>
            </a:r>
          </a:p>
        </p:txBody>
      </p:sp>
      <p:sp>
        <p:nvSpPr>
          <p:cNvPr id="4" name="İçerik Yer Tutucusu 3"/>
          <p:cNvSpPr>
            <a:spLocks noGrp="1"/>
          </p:cNvSpPr>
          <p:nvPr>
            <p:ph sz="half" idx="2"/>
          </p:nvPr>
        </p:nvSpPr>
        <p:spPr/>
        <p:txBody>
          <a:bodyPr>
            <a:normAutofit/>
          </a:bodyPr>
          <a:lstStyle/>
          <a:p>
            <a:r>
              <a:rPr lang="tr-TR" dirty="0"/>
              <a:t> </a:t>
            </a:r>
          </a:p>
          <a:p>
            <a:r>
              <a:rPr lang="tr-TR" sz="2400" dirty="0"/>
              <a:t>Bilginin kaydedilmesi; </a:t>
            </a:r>
          </a:p>
          <a:p>
            <a:r>
              <a:rPr lang="tr-TR" sz="2400" dirty="0"/>
              <a:t>Bilginin yorumlanması, </a:t>
            </a:r>
          </a:p>
          <a:p>
            <a:r>
              <a:rPr lang="tr-TR" sz="2400" dirty="0"/>
              <a:t> Analizi, sentezi ve değerlendirilmesi;</a:t>
            </a:r>
          </a:p>
          <a:p>
            <a:r>
              <a:rPr lang="tr-TR" sz="2400" dirty="0"/>
              <a:t> Bilginin şekillendirilmesi, sunumu ve iletimi; </a:t>
            </a:r>
          </a:p>
          <a:p>
            <a:r>
              <a:rPr lang="tr-TR" sz="2400" dirty="0"/>
              <a:t>Değerlendirme</a:t>
            </a:r>
          </a:p>
          <a:p>
            <a:endParaRPr lang="tr-TR" dirty="0"/>
          </a:p>
        </p:txBody>
      </p:sp>
    </p:spTree>
    <p:extLst>
      <p:ext uri="{BB962C8B-B14F-4D97-AF65-F5344CB8AC3E}">
        <p14:creationId xmlns:p14="http://schemas.microsoft.com/office/powerpoint/2010/main" val="2240446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81100" y="1845734"/>
            <a:ext cx="9800936" cy="4023360"/>
          </a:xfrm>
        </p:spPr>
        <p:txBody>
          <a:bodyPr/>
          <a:lstStyle/>
          <a:p>
            <a:r>
              <a:rPr lang="tr-TR" sz="2800" dirty="0" err="1"/>
              <a:t>Irving</a:t>
            </a:r>
            <a:r>
              <a:rPr lang="tr-TR" sz="2800" dirty="0"/>
              <a:t> (1985), bu aşamaların sadece ödev yaparken öğrenciler tarafından değil, </a:t>
            </a:r>
          </a:p>
          <a:p>
            <a:endParaRPr lang="tr-TR" sz="2800" dirty="0"/>
          </a:p>
          <a:p>
            <a:pPr lvl="1" algn="just"/>
            <a:r>
              <a:rPr lang="tr-TR" sz="2400" dirty="0"/>
              <a:t>toplumun tüm bireyleri tarafından her türlü </a:t>
            </a:r>
            <a:r>
              <a:rPr lang="tr-TR" sz="2400" b="1" dirty="0"/>
              <a:t>akademik, mesleki ve kişisel problemin çözümünde </a:t>
            </a:r>
            <a:r>
              <a:rPr lang="tr-TR" sz="2400" dirty="0"/>
              <a:t>kullanılabileceğini ve eldeki problemin doğasına göre bazı aşamaların göz ardı edilebileceğini, bazılarının ise </a:t>
            </a:r>
            <a:r>
              <a:rPr lang="tr-TR" sz="2400" dirty="0">
                <a:solidFill>
                  <a:srgbClr val="FF0000"/>
                </a:solidFill>
              </a:rPr>
              <a:t>tekrarlanması </a:t>
            </a:r>
            <a:r>
              <a:rPr lang="tr-TR" sz="2400" dirty="0"/>
              <a:t>gerekebileceğini vurgular.</a:t>
            </a:r>
          </a:p>
          <a:p>
            <a:endParaRPr lang="tr-TR" dirty="0"/>
          </a:p>
        </p:txBody>
      </p:sp>
    </p:spTree>
    <p:extLst>
      <p:ext uri="{BB962C8B-B14F-4D97-AF65-F5344CB8AC3E}">
        <p14:creationId xmlns:p14="http://schemas.microsoft.com/office/powerpoint/2010/main" val="42196559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Diğer benzer modeller</a:t>
            </a:r>
          </a:p>
        </p:txBody>
      </p:sp>
      <p:sp>
        <p:nvSpPr>
          <p:cNvPr id="3" name="İçerik Yer Tutucusu 2"/>
          <p:cNvSpPr>
            <a:spLocks noGrp="1"/>
          </p:cNvSpPr>
          <p:nvPr>
            <p:ph idx="1"/>
          </p:nvPr>
        </p:nvSpPr>
        <p:spPr/>
        <p:txBody>
          <a:bodyPr/>
          <a:lstStyle/>
          <a:p>
            <a:endParaRPr lang="tr-TR" dirty="0"/>
          </a:p>
          <a:p>
            <a:r>
              <a:rPr lang="tr-TR" sz="2800" i="1" dirty="0" err="1"/>
              <a:t>Dialogue</a:t>
            </a:r>
            <a:r>
              <a:rPr lang="tr-TR" sz="2800" i="1" dirty="0"/>
              <a:t> </a:t>
            </a:r>
            <a:r>
              <a:rPr lang="tr-TR" sz="2800" dirty="0"/>
              <a:t>(</a:t>
            </a:r>
            <a:r>
              <a:rPr lang="tr-TR" sz="2800" dirty="0" err="1"/>
              <a:t>INFOhio</a:t>
            </a:r>
            <a:r>
              <a:rPr lang="tr-TR" sz="2800" dirty="0"/>
              <a:t>, 2010), </a:t>
            </a:r>
            <a:r>
              <a:rPr lang="tr-TR" sz="2800" dirty="0" err="1"/>
              <a:t>McKenzie</a:t>
            </a:r>
            <a:r>
              <a:rPr lang="tr-TR" sz="2800" dirty="0"/>
              <a:t> (1999) ve </a:t>
            </a:r>
            <a:r>
              <a:rPr lang="tr-TR" sz="2800" i="1" dirty="0" err="1"/>
              <a:t>Sauce</a:t>
            </a:r>
            <a:r>
              <a:rPr lang="tr-TR" sz="2800" i="1" dirty="0"/>
              <a:t> </a:t>
            </a:r>
            <a:r>
              <a:rPr lang="tr-TR" sz="2800" dirty="0"/>
              <a:t>(Bond, 2009) </a:t>
            </a:r>
          </a:p>
          <a:p>
            <a:endParaRPr lang="tr-TR" sz="2800" dirty="0"/>
          </a:p>
          <a:p>
            <a:r>
              <a:rPr lang="tr-TR" sz="2800" dirty="0" err="1"/>
              <a:t>McKenzie</a:t>
            </a:r>
            <a:r>
              <a:rPr lang="tr-TR" sz="2800" dirty="0"/>
              <a:t> (1999), yedi aşamalı modelinde araştırma sürecini bir döngü olarak ele almakta ve </a:t>
            </a:r>
            <a:r>
              <a:rPr lang="tr-TR" sz="2800" dirty="0" err="1"/>
              <a:t>Irving</a:t>
            </a:r>
            <a:r>
              <a:rPr lang="tr-TR" sz="2800" dirty="0"/>
              <a:t> gibi aşamaların </a:t>
            </a:r>
            <a:r>
              <a:rPr lang="tr-TR" sz="3200" dirty="0">
                <a:solidFill>
                  <a:srgbClr val="FF0000"/>
                </a:solidFill>
              </a:rPr>
              <a:t>tekrarlanması </a:t>
            </a:r>
            <a:r>
              <a:rPr lang="tr-TR" sz="2800" dirty="0"/>
              <a:t>gerektiğini vurgulamaktadır.</a:t>
            </a:r>
          </a:p>
        </p:txBody>
      </p:sp>
    </p:spTree>
    <p:extLst>
      <p:ext uri="{BB962C8B-B14F-4D97-AF65-F5344CB8AC3E}">
        <p14:creationId xmlns:p14="http://schemas.microsoft.com/office/powerpoint/2010/main" val="26125132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Yedi Sütün Modeli </a:t>
            </a:r>
          </a:p>
        </p:txBody>
      </p:sp>
      <p:sp>
        <p:nvSpPr>
          <p:cNvPr id="3" name="İçerik Yer Tutucusu 2"/>
          <p:cNvSpPr>
            <a:spLocks noGrp="1"/>
          </p:cNvSpPr>
          <p:nvPr>
            <p:ph idx="1"/>
          </p:nvPr>
        </p:nvSpPr>
        <p:spPr/>
        <p:txBody>
          <a:bodyPr>
            <a:normAutofit/>
          </a:bodyPr>
          <a:lstStyle/>
          <a:p>
            <a:endParaRPr lang="tr-TR" dirty="0"/>
          </a:p>
          <a:p>
            <a:r>
              <a:rPr lang="tr-TR" sz="2800" dirty="0" err="1"/>
              <a:t>SCONUL'ın</a:t>
            </a:r>
            <a:r>
              <a:rPr lang="tr-TR" sz="2800" dirty="0"/>
              <a:t> Bilgi Okuryazarlığı Komitesi tarafından </a:t>
            </a:r>
            <a:r>
              <a:rPr lang="tr-TR" sz="2800" b="1" dirty="0">
                <a:solidFill>
                  <a:srgbClr val="FF0000"/>
                </a:solidFill>
              </a:rPr>
              <a:t>yükseköğretime yönelik</a:t>
            </a:r>
            <a:r>
              <a:rPr lang="tr-TR" sz="2800" dirty="0"/>
              <a:t> olarak hazırlanmış ve 1999'da yayımlanmıştır.</a:t>
            </a:r>
          </a:p>
          <a:p>
            <a:endParaRPr lang="tr-TR" sz="2800" dirty="0"/>
          </a:p>
          <a:p>
            <a:r>
              <a:rPr lang="tr-TR" sz="2800" dirty="0"/>
              <a:t>Modelde bilgi becerileri olarak adlandırılan bilgi problemi çözme aşamalarını yedi adımda açıklamıştır.</a:t>
            </a:r>
          </a:p>
        </p:txBody>
      </p:sp>
    </p:spTree>
    <p:extLst>
      <p:ext uri="{BB962C8B-B14F-4D97-AF65-F5344CB8AC3E}">
        <p14:creationId xmlns:p14="http://schemas.microsoft.com/office/powerpoint/2010/main" val="28821004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sz="2400" dirty="0"/>
              <a:t>Bilgi gereksinimini fark etme </a:t>
            </a:r>
          </a:p>
          <a:p>
            <a:r>
              <a:rPr lang="tr-TR" sz="2400" dirty="0"/>
              <a:t>Bilgi gereksinimine uygun kaynakları seçme</a:t>
            </a:r>
          </a:p>
          <a:p>
            <a:r>
              <a:rPr lang="tr-TR" sz="2400" dirty="0"/>
              <a:t>Bilgiyi bulmak için stratejiler geliştirme</a:t>
            </a:r>
          </a:p>
          <a:p>
            <a:pPr marL="0" indent="0">
              <a:buNone/>
            </a:pPr>
            <a:r>
              <a:rPr lang="tr-TR" sz="2400" dirty="0"/>
              <a:t> </a:t>
            </a:r>
            <a:r>
              <a:rPr lang="tr-TR" sz="2400" dirty="0" smtClean="0"/>
              <a:t>Bilgiyi </a:t>
            </a:r>
            <a:r>
              <a:rPr lang="tr-TR" sz="2400" dirty="0"/>
              <a:t>bulma ve elde etme </a:t>
            </a:r>
          </a:p>
          <a:p>
            <a:r>
              <a:rPr lang="tr-TR" sz="2400" dirty="0"/>
              <a:t>Farklı kaynaklardan bulunan bilgiyi karşılaştırma ve değerlendirme</a:t>
            </a:r>
          </a:p>
          <a:p>
            <a:r>
              <a:rPr lang="tr-TR" sz="2400" dirty="0"/>
              <a:t>Bilgiyi düzenleme, kullanma ve iletme</a:t>
            </a:r>
          </a:p>
          <a:p>
            <a:r>
              <a:rPr lang="tr-TR" sz="2400" dirty="0"/>
              <a:t>Bilgiyi sentezleme </a:t>
            </a:r>
          </a:p>
          <a:p>
            <a:r>
              <a:rPr lang="tr-TR" sz="2400" dirty="0"/>
              <a:t>Mevcut bilgiye ve bilgi üretimine katkıda bulunma </a:t>
            </a:r>
          </a:p>
        </p:txBody>
      </p:sp>
    </p:spTree>
    <p:extLst>
      <p:ext uri="{BB962C8B-B14F-4D97-AF65-F5344CB8AC3E}">
        <p14:creationId xmlns:p14="http://schemas.microsoft.com/office/powerpoint/2010/main" val="14980469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37309" y="344606"/>
            <a:ext cx="10518371" cy="1450757"/>
          </a:xfrm>
        </p:spPr>
        <p:txBody>
          <a:bodyPr/>
          <a:lstStyle/>
          <a:p>
            <a:r>
              <a:rPr lang="tr-TR" dirty="0"/>
              <a:t>Ayırıcı özelliği;</a:t>
            </a:r>
          </a:p>
        </p:txBody>
      </p:sp>
      <p:sp>
        <p:nvSpPr>
          <p:cNvPr id="3" name="İçerik Yer Tutucusu 2"/>
          <p:cNvSpPr>
            <a:spLocks noGrp="1"/>
          </p:cNvSpPr>
          <p:nvPr>
            <p:ph idx="1"/>
          </p:nvPr>
        </p:nvSpPr>
        <p:spPr>
          <a:xfrm>
            <a:off x="637309" y="1737360"/>
            <a:ext cx="10518371" cy="4131734"/>
          </a:xfrm>
        </p:spPr>
        <p:txBody>
          <a:bodyPr>
            <a:normAutofit/>
          </a:bodyPr>
          <a:lstStyle/>
          <a:p>
            <a:endParaRPr lang="tr-TR" dirty="0"/>
          </a:p>
          <a:p>
            <a:r>
              <a:rPr lang="tr-TR" sz="2400" dirty="0"/>
              <a:t>Yedi Sütun Modelini diğer modellerden ayıran önemli iki özelliği;</a:t>
            </a:r>
          </a:p>
          <a:p>
            <a:pPr lvl="1"/>
            <a:r>
              <a:rPr lang="tr-TR" sz="2200" dirty="0"/>
              <a:t>Birincisi; yedi aşamada ele alınan bilgi becerilerinin </a:t>
            </a:r>
            <a:r>
              <a:rPr lang="tr-TR" sz="2200" b="1" dirty="0"/>
              <a:t>başlangıç düzeyinden uzmanlık düzeyine doğru</a:t>
            </a:r>
            <a:r>
              <a:rPr lang="tr-TR" sz="2200" dirty="0"/>
              <a:t> uzanan bir ölçek ile gösterilmesidir. </a:t>
            </a:r>
          </a:p>
          <a:p>
            <a:pPr lvl="1"/>
            <a:r>
              <a:rPr lang="tr-TR" sz="2200" dirty="0"/>
              <a:t>Aşamalarda tekrar gerçekleştikçe ilgili beceriye ait yeterlik düzeyinde artış yaşanmaktadır. </a:t>
            </a:r>
          </a:p>
          <a:p>
            <a:pPr lvl="2"/>
            <a:r>
              <a:rPr lang="tr-TR" sz="1800" dirty="0"/>
              <a:t>başlangıç, orta düzey, ileri, uzman</a:t>
            </a:r>
          </a:p>
          <a:p>
            <a:endParaRPr lang="tr-TR" sz="2400" dirty="0"/>
          </a:p>
          <a:p>
            <a:pPr lvl="1"/>
            <a:r>
              <a:rPr lang="tr-TR" sz="2200" dirty="0"/>
              <a:t>İkincisi; yedi sütununun temel kütüphane becerileri ve bilgi teknolojileri becerileri olmak üzere iki temel beceri üzerine oturtulmuş olmasıdır. </a:t>
            </a:r>
          </a:p>
          <a:p>
            <a:pPr algn="ctr"/>
            <a:r>
              <a:rPr lang="tr-TR" sz="2400" dirty="0">
                <a:solidFill>
                  <a:srgbClr val="FF0000"/>
                </a:solidFill>
              </a:rPr>
              <a:t>Bu iki beceride bilgi okuryazarlığı </a:t>
            </a:r>
            <a:r>
              <a:rPr lang="tr-TR" sz="2400" u="sng" dirty="0">
                <a:solidFill>
                  <a:srgbClr val="FF0000"/>
                </a:solidFill>
              </a:rPr>
              <a:t>ön şarttır</a:t>
            </a:r>
            <a:r>
              <a:rPr lang="tr-TR" sz="2400" dirty="0">
                <a:solidFill>
                  <a:srgbClr val="FF0000"/>
                </a:solidFill>
              </a:rPr>
              <a:t>.</a:t>
            </a:r>
          </a:p>
        </p:txBody>
      </p:sp>
    </p:spTree>
    <p:extLst>
      <p:ext uri="{BB962C8B-B14F-4D97-AF65-F5344CB8AC3E}">
        <p14:creationId xmlns:p14="http://schemas.microsoft.com/office/powerpoint/2010/main" val="6469401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ANZIIL'in</a:t>
            </a:r>
            <a:r>
              <a:rPr lang="tr-TR" dirty="0"/>
              <a:t> Bilgi Okuryazarlığının Unsurları Modeli </a:t>
            </a:r>
          </a:p>
        </p:txBody>
      </p:sp>
      <p:sp>
        <p:nvSpPr>
          <p:cNvPr id="3" name="İçerik Yer Tutucusu 2"/>
          <p:cNvSpPr>
            <a:spLocks noGrp="1"/>
          </p:cNvSpPr>
          <p:nvPr>
            <p:ph idx="1"/>
          </p:nvPr>
        </p:nvSpPr>
        <p:spPr/>
        <p:txBody>
          <a:bodyPr>
            <a:normAutofit lnSpcReduction="10000"/>
          </a:bodyPr>
          <a:lstStyle/>
          <a:p>
            <a:endParaRPr lang="tr-TR" dirty="0"/>
          </a:p>
          <a:p>
            <a:r>
              <a:rPr lang="tr-TR" sz="2400" dirty="0"/>
              <a:t>Diğer modellerden oldukça farklıdır.</a:t>
            </a:r>
          </a:p>
          <a:p>
            <a:r>
              <a:rPr lang="tr-TR" sz="2400" dirty="0"/>
              <a:t> Bu model, </a:t>
            </a:r>
          </a:p>
          <a:p>
            <a:pPr lvl="1"/>
            <a:r>
              <a:rPr lang="tr-TR" sz="2000" dirty="0"/>
              <a:t>Jenerik beceriler; problem çözme, eleştirel düşünme, iletişim ve işbirliği gibi becerileri</a:t>
            </a:r>
          </a:p>
          <a:p>
            <a:pPr lvl="1"/>
            <a:endParaRPr lang="tr-TR" sz="2000" dirty="0"/>
          </a:p>
          <a:p>
            <a:pPr lvl="1"/>
            <a:r>
              <a:rPr lang="tr-TR" sz="2000" dirty="0"/>
              <a:t>Bilgi becerileri; bilgi arama ve kullanma gibi bilgi problemi çözme aşamalarını ve bilgi teknolojileri kullanma becerilerini</a:t>
            </a:r>
          </a:p>
          <a:p>
            <a:pPr lvl="1"/>
            <a:endParaRPr lang="tr-TR" sz="2000" dirty="0"/>
          </a:p>
          <a:p>
            <a:pPr lvl="1"/>
            <a:r>
              <a:rPr lang="tr-TR" sz="2000" dirty="0"/>
              <a:t>Değerler ve inançlar; bilginin etik kullanımı ve sosyal sorumluluklar gibi unsurları içerir.</a:t>
            </a:r>
          </a:p>
          <a:p>
            <a:pPr lvl="1"/>
            <a:endParaRPr lang="tr-TR" sz="2000" dirty="0"/>
          </a:p>
          <a:p>
            <a:pPr lvl="1"/>
            <a:r>
              <a:rPr lang="tr-TR" sz="2000" dirty="0"/>
              <a:t>Model içerisinde «</a:t>
            </a:r>
            <a:r>
              <a:rPr lang="tr-TR" sz="2000" dirty="0">
                <a:solidFill>
                  <a:srgbClr val="FF0000"/>
                </a:solidFill>
              </a:rPr>
              <a:t>Konu ve disiplin</a:t>
            </a:r>
            <a:r>
              <a:rPr lang="tr-TR" sz="2000" dirty="0"/>
              <a:t>» de belirleyici unsurdur.</a:t>
            </a:r>
          </a:p>
        </p:txBody>
      </p:sp>
    </p:spTree>
    <p:extLst>
      <p:ext uri="{BB962C8B-B14F-4D97-AF65-F5344CB8AC3E}">
        <p14:creationId xmlns:p14="http://schemas.microsoft.com/office/powerpoint/2010/main" val="16430211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Özet olarak;</a:t>
            </a:r>
          </a:p>
        </p:txBody>
      </p:sp>
      <p:sp>
        <p:nvSpPr>
          <p:cNvPr id="3" name="İçerik Yer Tutucusu 2"/>
          <p:cNvSpPr>
            <a:spLocks noGrp="1"/>
          </p:cNvSpPr>
          <p:nvPr>
            <p:ph idx="1"/>
          </p:nvPr>
        </p:nvSpPr>
        <p:spPr/>
        <p:txBody>
          <a:bodyPr>
            <a:normAutofit lnSpcReduction="10000"/>
          </a:bodyPr>
          <a:lstStyle/>
          <a:p>
            <a:pPr algn="just"/>
            <a:r>
              <a:rPr lang="tr-TR" sz="2200" dirty="0"/>
              <a:t>Tüm modeller, «</a:t>
            </a:r>
            <a:r>
              <a:rPr lang="tr-TR" sz="2200" b="1" dirty="0">
                <a:solidFill>
                  <a:srgbClr val="FF0000"/>
                </a:solidFill>
              </a:rPr>
              <a:t>bilgi problemi çözme </a:t>
            </a:r>
            <a:r>
              <a:rPr lang="tr-TR" sz="2200" b="1" dirty="0" err="1">
                <a:solidFill>
                  <a:srgbClr val="FF0000"/>
                </a:solidFill>
              </a:rPr>
              <a:t>aşamaları»</a:t>
            </a:r>
            <a:r>
              <a:rPr lang="tr-TR" sz="2200" dirty="0" err="1">
                <a:solidFill>
                  <a:schemeClr val="tx1"/>
                </a:solidFill>
              </a:rPr>
              <a:t>ndan</a:t>
            </a:r>
            <a:r>
              <a:rPr lang="tr-TR" sz="2200" b="1" dirty="0">
                <a:solidFill>
                  <a:srgbClr val="FF0000"/>
                </a:solidFill>
              </a:rPr>
              <a:t> </a:t>
            </a:r>
            <a:r>
              <a:rPr lang="tr-TR" sz="2200" dirty="0"/>
              <a:t>oluşmaktadır.</a:t>
            </a:r>
          </a:p>
          <a:p>
            <a:pPr algn="just"/>
            <a:endParaRPr lang="tr-TR" sz="2200" dirty="0"/>
          </a:p>
          <a:p>
            <a:pPr algn="just"/>
            <a:r>
              <a:rPr lang="tr-TR" sz="2200" dirty="0"/>
              <a:t>Aşamalar alt aşamaları ile </a:t>
            </a:r>
            <a:r>
              <a:rPr lang="tr-TR" sz="2200" b="1" dirty="0">
                <a:solidFill>
                  <a:srgbClr val="FF0000"/>
                </a:solidFill>
              </a:rPr>
              <a:t>sistematik</a:t>
            </a:r>
            <a:r>
              <a:rPr lang="tr-TR" sz="2200" dirty="0"/>
              <a:t> olarak ele alınmıştır. </a:t>
            </a:r>
          </a:p>
          <a:p>
            <a:pPr algn="just"/>
            <a:endParaRPr lang="tr-TR" sz="2200" dirty="0"/>
          </a:p>
          <a:p>
            <a:pPr algn="just"/>
            <a:r>
              <a:rPr lang="tr-TR" sz="2200" dirty="0"/>
              <a:t>Özellikle bilgiyi kullanma ve değerlendirme aşamalarında karar verme, sentez ve analiz, eleştirel düşünce gibi </a:t>
            </a:r>
            <a:r>
              <a:rPr lang="tr-TR" sz="2200" b="1" dirty="0">
                <a:solidFill>
                  <a:srgbClr val="FF0000"/>
                </a:solidFill>
              </a:rPr>
              <a:t>üst düzey düşünme becerilerine</a:t>
            </a:r>
            <a:r>
              <a:rPr lang="tr-TR" sz="2200" dirty="0">
                <a:solidFill>
                  <a:srgbClr val="FF0000"/>
                </a:solidFill>
              </a:rPr>
              <a:t> </a:t>
            </a:r>
            <a:r>
              <a:rPr lang="tr-TR" sz="2200" dirty="0"/>
              <a:t>yer verildiği, yine bilgiyi kullanma ve sunma aşamalarında </a:t>
            </a:r>
            <a:r>
              <a:rPr lang="tr-TR" sz="2200" b="1" dirty="0">
                <a:solidFill>
                  <a:srgbClr val="FF0000"/>
                </a:solidFill>
              </a:rPr>
              <a:t>etik davranışlardan </a:t>
            </a:r>
            <a:r>
              <a:rPr lang="tr-TR" sz="2200" dirty="0"/>
              <a:t>söz edildiği görülmektedir. </a:t>
            </a:r>
          </a:p>
          <a:p>
            <a:pPr algn="just"/>
            <a:endParaRPr lang="tr-TR" sz="2200" dirty="0"/>
          </a:p>
          <a:p>
            <a:pPr algn="just"/>
            <a:r>
              <a:rPr lang="it-IT" sz="2200" dirty="0"/>
              <a:t>Yedi Sütun ve ANZIIL gibi</a:t>
            </a:r>
            <a:r>
              <a:rPr lang="tr-TR" sz="2200" dirty="0"/>
              <a:t> modellerde ise kütüphane ve teknoloji becerileri ile </a:t>
            </a:r>
            <a:r>
              <a:rPr lang="tr-TR" sz="2200" b="1" dirty="0">
                <a:solidFill>
                  <a:srgbClr val="FF0000"/>
                </a:solidFill>
              </a:rPr>
              <a:t>iletişim, ekip çalışması yapabilme</a:t>
            </a:r>
            <a:r>
              <a:rPr lang="tr-TR" sz="2200" dirty="0"/>
              <a:t> gibi bireysel becerilerden de söz edildiği görülmektedir.</a:t>
            </a:r>
          </a:p>
        </p:txBody>
      </p:sp>
    </p:spTree>
    <p:extLst>
      <p:ext uri="{BB962C8B-B14F-4D97-AF65-F5344CB8AC3E}">
        <p14:creationId xmlns:p14="http://schemas.microsoft.com/office/powerpoint/2010/main" val="23116239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6000" b="1" dirty="0" smtClean="0"/>
              <a:t>Hatırlayalım</a:t>
            </a:r>
            <a:endParaRPr lang="tr-TR" b="1" dirty="0"/>
          </a:p>
        </p:txBody>
      </p:sp>
      <p:sp>
        <p:nvSpPr>
          <p:cNvPr id="3" name="İçerik Yer Tutucusu 2"/>
          <p:cNvSpPr>
            <a:spLocks noGrp="1"/>
          </p:cNvSpPr>
          <p:nvPr>
            <p:ph idx="1"/>
          </p:nvPr>
        </p:nvSpPr>
        <p:spPr/>
        <p:txBody>
          <a:bodyPr>
            <a:normAutofit/>
          </a:bodyPr>
          <a:lstStyle/>
          <a:p>
            <a:endParaRPr lang="tr-TR" sz="2800" b="1" dirty="0" smtClean="0"/>
          </a:p>
          <a:p>
            <a:r>
              <a:rPr lang="tr-TR" sz="2800" b="1" dirty="0" smtClean="0"/>
              <a:t>Bilgi okuryazarlığı ne demek?</a:t>
            </a:r>
          </a:p>
          <a:p>
            <a:endParaRPr lang="tr-TR" sz="2800" b="1" dirty="0"/>
          </a:p>
          <a:p>
            <a:r>
              <a:rPr lang="tr-TR" sz="2800" b="1" dirty="0" smtClean="0"/>
              <a:t>Bilgi okuryazarı bireyin özellikleri nelerdir?</a:t>
            </a:r>
            <a:endParaRPr lang="tr-TR" sz="2800" b="1" dirty="0"/>
          </a:p>
        </p:txBody>
      </p:sp>
    </p:spTree>
    <p:extLst>
      <p:ext uri="{BB962C8B-B14F-4D97-AF65-F5344CB8AC3E}">
        <p14:creationId xmlns:p14="http://schemas.microsoft.com/office/powerpoint/2010/main" val="42560409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6000" b="1" dirty="0" smtClean="0">
                <a:solidFill>
                  <a:srgbClr val="C00000"/>
                </a:solidFill>
              </a:rPr>
              <a:t>Şimdi sıra sizde…</a:t>
            </a:r>
            <a:endParaRPr lang="tr-TR" sz="6000" b="1" dirty="0">
              <a:solidFill>
                <a:srgbClr val="C00000"/>
              </a:solidFill>
            </a:endParaRP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76219" y="2216727"/>
            <a:ext cx="8774546" cy="3694546"/>
          </a:xfrm>
        </p:spPr>
      </p:pic>
    </p:spTree>
    <p:extLst>
      <p:ext uri="{BB962C8B-B14F-4D97-AF65-F5344CB8AC3E}">
        <p14:creationId xmlns:p14="http://schemas.microsoft.com/office/powerpoint/2010/main" val="3291185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588650" y="2967335"/>
            <a:ext cx="5014707" cy="1107996"/>
          </a:xfrm>
          <a:prstGeom prst="rect">
            <a:avLst/>
          </a:prstGeom>
          <a:noFill/>
        </p:spPr>
        <p:txBody>
          <a:bodyPr wrap="none" lIns="91440" tIns="45720" rIns="91440" bIns="45720">
            <a:spAutoFit/>
          </a:bodyPr>
          <a:lstStyle/>
          <a:p>
            <a:pPr algn="ctr"/>
            <a:r>
              <a:rPr lang="tr-TR" sz="6600" b="1" cap="none" spc="0" dirty="0">
                <a:ln w="22225">
                  <a:solidFill>
                    <a:schemeClr val="accent2"/>
                  </a:solidFill>
                  <a:prstDash val="solid"/>
                </a:ln>
                <a:solidFill>
                  <a:schemeClr val="accent2">
                    <a:lumMod val="40000"/>
                    <a:lumOff val="60000"/>
                  </a:schemeClr>
                </a:solidFill>
                <a:effectLst/>
              </a:rPr>
              <a:t>TEŞEKKÜRLER</a:t>
            </a:r>
          </a:p>
        </p:txBody>
      </p:sp>
    </p:spTree>
    <p:extLst>
      <p:ext uri="{BB962C8B-B14F-4D97-AF65-F5344CB8AC3E}">
        <p14:creationId xmlns:p14="http://schemas.microsoft.com/office/powerpoint/2010/main" val="11407766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half" idx="1"/>
          </p:nvPr>
        </p:nvSpPr>
        <p:spPr>
          <a:xfrm>
            <a:off x="1097278" y="1178169"/>
            <a:ext cx="3887960" cy="4690925"/>
          </a:xfrm>
        </p:spPr>
        <p:txBody>
          <a:bodyPr>
            <a:normAutofit fontScale="85000" lnSpcReduction="20000"/>
          </a:bodyPr>
          <a:lstStyle/>
          <a:p>
            <a:r>
              <a:rPr lang="tr-TR" sz="2600" b="1" dirty="0" smtClean="0">
                <a:solidFill>
                  <a:srgbClr val="C00000"/>
                </a:solidFill>
              </a:rPr>
              <a:t>Bilgi okuryazarlığı:</a:t>
            </a:r>
          </a:p>
          <a:p>
            <a:endParaRPr lang="tr-TR" dirty="0" smtClean="0">
              <a:solidFill>
                <a:schemeClr val="tx1"/>
              </a:solidFill>
            </a:endParaRPr>
          </a:p>
          <a:p>
            <a:pPr algn="just">
              <a:lnSpc>
                <a:spcPct val="170000"/>
              </a:lnSpc>
            </a:pPr>
            <a:r>
              <a:rPr lang="tr-TR" sz="2300" dirty="0" smtClean="0">
                <a:solidFill>
                  <a:schemeClr val="tx1"/>
                </a:solidFill>
              </a:rPr>
              <a:t>Bireylerin, hedeflerine </a:t>
            </a:r>
            <a:r>
              <a:rPr lang="tr-TR" sz="2300" dirty="0">
                <a:solidFill>
                  <a:schemeClr val="tx1"/>
                </a:solidFill>
              </a:rPr>
              <a:t>ulaşmalarını sağlamak için yaşamın her alanında </a:t>
            </a:r>
            <a:r>
              <a:rPr lang="tr-TR" sz="2300" b="1" dirty="0">
                <a:solidFill>
                  <a:schemeClr val="tx1"/>
                </a:solidFill>
              </a:rPr>
              <a:t>bilgi ihtiyacını bilme, </a:t>
            </a:r>
            <a:r>
              <a:rPr lang="tr-TR" sz="2300" b="1" dirty="0" smtClean="0">
                <a:solidFill>
                  <a:schemeClr val="tx1"/>
                </a:solidFill>
              </a:rPr>
              <a:t>tanımlama</a:t>
            </a:r>
            <a:r>
              <a:rPr lang="tr-TR" sz="2300" dirty="0" smtClean="0">
                <a:solidFill>
                  <a:schemeClr val="tx1"/>
                </a:solidFill>
              </a:rPr>
              <a:t>, </a:t>
            </a:r>
            <a:r>
              <a:rPr lang="tr-TR" sz="2300" b="1" dirty="0" smtClean="0">
                <a:solidFill>
                  <a:schemeClr val="tx1"/>
                </a:solidFill>
              </a:rPr>
              <a:t>bilgiyi </a:t>
            </a:r>
            <a:r>
              <a:rPr lang="tr-TR" sz="2300" b="1" dirty="0">
                <a:solidFill>
                  <a:schemeClr val="tx1"/>
                </a:solidFill>
              </a:rPr>
              <a:t>etkin şekilde arama, değerlendirme, </a:t>
            </a:r>
            <a:r>
              <a:rPr lang="tr-TR" sz="2300" b="1" dirty="0" smtClean="0">
                <a:solidFill>
                  <a:schemeClr val="tx1"/>
                </a:solidFill>
              </a:rPr>
              <a:t>kullanma, </a:t>
            </a:r>
            <a:r>
              <a:rPr lang="tr-TR" sz="2300" dirty="0">
                <a:solidFill>
                  <a:schemeClr val="tx1"/>
                </a:solidFill>
              </a:rPr>
              <a:t>etik olarak nasıl kullanacağını ve ileteceğini bilme</a:t>
            </a:r>
            <a:r>
              <a:rPr lang="tr-TR" sz="2300" b="1" dirty="0" smtClean="0">
                <a:solidFill>
                  <a:schemeClr val="tx1"/>
                </a:solidFill>
              </a:rPr>
              <a:t> </a:t>
            </a:r>
            <a:r>
              <a:rPr lang="tr-TR" sz="2300" dirty="0" smtClean="0">
                <a:solidFill>
                  <a:schemeClr val="tx1"/>
                </a:solidFill>
              </a:rPr>
              <a:t>becerisidir.</a:t>
            </a:r>
            <a:endParaRPr lang="tr-TR" sz="2300" dirty="0">
              <a:solidFill>
                <a:schemeClr val="tx1"/>
              </a:solidFill>
            </a:endParaRPr>
          </a:p>
        </p:txBody>
      </p:sp>
      <p:sp>
        <p:nvSpPr>
          <p:cNvPr id="5" name="İçerik Yer Tutucusu 4"/>
          <p:cNvSpPr>
            <a:spLocks noGrp="1"/>
          </p:cNvSpPr>
          <p:nvPr>
            <p:ph sz="half" idx="2"/>
          </p:nvPr>
        </p:nvSpPr>
        <p:spPr>
          <a:xfrm>
            <a:off x="5679831" y="1178169"/>
            <a:ext cx="5475849" cy="4690926"/>
          </a:xfrm>
        </p:spPr>
        <p:txBody>
          <a:bodyPr>
            <a:normAutofit fontScale="85000" lnSpcReduction="20000"/>
          </a:bodyPr>
          <a:lstStyle/>
          <a:p>
            <a:r>
              <a:rPr lang="tr-TR" sz="2300" b="1" dirty="0" smtClean="0">
                <a:solidFill>
                  <a:srgbClr val="C00000"/>
                </a:solidFill>
              </a:rPr>
              <a:t>Bilgi okuryazarı bireyin özellikleri;</a:t>
            </a:r>
          </a:p>
          <a:p>
            <a:endParaRPr lang="tr-TR" dirty="0" smtClean="0">
              <a:solidFill>
                <a:srgbClr val="000000"/>
              </a:solidFill>
              <a:latin typeface="Times New Roman" panose="02020603050405020304" pitchFamily="18" charset="0"/>
            </a:endParaRPr>
          </a:p>
          <a:p>
            <a:pPr>
              <a:lnSpc>
                <a:spcPct val="160000"/>
              </a:lnSpc>
            </a:pPr>
            <a:r>
              <a:rPr lang="tr-TR" dirty="0" smtClean="0">
                <a:solidFill>
                  <a:srgbClr val="000000"/>
                </a:solidFill>
              </a:rPr>
              <a:t>*Bilgi </a:t>
            </a:r>
            <a:r>
              <a:rPr lang="tr-TR" dirty="0">
                <a:solidFill>
                  <a:srgbClr val="000000"/>
                </a:solidFill>
              </a:rPr>
              <a:t>ihtiyacını </a:t>
            </a:r>
            <a:r>
              <a:rPr lang="tr-TR" dirty="0" err="1" smtClean="0">
                <a:solidFill>
                  <a:srgbClr val="000000"/>
                </a:solidFill>
              </a:rPr>
              <a:t>farkeden</a:t>
            </a:r>
            <a:r>
              <a:rPr lang="tr-TR" dirty="0" smtClean="0">
                <a:solidFill>
                  <a:srgbClr val="000000"/>
                </a:solidFill>
              </a:rPr>
              <a:t>, </a:t>
            </a:r>
            <a:r>
              <a:rPr lang="tr-TR" dirty="0">
                <a:solidFill>
                  <a:srgbClr val="000000"/>
                </a:solidFill>
              </a:rPr>
              <a:t>bilgi ihtiyacını tanımlama, bilgi arama stratejileri geliştirme, bilgi arama, bulma, seçme, değerlendirme, kullanma, sınıflama, düzenleme, yorumlama, yeni bilgiyi mevcut bilgiyle bütünleştirme ve iletme gibi </a:t>
            </a:r>
            <a:r>
              <a:rPr lang="tr-TR" b="1" dirty="0">
                <a:solidFill>
                  <a:srgbClr val="000000"/>
                </a:solidFill>
              </a:rPr>
              <a:t>bilgi becerilerinin</a:t>
            </a:r>
            <a:r>
              <a:rPr lang="tr-TR" dirty="0">
                <a:solidFill>
                  <a:srgbClr val="000000"/>
                </a:solidFill>
              </a:rPr>
              <a:t>; </a:t>
            </a:r>
          </a:p>
          <a:p>
            <a:pPr>
              <a:lnSpc>
                <a:spcPct val="160000"/>
              </a:lnSpc>
            </a:pPr>
            <a:r>
              <a:rPr lang="tr-TR" b="1" dirty="0" smtClean="0">
                <a:solidFill>
                  <a:srgbClr val="000000"/>
                </a:solidFill>
              </a:rPr>
              <a:t>*üst </a:t>
            </a:r>
            <a:r>
              <a:rPr lang="tr-TR" b="1" dirty="0">
                <a:solidFill>
                  <a:srgbClr val="000000"/>
                </a:solidFill>
              </a:rPr>
              <a:t>düzey düşünme becerilerinin</a:t>
            </a:r>
            <a:r>
              <a:rPr lang="tr-TR" dirty="0">
                <a:solidFill>
                  <a:srgbClr val="000000"/>
                </a:solidFill>
              </a:rPr>
              <a:t>;</a:t>
            </a:r>
          </a:p>
          <a:p>
            <a:pPr>
              <a:lnSpc>
                <a:spcPct val="160000"/>
              </a:lnSpc>
            </a:pPr>
            <a:r>
              <a:rPr lang="tr-TR" dirty="0" smtClean="0">
                <a:solidFill>
                  <a:srgbClr val="000000"/>
                </a:solidFill>
              </a:rPr>
              <a:t>* </a:t>
            </a:r>
            <a:r>
              <a:rPr lang="tr-TR" dirty="0">
                <a:solidFill>
                  <a:srgbClr val="000000"/>
                </a:solidFill>
              </a:rPr>
              <a:t>iletişim, ekip çalışması, işbirliği, kişisel motivasyon, uyum sağlama gibi </a:t>
            </a:r>
            <a:r>
              <a:rPr lang="tr-TR" b="1" dirty="0">
                <a:solidFill>
                  <a:srgbClr val="000000"/>
                </a:solidFill>
              </a:rPr>
              <a:t>bireysel becerilerin</a:t>
            </a:r>
            <a:r>
              <a:rPr lang="tr-TR" dirty="0">
                <a:solidFill>
                  <a:srgbClr val="000000"/>
                </a:solidFill>
              </a:rPr>
              <a:t>; </a:t>
            </a:r>
          </a:p>
          <a:p>
            <a:pPr>
              <a:lnSpc>
                <a:spcPct val="160000"/>
              </a:lnSpc>
            </a:pPr>
            <a:r>
              <a:rPr lang="tr-TR" dirty="0" smtClean="0">
                <a:solidFill>
                  <a:srgbClr val="000000"/>
                </a:solidFill>
              </a:rPr>
              <a:t>*</a:t>
            </a:r>
            <a:r>
              <a:rPr lang="tr-TR" b="1" dirty="0" smtClean="0">
                <a:solidFill>
                  <a:srgbClr val="000000"/>
                </a:solidFill>
              </a:rPr>
              <a:t>çeşitli </a:t>
            </a:r>
            <a:r>
              <a:rPr lang="tr-TR" b="1" dirty="0">
                <a:solidFill>
                  <a:srgbClr val="000000"/>
                </a:solidFill>
              </a:rPr>
              <a:t>okuryazarlık </a:t>
            </a:r>
            <a:r>
              <a:rPr lang="tr-TR" b="1" dirty="0" smtClean="0">
                <a:solidFill>
                  <a:srgbClr val="000000"/>
                </a:solidFill>
              </a:rPr>
              <a:t>becerilerine </a:t>
            </a:r>
            <a:r>
              <a:rPr lang="tr-TR" dirty="0" smtClean="0">
                <a:solidFill>
                  <a:srgbClr val="000000"/>
                </a:solidFill>
              </a:rPr>
              <a:t>sahip bireylerdir.</a:t>
            </a:r>
            <a:endParaRPr lang="tr-TR" dirty="0"/>
          </a:p>
          <a:p>
            <a:pPr>
              <a:lnSpc>
                <a:spcPct val="160000"/>
              </a:lnSpc>
            </a:pPr>
            <a:endParaRPr lang="tr-TR" dirty="0"/>
          </a:p>
        </p:txBody>
      </p:sp>
    </p:spTree>
    <p:extLst>
      <p:ext uri="{BB962C8B-B14F-4D97-AF65-F5344CB8AC3E}">
        <p14:creationId xmlns:p14="http://schemas.microsoft.com/office/powerpoint/2010/main" val="4115067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sz="3200" dirty="0"/>
              <a:t>Bilgi problemlerini çözerken izlenecek adımlara </a:t>
            </a:r>
          </a:p>
          <a:p>
            <a:pPr lvl="1"/>
            <a:r>
              <a:rPr lang="tr-TR" sz="2800" dirty="0"/>
              <a:t>«</a:t>
            </a:r>
            <a:r>
              <a:rPr lang="tr-TR" sz="2800" dirty="0">
                <a:solidFill>
                  <a:srgbClr val="FF0000"/>
                </a:solidFill>
              </a:rPr>
              <a:t>Bilgi Problemi Çözme Aşamaları</a:t>
            </a:r>
            <a:r>
              <a:rPr lang="tr-TR" sz="2800" dirty="0"/>
              <a:t>» denilmiştir.</a:t>
            </a:r>
          </a:p>
          <a:p>
            <a:endParaRPr lang="tr-TR" sz="3200" dirty="0"/>
          </a:p>
          <a:p>
            <a:r>
              <a:rPr lang="tr-TR" sz="3200" dirty="0"/>
              <a:t>Bu aşamaları izlemek ve ayrıntıları ile sistematik olarak ele alıp görselleştirerek sunmak için anlaşılır ve takip edilmesi kolay olan </a:t>
            </a:r>
            <a:r>
              <a:rPr lang="tr-TR" sz="3200" b="1" dirty="0">
                <a:solidFill>
                  <a:srgbClr val="FF0000"/>
                </a:solidFill>
              </a:rPr>
              <a:t>modeller</a:t>
            </a:r>
            <a:r>
              <a:rPr lang="tr-TR" sz="3200" dirty="0"/>
              <a:t> geliştirilmiştir.</a:t>
            </a:r>
          </a:p>
        </p:txBody>
      </p:sp>
    </p:spTree>
    <p:extLst>
      <p:ext uri="{BB962C8B-B14F-4D97-AF65-F5344CB8AC3E}">
        <p14:creationId xmlns:p14="http://schemas.microsoft.com/office/powerpoint/2010/main" val="36610264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
            </a:r>
            <a:br>
              <a:rPr lang="tr-TR" dirty="0"/>
            </a:br>
            <a:r>
              <a:rPr lang="tr-TR" b="1" i="1" dirty="0"/>
              <a:t>Bilgi Problemi Çözme Aşamaları</a:t>
            </a:r>
            <a:endParaRPr lang="tr-TR" dirty="0"/>
          </a:p>
        </p:txBody>
      </p:sp>
      <p:sp>
        <p:nvSpPr>
          <p:cNvPr id="3" name="İçerik Yer Tutucusu 2"/>
          <p:cNvSpPr>
            <a:spLocks noGrp="1"/>
          </p:cNvSpPr>
          <p:nvPr>
            <p:ph idx="1"/>
          </p:nvPr>
        </p:nvSpPr>
        <p:spPr>
          <a:xfrm>
            <a:off x="1097280" y="1845734"/>
            <a:ext cx="10058400" cy="4402666"/>
          </a:xfrm>
        </p:spPr>
        <p:txBody>
          <a:bodyPr>
            <a:normAutofit lnSpcReduction="10000"/>
          </a:bodyPr>
          <a:lstStyle/>
          <a:p>
            <a:endParaRPr lang="tr-TR" dirty="0"/>
          </a:p>
          <a:p>
            <a:r>
              <a:rPr lang="tr-TR" sz="2400" dirty="0"/>
              <a:t>1.</a:t>
            </a:r>
            <a:r>
              <a:rPr lang="tr-TR" sz="2400" b="1" dirty="0"/>
              <a:t>Bilgi İhtiyacının Tanımlanması: </a:t>
            </a:r>
          </a:p>
          <a:p>
            <a:pPr lvl="1"/>
            <a:r>
              <a:rPr lang="tr-TR" sz="2200" dirty="0"/>
              <a:t>İlk adım bir bilgi ihtiyacının varlığının fark edilmesi ve bu ihtiyacın tanımlanmasıdır.</a:t>
            </a:r>
          </a:p>
          <a:p>
            <a:endParaRPr lang="tr-TR" sz="2400" dirty="0"/>
          </a:p>
          <a:p>
            <a:r>
              <a:rPr lang="tr-TR" sz="2400" dirty="0"/>
              <a:t>2. </a:t>
            </a:r>
            <a:r>
              <a:rPr lang="tr-TR" sz="2400" b="1" dirty="0"/>
              <a:t>Bilginin Aranması</a:t>
            </a:r>
            <a:r>
              <a:rPr lang="tr-TR" sz="2400" dirty="0"/>
              <a:t>: </a:t>
            </a:r>
          </a:p>
          <a:p>
            <a:pPr lvl="1"/>
            <a:r>
              <a:rPr lang="tr-TR" sz="2200" dirty="0"/>
              <a:t>Bir arama stratejisi oluşturulur. Anahtar kelimeler, konu başlıkları ve potansiyel bilgi kaynakları belirlenir.</a:t>
            </a:r>
          </a:p>
          <a:p>
            <a:endParaRPr lang="tr-TR" sz="2400" dirty="0"/>
          </a:p>
          <a:p>
            <a:r>
              <a:rPr lang="tr-TR" sz="2400" dirty="0"/>
              <a:t>3. </a:t>
            </a:r>
            <a:r>
              <a:rPr lang="tr-TR" sz="2400" b="1" dirty="0"/>
              <a:t>Bilginin Bulunması</a:t>
            </a:r>
            <a:r>
              <a:rPr lang="tr-TR" sz="2400" dirty="0"/>
              <a:t>: </a:t>
            </a:r>
          </a:p>
          <a:p>
            <a:pPr lvl="1"/>
            <a:r>
              <a:rPr lang="tr-TR" sz="2200" dirty="0"/>
              <a:t>Çeşitli bilgi erişim araçları kullanılarak aranan bilgi bulunur ve elde edilir. Bilginin kaynak içinde bulunması da bu aşamada gerçekleşir.</a:t>
            </a:r>
          </a:p>
          <a:p>
            <a:endParaRPr lang="tr-TR" dirty="0"/>
          </a:p>
        </p:txBody>
      </p:sp>
    </p:spTree>
    <p:extLst>
      <p:ext uri="{BB962C8B-B14F-4D97-AF65-F5344CB8AC3E}">
        <p14:creationId xmlns:p14="http://schemas.microsoft.com/office/powerpoint/2010/main" val="41052897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3100" y="1714500"/>
            <a:ext cx="10482580" cy="4154594"/>
          </a:xfrm>
        </p:spPr>
        <p:txBody>
          <a:bodyPr>
            <a:normAutofit fontScale="92500"/>
          </a:bodyPr>
          <a:lstStyle/>
          <a:p>
            <a:endParaRPr lang="tr-TR" dirty="0"/>
          </a:p>
          <a:p>
            <a:r>
              <a:rPr lang="tr-TR" sz="2800" dirty="0"/>
              <a:t>4.</a:t>
            </a:r>
            <a:r>
              <a:rPr lang="tr-TR" sz="2800" b="1" dirty="0"/>
              <a:t>Bilginin Kullanılması</a:t>
            </a:r>
          </a:p>
          <a:p>
            <a:endParaRPr lang="tr-TR" sz="2800" b="1" dirty="0"/>
          </a:p>
          <a:p>
            <a:pPr lvl="1" algn="just"/>
            <a:r>
              <a:rPr lang="tr-TR" sz="2600" dirty="0"/>
              <a:t>Farklı kaynaklardan elde edilen bilgi gözden geçirilir, değerlendirilir ve birleştirilir. </a:t>
            </a:r>
          </a:p>
          <a:p>
            <a:pPr lvl="1" algn="just"/>
            <a:r>
              <a:rPr lang="tr-TR" sz="2600" dirty="0"/>
              <a:t>Bilginin güvenirliğine ve güncelliğine karar verilir; </a:t>
            </a:r>
          </a:p>
          <a:p>
            <a:pPr lvl="1" algn="just"/>
            <a:r>
              <a:rPr lang="tr-TR" sz="2600" dirty="0"/>
              <a:t>Gerçeklerle görüşler birbirinden ayrılır; eksikler saptanır; </a:t>
            </a:r>
          </a:p>
          <a:p>
            <a:pPr lvl="1" algn="just"/>
            <a:r>
              <a:rPr lang="tr-TR" sz="2600" dirty="0"/>
              <a:t>Bilgi sınıflandırılır; sebep ve sonuç ilişkisi kurulur; gerekirse bilgi problemi yeniden tanımlanır; </a:t>
            </a:r>
          </a:p>
          <a:p>
            <a:pPr lvl="1" algn="just"/>
            <a:r>
              <a:rPr lang="tr-TR" sz="2600" dirty="0"/>
              <a:t>Yeni bilgi var olan bilgi birikimiyle birleştirilir; bilgi farklı bir şekilde yeniden ifade edilir ve düzenlenir.</a:t>
            </a:r>
          </a:p>
          <a:p>
            <a:endParaRPr lang="tr-TR" dirty="0"/>
          </a:p>
          <a:p>
            <a:endParaRPr lang="tr-TR" dirty="0"/>
          </a:p>
        </p:txBody>
      </p:sp>
    </p:spTree>
    <p:extLst>
      <p:ext uri="{BB962C8B-B14F-4D97-AF65-F5344CB8AC3E}">
        <p14:creationId xmlns:p14="http://schemas.microsoft.com/office/powerpoint/2010/main" val="2816395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58800" y="1841500"/>
            <a:ext cx="10596880" cy="4027594"/>
          </a:xfrm>
        </p:spPr>
        <p:txBody>
          <a:bodyPr>
            <a:normAutofit fontScale="92500"/>
          </a:bodyPr>
          <a:lstStyle/>
          <a:p>
            <a:r>
              <a:rPr lang="tr-TR" sz="3500" dirty="0"/>
              <a:t>5. </a:t>
            </a:r>
            <a:r>
              <a:rPr lang="tr-TR" sz="3500" b="1" dirty="0"/>
              <a:t>Bilginin iletimi: </a:t>
            </a:r>
          </a:p>
          <a:p>
            <a:pPr lvl="1" algn="just"/>
            <a:r>
              <a:rPr lang="tr-TR" sz="3000" dirty="0"/>
              <a:t>Bilgi çeşitli yollarla başkalarına iletilir. Amaca ve hedef kitleye uygun bir iletim formatı seçilir. Bilgi iletilirken yararlanılan kaynaklara gerekli göndermeler yapılır.</a:t>
            </a:r>
          </a:p>
          <a:p>
            <a:pPr algn="just"/>
            <a:r>
              <a:rPr lang="tr-TR" sz="3000" dirty="0"/>
              <a:t>6. </a:t>
            </a:r>
            <a:r>
              <a:rPr lang="tr-TR" sz="3500" b="1" dirty="0"/>
              <a:t>Değerlendirme: </a:t>
            </a:r>
          </a:p>
          <a:p>
            <a:pPr lvl="1" algn="just"/>
            <a:r>
              <a:rPr lang="tr-TR" sz="3000" dirty="0"/>
              <a:t>Bilgi problemi çözme aşamaları ve ortaya çıkan ürün değerlendirilir. Ürünün bilgi probleminin çözümüne katkısı ve sonuca ulaşmak için atılan adımların ne kadar uygun ve etkin olduğu konusunda karar verilir. Yapılan değerlendirmeden ileriye yönelik dersler çıkartılır.</a:t>
            </a:r>
          </a:p>
          <a:p>
            <a:endParaRPr lang="tr-TR" sz="1900" dirty="0"/>
          </a:p>
          <a:p>
            <a:pPr marL="201168" lvl="1" indent="0">
              <a:buNone/>
            </a:pPr>
            <a:endParaRPr lang="tr-TR" sz="2800" dirty="0"/>
          </a:p>
          <a:p>
            <a:endParaRPr lang="tr-TR" sz="3200" dirty="0"/>
          </a:p>
        </p:txBody>
      </p:sp>
    </p:spTree>
    <p:extLst>
      <p:ext uri="{BB962C8B-B14F-4D97-AF65-F5344CB8AC3E}">
        <p14:creationId xmlns:p14="http://schemas.microsoft.com/office/powerpoint/2010/main" val="2657969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solidFill>
                  <a:srgbClr val="C00000"/>
                </a:solidFill>
              </a:rPr>
              <a:t>Bilgi Okuryazarlığı Modelleri</a:t>
            </a:r>
          </a:p>
        </p:txBody>
      </p:sp>
      <p:sp>
        <p:nvSpPr>
          <p:cNvPr id="3" name="İçerik Yer Tutucusu 2"/>
          <p:cNvSpPr>
            <a:spLocks noGrp="1"/>
          </p:cNvSpPr>
          <p:nvPr>
            <p:ph idx="1"/>
          </p:nvPr>
        </p:nvSpPr>
        <p:spPr/>
        <p:txBody>
          <a:bodyPr>
            <a:normAutofit/>
          </a:bodyPr>
          <a:lstStyle/>
          <a:p>
            <a:endParaRPr lang="tr-TR" dirty="0"/>
          </a:p>
          <a:p>
            <a:r>
              <a:rPr lang="tr-TR" sz="2800" dirty="0" err="1"/>
              <a:t>Kuhlthau</a:t>
            </a:r>
            <a:r>
              <a:rPr lang="tr-TR" sz="2800" dirty="0"/>
              <a:t> (1995) tarafından geliştirilmiştir.</a:t>
            </a:r>
          </a:p>
          <a:p>
            <a:endParaRPr lang="tr-TR" sz="2800" dirty="0"/>
          </a:p>
          <a:p>
            <a:pPr lvl="1"/>
            <a:r>
              <a:rPr lang="tr-TR" sz="2400" dirty="0"/>
              <a:t>Özellikle öğrencilerin bilgi arama davranışları üzerinde çalışmış,  </a:t>
            </a:r>
          </a:p>
          <a:p>
            <a:pPr lvl="1"/>
            <a:r>
              <a:rPr lang="tr-TR" sz="2400" dirty="0"/>
              <a:t>Deneklerin bilgi problemlerini nasıl çözdüklerini,</a:t>
            </a:r>
          </a:p>
          <a:p>
            <a:pPr lvl="1"/>
            <a:r>
              <a:rPr lang="tr-TR" sz="2400" dirty="0"/>
              <a:t>Hangi adımları izlediklerini incelemiş ve</a:t>
            </a:r>
          </a:p>
          <a:p>
            <a:pPr lvl="1"/>
            <a:r>
              <a:rPr lang="tr-TR" sz="2400" dirty="0"/>
              <a:t>Bunun sonucunda yedi aşamalı bir bilgi arama modeli geliştirmiştir. </a:t>
            </a:r>
          </a:p>
          <a:p>
            <a:endParaRPr lang="tr-TR" sz="2800" dirty="0"/>
          </a:p>
        </p:txBody>
      </p:sp>
    </p:spTree>
    <p:extLst>
      <p:ext uri="{BB962C8B-B14F-4D97-AF65-F5344CB8AC3E}">
        <p14:creationId xmlns:p14="http://schemas.microsoft.com/office/powerpoint/2010/main" val="1345449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058400" cy="1126561"/>
          </a:xfrm>
        </p:spPr>
        <p:txBody>
          <a:bodyPr/>
          <a:lstStyle/>
          <a:p>
            <a:r>
              <a:rPr lang="tr-TR" dirty="0" err="1"/>
              <a:t>Kuhlthau</a:t>
            </a:r>
            <a:r>
              <a:rPr lang="tr-TR" dirty="0"/>
              <a:t>-Bilgi Arama Modeli Aşamaları</a:t>
            </a:r>
          </a:p>
        </p:txBody>
      </p:sp>
      <p:sp>
        <p:nvSpPr>
          <p:cNvPr id="3" name="İçerik Yer Tutucusu 2"/>
          <p:cNvSpPr>
            <a:spLocks noGrp="1"/>
          </p:cNvSpPr>
          <p:nvPr>
            <p:ph idx="1"/>
          </p:nvPr>
        </p:nvSpPr>
        <p:spPr>
          <a:xfrm>
            <a:off x="775855" y="1845734"/>
            <a:ext cx="10213570" cy="4023360"/>
          </a:xfrm>
        </p:spPr>
        <p:txBody>
          <a:bodyPr>
            <a:normAutofit/>
          </a:bodyPr>
          <a:lstStyle/>
          <a:p>
            <a:r>
              <a:rPr lang="tr-TR" sz="2400" i="1" dirty="0">
                <a:solidFill>
                  <a:srgbClr val="C00000"/>
                </a:solidFill>
              </a:rPr>
              <a:t>Başlangıç aşaması</a:t>
            </a:r>
            <a:r>
              <a:rPr lang="tr-TR" sz="2400" i="1" dirty="0"/>
              <a:t>; </a:t>
            </a:r>
            <a:r>
              <a:rPr lang="tr-TR" sz="2400" dirty="0"/>
              <a:t>belirsizliğin hâkim olduğu aşamadır, henüz konu üzerinde karar verilmemiştir.</a:t>
            </a:r>
          </a:p>
          <a:p>
            <a:r>
              <a:rPr lang="tr-TR" sz="2400" i="1" dirty="0">
                <a:solidFill>
                  <a:srgbClr val="C00000"/>
                </a:solidFill>
              </a:rPr>
              <a:t>Seçme aşaması</a:t>
            </a:r>
            <a:r>
              <a:rPr lang="tr-TR" sz="2400" i="1" dirty="0"/>
              <a:t>; </a:t>
            </a:r>
            <a:r>
              <a:rPr lang="tr-TR" sz="2400" dirty="0"/>
              <a:t>konuya genel hatlarıyla karar verilir. </a:t>
            </a:r>
          </a:p>
          <a:p>
            <a:r>
              <a:rPr lang="tr-TR" sz="2400" i="1" dirty="0">
                <a:solidFill>
                  <a:srgbClr val="C00000"/>
                </a:solidFill>
              </a:rPr>
              <a:t>Araştırma ve inceleme aşaması; </a:t>
            </a:r>
            <a:r>
              <a:rPr lang="tr-TR" sz="2400" dirty="0"/>
              <a:t>genel konu üzerinde bilgi edinilir.</a:t>
            </a:r>
          </a:p>
          <a:p>
            <a:r>
              <a:rPr lang="tr-TR" sz="2400" i="1" dirty="0" err="1">
                <a:solidFill>
                  <a:srgbClr val="C00000"/>
                </a:solidFill>
              </a:rPr>
              <a:t>Formule</a:t>
            </a:r>
            <a:r>
              <a:rPr lang="tr-TR" sz="2400" i="1" dirty="0">
                <a:solidFill>
                  <a:srgbClr val="C00000"/>
                </a:solidFill>
              </a:rPr>
              <a:t> etme aşaması</a:t>
            </a:r>
            <a:r>
              <a:rPr lang="tr-TR" sz="2400" i="1" dirty="0"/>
              <a:t>; </a:t>
            </a:r>
            <a:r>
              <a:rPr lang="tr-TR" sz="2400" dirty="0"/>
              <a:t>konu daraltılır, belirsizlik yavaş yavaş ortadan kalkar. </a:t>
            </a:r>
          </a:p>
          <a:p>
            <a:r>
              <a:rPr lang="tr-TR" sz="2400" i="1" dirty="0">
                <a:solidFill>
                  <a:srgbClr val="C00000"/>
                </a:solidFill>
              </a:rPr>
              <a:t>Toplama aşaması</a:t>
            </a:r>
            <a:r>
              <a:rPr lang="tr-TR" sz="2400" i="1" dirty="0"/>
              <a:t>; </a:t>
            </a:r>
            <a:r>
              <a:rPr lang="tr-TR" sz="2400" dirty="0"/>
              <a:t>daraltılmış konu hakkında bilgi toplanır. </a:t>
            </a:r>
          </a:p>
          <a:p>
            <a:r>
              <a:rPr lang="tr-TR" sz="2400" i="1" dirty="0">
                <a:solidFill>
                  <a:srgbClr val="C00000"/>
                </a:solidFill>
              </a:rPr>
              <a:t>Sunma aşaması</a:t>
            </a:r>
            <a:r>
              <a:rPr lang="tr-TR" sz="2400" i="1" dirty="0"/>
              <a:t>; </a:t>
            </a:r>
            <a:r>
              <a:rPr lang="tr-TR" sz="2400" dirty="0"/>
              <a:t>sunum yapılır. </a:t>
            </a:r>
          </a:p>
          <a:p>
            <a:r>
              <a:rPr lang="tr-TR" sz="2400" i="1" dirty="0">
                <a:solidFill>
                  <a:srgbClr val="C00000"/>
                </a:solidFill>
              </a:rPr>
              <a:t>Değerlendirme aşaması</a:t>
            </a:r>
            <a:r>
              <a:rPr lang="tr-TR" sz="2400" i="1" dirty="0"/>
              <a:t>; </a:t>
            </a:r>
            <a:r>
              <a:rPr lang="tr-TR" sz="2400" dirty="0"/>
              <a:t>süreç ve ürün değerlendirilir.</a:t>
            </a:r>
          </a:p>
          <a:p>
            <a:endParaRPr lang="tr-TR" dirty="0"/>
          </a:p>
        </p:txBody>
      </p:sp>
    </p:spTree>
    <p:extLst>
      <p:ext uri="{BB962C8B-B14F-4D97-AF65-F5344CB8AC3E}">
        <p14:creationId xmlns:p14="http://schemas.microsoft.com/office/powerpoint/2010/main" val="1448842533"/>
      </p:ext>
    </p:extLst>
  </p:cSld>
  <p:clrMapOvr>
    <a:masterClrMapping/>
  </p:clrMapOvr>
</p:sld>
</file>

<file path=ppt/theme/theme1.xml><?xml version="1.0" encoding="utf-8"?>
<a:theme xmlns:a="http://schemas.openxmlformats.org/drawingml/2006/main" name="Geçmişe bakış">
  <a:themeElements>
    <a:clrScheme name="Geçmişe bakış">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02006FA4-1611-4B07-AF7F-85CF6D20EB3E}"/>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94</TotalTime>
  <Words>1124</Words>
  <Application>Microsoft Office PowerPoint</Application>
  <PresentationFormat>Geniş ekran</PresentationFormat>
  <Paragraphs>142</Paragraphs>
  <Slides>21</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21</vt:i4>
      </vt:variant>
    </vt:vector>
  </HeadingPairs>
  <TitlesOfParts>
    <vt:vector size="25" baseType="lpstr">
      <vt:lpstr>Calibri</vt:lpstr>
      <vt:lpstr>Calibri Light</vt:lpstr>
      <vt:lpstr>Times New Roman</vt:lpstr>
      <vt:lpstr>Geçmişe bakış</vt:lpstr>
      <vt:lpstr>Bilgi Okuryazarlığı Modelleri</vt:lpstr>
      <vt:lpstr>Hatırlayalım</vt:lpstr>
      <vt:lpstr>PowerPoint Sunusu</vt:lpstr>
      <vt:lpstr>PowerPoint Sunusu</vt:lpstr>
      <vt:lpstr> Bilgi Problemi Çözme Aşamaları</vt:lpstr>
      <vt:lpstr>PowerPoint Sunusu</vt:lpstr>
      <vt:lpstr>PowerPoint Sunusu</vt:lpstr>
      <vt:lpstr>Bilgi Okuryazarlığı Modelleri</vt:lpstr>
      <vt:lpstr>Kuhlthau-Bilgi Arama Modeli Aşamaları</vt:lpstr>
      <vt:lpstr>Big6 Modeli</vt:lpstr>
      <vt:lpstr>Big 6 Modeli</vt:lpstr>
      <vt:lpstr>Irving'in (1985) Bilgi Okuryazarlığı  Modeli</vt:lpstr>
      <vt:lpstr>PowerPoint Sunusu</vt:lpstr>
      <vt:lpstr>Diğer benzer modeller</vt:lpstr>
      <vt:lpstr>Yedi Sütün Modeli </vt:lpstr>
      <vt:lpstr>PowerPoint Sunusu</vt:lpstr>
      <vt:lpstr>Ayırıcı özelliği;</vt:lpstr>
      <vt:lpstr>ANZIIL'in Bilgi Okuryazarlığının Unsurları Modeli </vt:lpstr>
      <vt:lpstr>Özet olarak;</vt:lpstr>
      <vt:lpstr>Şimdi sıra sizde…</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Bilgi okuryazarlığı Modelleri</dc:title>
  <dc:creator>Barış SEZER</dc:creator>
  <cp:lastModifiedBy>Aslı</cp:lastModifiedBy>
  <cp:revision>17</cp:revision>
  <dcterms:created xsi:type="dcterms:W3CDTF">2021-01-29T22:46:14Z</dcterms:created>
  <dcterms:modified xsi:type="dcterms:W3CDTF">2023-10-09T05:48:01Z</dcterms:modified>
</cp:coreProperties>
</file>