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2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AB977-F39B-438D-8E23-BED0B0615218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658DE-E567-465E-81D7-BD0AD4D2A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DA323-654F-4E02-A79F-52BB0FDE7B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587B2-A27A-4B93-98F2-3EA458C85710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39904-E794-4B7A-8F47-CCD98603FF5B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7813"/>
            <a:ext cx="8229600" cy="3222625"/>
          </a:xfrm>
        </p:spPr>
        <p:txBody>
          <a:bodyPr/>
          <a:lstStyle/>
          <a:p>
            <a:pPr eaLnBrk="1" hangingPunct="1"/>
            <a:r>
              <a:rPr lang="tr-TR" altLang="en-US" sz="4000" dirty="0">
                <a:latin typeface="Verdana" pitchFamily="34" charset="0"/>
              </a:rPr>
              <a:t> CGM312 DİL VE KONUŞMA BOZUKLUKLARI</a:t>
            </a:r>
            <a:br>
              <a:rPr lang="tr-TR" altLang="en-US" sz="4000" dirty="0">
                <a:latin typeface="Verdana" pitchFamily="34" charset="0"/>
              </a:rPr>
            </a:br>
            <a:r>
              <a:rPr lang="tr-TR" altLang="en-US" sz="4000" dirty="0">
                <a:latin typeface="Verdana" pitchFamily="34" charset="0"/>
              </a:rPr>
              <a:t>Çocuk Gelişimi</a:t>
            </a:r>
            <a:br>
              <a:rPr lang="tr-TR" altLang="en-US" sz="4000" dirty="0">
                <a:latin typeface="Verdana" pitchFamily="34" charset="0"/>
              </a:rPr>
            </a:br>
            <a:r>
              <a:rPr lang="tr-TR" altLang="en-US" sz="4000" dirty="0">
                <a:latin typeface="Verdana" pitchFamily="34" charset="0"/>
              </a:rPr>
              <a:t>Yrd. Doç. Suna YILMAZ</a:t>
            </a:r>
          </a:p>
        </p:txBody>
      </p:sp>
      <p:pic>
        <p:nvPicPr>
          <p:cNvPr id="10243" name="Picture 22" descr="MCj04284250000[1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4292600"/>
            <a:ext cx="1905000" cy="1689100"/>
          </a:xfrm>
        </p:spPr>
      </p:pic>
      <p:pic>
        <p:nvPicPr>
          <p:cNvPr id="10244" name="Picture 31" descr="MCj0345327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6875463" y="4149725"/>
            <a:ext cx="1776412" cy="1820863"/>
          </a:xfrm>
        </p:spPr>
      </p:pic>
      <p:graphicFrame>
        <p:nvGraphicFramePr>
          <p:cNvPr id="10245" name="Object 3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68313" y="3933825"/>
          <a:ext cx="4035425" cy="218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Grafik" r:id="rId5" imgW="4038777" imgH="2190495" progId="MSGraph.Chart.8">
                  <p:embed followColorScheme="full"/>
                </p:oleObj>
              </mc:Choice>
              <mc:Fallback>
                <p:oleObj name="Grafik" r:id="rId5" imgW="4038777" imgH="2190495" progId="MSGraph.Chart.8">
                  <p:embed followColorScheme="full"/>
                  <p:pic>
                    <p:nvPicPr>
                      <p:cNvPr id="10245" name="Object 3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933825"/>
                        <a:ext cx="4035425" cy="2189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6" name="Picture 35" descr="MPj04230320000[1]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7"/>
          <a:srcRect/>
          <a:stretch>
            <a:fillRect/>
          </a:stretch>
        </p:blipFill>
        <p:spPr>
          <a:xfrm>
            <a:off x="250825" y="3860800"/>
            <a:ext cx="4321175" cy="2663825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latin typeface="Comic Sans MS" pitchFamily="66" charset="0"/>
              </a:rPr>
              <a:t>Sentral İşitme Kaybı:</a:t>
            </a:r>
            <a:endParaRPr lang="tr-TR" altLang="en-US">
              <a:latin typeface="Comic Sans MS" pitchFamily="66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4465638" cy="4530725"/>
          </a:xfrm>
        </p:spPr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en-US" sz="2800" dirty="0">
              <a:latin typeface="Comic Sans MS" panose="030F0702030302020204" pitchFamily="66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Problem beynin korteks adı verilen bölgesindedir. </a:t>
            </a:r>
            <a:endParaRPr lang="en-US" altLang="en-US" sz="2800" dirty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altLang="en-US" sz="2800" dirty="0">
              <a:latin typeface="Comic Sans MS" panose="030F0702030302020204" pitchFamily="66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İşitme kaybı olmayabilir, ancak konuşmayı ayırt etme becerisi ileri derecede bozulmuştur.</a:t>
            </a:r>
            <a:r>
              <a:rPr lang="tr-TR" sz="2800" dirty="0"/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sz="2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800" dirty="0">
                <a:latin typeface="Comic Sans MS" panose="030F0702030302020204" pitchFamily="66" charset="0"/>
              </a:rPr>
              <a:t>Duymada değil anlamada problem vardır.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altLang="en-US" sz="2800" dirty="0">
              <a:latin typeface="Comic Sans MS" panose="030F0702030302020204" pitchFamily="66" charset="0"/>
            </a:endParaRPr>
          </a:p>
        </p:txBody>
      </p:sp>
      <p:pic>
        <p:nvPicPr>
          <p:cNvPr id="59396" name="Picture 11" descr="MCj03564970000[1]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076825" y="1557338"/>
            <a:ext cx="3598863" cy="4608512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4"/>
          <p:cNvSpPr>
            <a:spLocks noGrp="1"/>
          </p:cNvSpPr>
          <p:nvPr>
            <p:ph type="ctrTitle"/>
          </p:nvPr>
        </p:nvSpPr>
        <p:spPr>
          <a:xfrm>
            <a:off x="250825" y="620713"/>
            <a:ext cx="8893175" cy="1470025"/>
          </a:xfrm>
        </p:spPr>
        <p:txBody>
          <a:bodyPr/>
          <a:lstStyle/>
          <a:p>
            <a:pPr algn="l" eaLnBrk="1" hangingPunct="1"/>
            <a:r>
              <a:rPr lang="tr-TR" altLang="en-US" b="1">
                <a:latin typeface="Comic Sans MS" pitchFamily="66" charset="0"/>
              </a:rPr>
              <a:t>Fonksiyonel/Organik Olmayan İşitme Kaybı:</a:t>
            </a:r>
            <a:endParaRPr lang="en-US" altLang="en-US">
              <a:latin typeface="Comic Sans MS" pitchFamily="66" charset="0"/>
            </a:endParaRPr>
          </a:p>
        </p:txBody>
      </p:sp>
      <p:sp>
        <p:nvSpPr>
          <p:cNvPr id="60419" name="Subtitle 5"/>
          <p:cNvSpPr>
            <a:spLocks noGrp="1"/>
          </p:cNvSpPr>
          <p:nvPr>
            <p:ph type="subTitle" idx="1"/>
          </p:nvPr>
        </p:nvSpPr>
        <p:spPr>
          <a:xfrm>
            <a:off x="323850" y="2349500"/>
            <a:ext cx="8640763" cy="4392613"/>
          </a:xfrm>
        </p:spPr>
        <p:txBody>
          <a:bodyPr/>
          <a:lstStyle/>
          <a:p>
            <a:pPr eaLnBrk="1" hangingPunct="1">
              <a:lnSpc>
                <a:spcPct val="200000"/>
              </a:lnSpc>
            </a:pPr>
            <a:r>
              <a:rPr lang="tr-TR" altLang="en-US">
                <a:solidFill>
                  <a:schemeClr val="tx1"/>
                </a:solidFill>
                <a:latin typeface="Comic Sans MS" pitchFamily="66" charset="0"/>
              </a:rPr>
              <a:t>Kişinin herhangi bir nedenle işitme kaybı var gibi davranması ya da gerçekten işitme kaybının olduğuna inanması ile ortaya çıkan durumdur.</a:t>
            </a:r>
            <a:endParaRPr lang="en-US" altLang="en-US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260350"/>
            <a:ext cx="8928100" cy="648176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tr-TR" altLang="en-US" sz="2400" dirty="0">
                <a:latin typeface="Comic Sans MS" pitchFamily="66" charset="0"/>
              </a:rPr>
              <a:t>Bu tür fonksiyonel kayıplarda, çocuğun bilinçli olarak işitme özürlü olma çabası veya bilinç dışı olarak gerçek bir işitme özürlü gibi davrandığı görülmektedir. </a:t>
            </a:r>
          </a:p>
          <a:p>
            <a:pPr marL="0" indent="0" algn="just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tr-TR" altLang="en-US" sz="2400" dirty="0">
              <a:latin typeface="Comic Sans MS" pitchFamily="66" charset="0"/>
            </a:endParaRPr>
          </a:p>
          <a:p>
            <a:pPr algn="just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tr-TR" altLang="en-US" sz="2400" dirty="0">
                <a:latin typeface="Comic Sans MS" pitchFamily="66" charset="0"/>
              </a:rPr>
              <a:t>Yetişkinlerde bu ayırım bir uzman tarafından kolaylıkla yapılabilirken çocuklarda son derece zordur. </a:t>
            </a:r>
          </a:p>
          <a:p>
            <a:pPr marL="0" indent="0" algn="just" eaLnBrk="1" hangingPunct="1">
              <a:lnSpc>
                <a:spcPct val="90000"/>
              </a:lnSpc>
              <a:buFont typeface="Arial" pitchFamily="34" charset="0"/>
              <a:buNone/>
              <a:defRPr/>
            </a:pPr>
            <a:endParaRPr lang="tr-TR" altLang="en-US" sz="2400" dirty="0">
              <a:latin typeface="Comic Sans MS" pitchFamily="66" charset="0"/>
            </a:endParaRPr>
          </a:p>
          <a:p>
            <a:pPr algn="just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tr-TR" altLang="en-US" sz="2400" dirty="0">
                <a:latin typeface="Comic Sans MS" pitchFamily="66" charset="0"/>
              </a:rPr>
              <a:t>İşitme davranışı ile işitme testi sonuçları arasında belirli bir şekilde uyumsuzluk olan hastalarda klinisyen organik ve organik olmayan nedenleri göz önünde bulundurmalıdır. </a:t>
            </a:r>
          </a:p>
          <a:p>
            <a:pPr algn="just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endParaRPr lang="tr-TR" altLang="en-US" sz="2400" dirty="0">
              <a:latin typeface="Comic Sans MS" pitchFamily="66" charset="0"/>
            </a:endParaRPr>
          </a:p>
          <a:p>
            <a:pPr algn="just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tr-TR" altLang="en-US" sz="2400" dirty="0">
                <a:latin typeface="Comic Sans MS" pitchFamily="66" charset="0"/>
              </a:rPr>
              <a:t>Daha önceden var olan bir organik işitme kaybı bu tür bir olaya temel oluşturabilir. </a:t>
            </a:r>
          </a:p>
          <a:p>
            <a:pPr algn="just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endParaRPr lang="tr-TR" altLang="en-US" sz="2400" dirty="0">
              <a:latin typeface="Comic Sans MS" pitchFamily="66" charset="0"/>
            </a:endParaRPr>
          </a:p>
          <a:p>
            <a:pPr algn="just"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tr-TR" altLang="en-US" sz="2400" dirty="0">
                <a:latin typeface="Comic Sans MS" pitchFamily="66" charset="0"/>
              </a:rPr>
              <a:t>Altta yatan bir duygusal bozukluğa ikincil fonksiyonel bir işitme kaybının uygun bir değerlendirme ve uygun bir yaklaşımla tedavi edilmesi gereği unutulmamalıdır.</a:t>
            </a:r>
          </a:p>
          <a:p>
            <a:pPr algn="just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endParaRPr lang="tr-TR" altLang="en-US" sz="2400" dirty="0"/>
          </a:p>
          <a:p>
            <a:pPr algn="just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tr-TR" alt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3200">
                <a:latin typeface="Comic Sans MS" pitchFamily="66" charset="0"/>
              </a:rPr>
              <a:t>İşitme kaybının derecesi ve akademik başarı arasındaki ilişki 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tr-TR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>
                <a:latin typeface="Comic Sans MS" panose="030F0702030302020204" pitchFamily="66" charset="0"/>
              </a:rPr>
              <a:t>Quigley ve Thomure (1968) orta derecede işitme kaybı olan çocukların akademik başarılarının yaklaşık 1-3 yıl gecikebileceğine dikkat edilmesi gerektiğini vurgulamışlardır.</a:t>
            </a:r>
          </a:p>
          <a:p>
            <a:pPr marL="0" indent="0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tr-TR" sz="24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>
                <a:latin typeface="Comic Sans MS" panose="030F0702030302020204" pitchFamily="66" charset="0"/>
              </a:rPr>
              <a:t>Blair, Peterson ve Viehweg (1985) hafif derecede sensöri nöral işitme kayıplı çocuklarla yaptıkları bir araştırmada; erken okul yıllarında sürekli devam eden hafif derecede işitme kaybının tüm eğitimsel performans üzerindeki olumsuz etkisini rapor etmişlerdir.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3"/>
          <p:cNvSpPr>
            <a:spLocks noGrp="1"/>
          </p:cNvSpPr>
          <p:nvPr>
            <p:ph type="title"/>
          </p:nvPr>
        </p:nvSpPr>
        <p:spPr>
          <a:xfrm>
            <a:off x="323850" y="0"/>
            <a:ext cx="8640763" cy="11430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br>
              <a:rPr lang="tr-TR" altLang="en-US" sz="3200">
                <a:latin typeface="Comic Sans MS" pitchFamily="66" charset="0"/>
              </a:rPr>
            </a:br>
            <a:r>
              <a:rPr lang="tr-TR" altLang="en-US" sz="3200" u="sng">
                <a:latin typeface="Comic Sans MS" pitchFamily="66" charset="0"/>
              </a:rPr>
              <a:t>İşitme kaybına sekonder bazı problemler</a:t>
            </a:r>
            <a:endParaRPr lang="en-US" altLang="en-US" sz="3200" u="sng">
              <a:latin typeface="Comic Sans MS" pitchFamily="66" charset="0"/>
            </a:endParaRPr>
          </a:p>
        </p:txBody>
      </p:sp>
      <p:sp>
        <p:nvSpPr>
          <p:cNvPr id="1863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3950"/>
            <a:ext cx="5915025" cy="556577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sz="2400" dirty="0">
                <a:latin typeface="Comic Sans MS" panose="030F0702030302020204" pitchFamily="66" charset="0"/>
              </a:rPr>
              <a:t>Algısal problemler </a:t>
            </a:r>
            <a:endParaRPr lang="en-US" sz="24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sz="2400" dirty="0">
                <a:latin typeface="Comic Sans MS" panose="030F0702030302020204" pitchFamily="66" charset="0"/>
              </a:rPr>
              <a:t>Konuşma problemleri </a:t>
            </a:r>
            <a:endParaRPr lang="en-US" sz="24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sz="2400" dirty="0">
                <a:latin typeface="Comic Sans MS" panose="030F0702030302020204" pitchFamily="66" charset="0"/>
              </a:rPr>
              <a:t>İletişim problemleri</a:t>
            </a:r>
            <a:endParaRPr lang="en-US" sz="24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sz="2400" dirty="0">
                <a:latin typeface="Comic Sans MS" panose="030F0702030302020204" pitchFamily="66" charset="0"/>
              </a:rPr>
              <a:t>Bilişsel (</a:t>
            </a:r>
            <a:r>
              <a:rPr lang="tr-TR" sz="2400" dirty="0" err="1">
                <a:latin typeface="Comic Sans MS" panose="030F0702030302020204" pitchFamily="66" charset="0"/>
              </a:rPr>
              <a:t>cognitive</a:t>
            </a:r>
            <a:r>
              <a:rPr lang="tr-TR" sz="2400" dirty="0">
                <a:latin typeface="Comic Sans MS" panose="030F0702030302020204" pitchFamily="66" charset="0"/>
              </a:rPr>
              <a:t>) problemler</a:t>
            </a:r>
            <a:endParaRPr lang="en-US" sz="24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sz="2400" dirty="0">
                <a:latin typeface="Comic Sans MS" panose="030F0702030302020204" pitchFamily="66" charset="0"/>
              </a:rPr>
              <a:t>Sosyal problemler</a:t>
            </a:r>
            <a:endParaRPr lang="en-US" sz="24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sz="2400" dirty="0" err="1">
                <a:latin typeface="Comic Sans MS" panose="030F0702030302020204" pitchFamily="66" charset="0"/>
              </a:rPr>
              <a:t>Emosyonel</a:t>
            </a:r>
            <a:r>
              <a:rPr lang="tr-TR" sz="2400" dirty="0">
                <a:latin typeface="Comic Sans MS" panose="030F0702030302020204" pitchFamily="66" charset="0"/>
              </a:rPr>
              <a:t> problemler</a:t>
            </a:r>
            <a:endParaRPr lang="en-US" sz="24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sz="2400" dirty="0">
                <a:latin typeface="Comic Sans MS" panose="030F0702030302020204" pitchFamily="66" charset="0"/>
              </a:rPr>
              <a:t>Eğitimsel problemler</a:t>
            </a:r>
            <a:endParaRPr lang="en-US" sz="24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sz="2400" dirty="0" err="1">
                <a:latin typeface="Comic Sans MS" panose="030F0702030302020204" pitchFamily="66" charset="0"/>
              </a:rPr>
              <a:t>Entellektüel</a:t>
            </a:r>
            <a:r>
              <a:rPr lang="tr-TR" sz="2400" dirty="0">
                <a:latin typeface="Comic Sans MS" panose="030F0702030302020204" pitchFamily="66" charset="0"/>
              </a:rPr>
              <a:t> problemler </a:t>
            </a:r>
            <a:endParaRPr lang="en-US" sz="24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sz="2400" dirty="0">
                <a:latin typeface="Comic Sans MS" panose="030F0702030302020204" pitchFamily="66" charset="0"/>
              </a:rPr>
              <a:t>Mesleki problemler </a:t>
            </a:r>
            <a:endParaRPr lang="en-US" sz="24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sz="2400" dirty="0">
                <a:latin typeface="Comic Sans MS" panose="030F0702030302020204" pitchFamily="66" charset="0"/>
              </a:rPr>
              <a:t>Ailesel problemler </a:t>
            </a: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tr-TR" sz="2400" dirty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tr-TR" sz="2400" dirty="0"/>
          </a:p>
        </p:txBody>
      </p:sp>
      <p:sp>
        <p:nvSpPr>
          <p:cNvPr id="63492" name="TextBox 5"/>
          <p:cNvSpPr txBox="1">
            <a:spLocks noChangeArrowheads="1"/>
          </p:cNvSpPr>
          <p:nvPr/>
        </p:nvSpPr>
        <p:spPr bwMode="auto">
          <a:xfrm>
            <a:off x="7024688" y="6242050"/>
            <a:ext cx="2097087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altLang="en-US" sz="1600"/>
              <a:t>Boothroyd (1982) 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İçerik Yer Tutucusu 5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335713"/>
          </a:xfrm>
        </p:spPr>
        <p:txBody>
          <a:bodyPr/>
          <a:lstStyle/>
          <a:p>
            <a:r>
              <a:rPr lang="tr-TR" altLang="en-US" sz="1600">
                <a:latin typeface="Comic Sans MS" pitchFamily="66" charset="0"/>
              </a:rPr>
              <a:t>Peckham CS, Hearing Impairment in Childhood, British Medical Bulletin, 1986</a:t>
            </a:r>
          </a:p>
          <a:p>
            <a:r>
              <a:rPr lang="tr-TR" altLang="tr-TR" sz="1600">
                <a:latin typeface="Comic Sans MS" pitchFamily="66" charset="0"/>
              </a:rPr>
              <a:t>Clark JG. Uses and abuses of hearing loss classification. </a:t>
            </a:r>
            <a:r>
              <a:rPr lang="tr-TR" altLang="tr-TR" sz="1600" i="1">
                <a:latin typeface="Comic Sans MS" pitchFamily="66" charset="0"/>
              </a:rPr>
              <a:t>Asha. </a:t>
            </a:r>
            <a:r>
              <a:rPr lang="tr-TR" altLang="tr-TR" sz="1600">
                <a:latin typeface="Comic Sans MS" pitchFamily="66" charset="0"/>
              </a:rPr>
              <a:t>Jul 1981;23(7):493-500.</a:t>
            </a:r>
          </a:p>
          <a:p>
            <a:r>
              <a:rPr lang="tr-TR" altLang="tr-TR" sz="1600">
                <a:latin typeface="Comic Sans MS" pitchFamily="66" charset="0"/>
              </a:rPr>
              <a:t>Eisen, M. D. &amp; Ryugo, D. K. (2007). Hearing molecules: Contributions from genetic deafness. </a:t>
            </a:r>
            <a:r>
              <a:rPr lang="tr-TR" altLang="tr-TR" sz="1600" i="1">
                <a:latin typeface="Comic Sans MS" pitchFamily="66" charset="0"/>
              </a:rPr>
              <a:t>Cellular and Molecular Life Sciences, 64</a:t>
            </a:r>
            <a:r>
              <a:rPr lang="tr-TR" altLang="tr-TR" sz="1600">
                <a:latin typeface="Comic Sans MS" pitchFamily="66" charset="0"/>
              </a:rPr>
              <a:t>(5)</a:t>
            </a:r>
            <a:r>
              <a:rPr lang="tr-TR" altLang="tr-TR" sz="1600" i="1">
                <a:latin typeface="Comic Sans MS" pitchFamily="66" charset="0"/>
              </a:rPr>
              <a:t>, </a:t>
            </a:r>
            <a:r>
              <a:rPr lang="tr-TR" altLang="tr-TR" sz="1600">
                <a:latin typeface="Comic Sans MS" pitchFamily="66" charset="0"/>
              </a:rPr>
              <a:t>566-580.Eisen, Ryugo 2007.</a:t>
            </a:r>
          </a:p>
          <a:p>
            <a:r>
              <a:rPr lang="tr-TR" altLang="tr-TR" sz="1600">
                <a:latin typeface="Comic Sans MS" pitchFamily="66" charset="0"/>
              </a:rPr>
              <a:t>Nance, W.&amp; Dodson, K. (2007). 2007 Marion Downs lecture part 1: How can newborn hearing screening be improved? </a:t>
            </a:r>
            <a:r>
              <a:rPr lang="tr-TR" altLang="tr-TR" sz="1600" i="1">
                <a:latin typeface="Comic Sans MS" pitchFamily="66" charset="0"/>
              </a:rPr>
              <a:t>Audiology Today, 19</a:t>
            </a:r>
            <a:r>
              <a:rPr lang="tr-TR" altLang="tr-TR" sz="1600">
                <a:latin typeface="Comic Sans MS" pitchFamily="66" charset="0"/>
              </a:rPr>
              <a:t>(4)</a:t>
            </a:r>
            <a:r>
              <a:rPr lang="tr-TR" altLang="tr-TR" sz="1600" i="1">
                <a:latin typeface="Comic Sans MS" pitchFamily="66" charset="0"/>
              </a:rPr>
              <a:t>, </a:t>
            </a:r>
            <a:r>
              <a:rPr lang="tr-TR" altLang="tr-TR" sz="1600">
                <a:latin typeface="Comic Sans MS" pitchFamily="66" charset="0"/>
              </a:rPr>
              <a:t>15-19.</a:t>
            </a:r>
          </a:p>
          <a:p>
            <a:r>
              <a:rPr lang="tr-TR" altLang="tr-TR" sz="1600">
                <a:latin typeface="Comic Sans MS" pitchFamily="66" charset="0"/>
              </a:rPr>
              <a:t>Yenidoğan İşitme Taraması Eğitim Kitabı, T.C. Sağlık Bakanlığı, </a:t>
            </a:r>
            <a:r>
              <a:rPr lang="tr-TR" altLang="tr-TR" sz="1600" b="1">
                <a:latin typeface="Comic Sans MS" pitchFamily="66" charset="0"/>
              </a:rPr>
              <a:t> </a:t>
            </a:r>
            <a:r>
              <a:rPr lang="tr-TR" altLang="tr-TR" sz="1600">
                <a:latin typeface="Comic Sans MS" pitchFamily="66" charset="0"/>
              </a:rPr>
              <a:t>Başbakanlık Özürlüler İdaresi Başkanlığı, Dokuz Eylül, Gazi, Hacettepe ve Marmara Üniversiteleri, 2006.</a:t>
            </a:r>
          </a:p>
          <a:p>
            <a:r>
              <a:rPr lang="tr-TR" altLang="tr-TR" sz="1600">
                <a:latin typeface="Comic Sans MS" pitchFamily="66" charset="0"/>
              </a:rPr>
              <a:t>Pediatric Audiology 0-5 years, McCormick, B., Taylor and Francis, 1988</a:t>
            </a:r>
          </a:p>
          <a:p>
            <a:r>
              <a:rPr lang="tr-TR" altLang="tr-TR" sz="1600">
                <a:latin typeface="Comic Sans MS" pitchFamily="66" charset="0"/>
              </a:rPr>
              <a:t>Pediatric audiology: Diagnosis, Technology, and Management. Madell, J.R., &amp; Flexer, C.,2008 New York: Thieme.</a:t>
            </a:r>
          </a:p>
          <a:p>
            <a:r>
              <a:rPr lang="tr-TR" altLang="tr-TR" sz="1600">
                <a:latin typeface="Comic Sans MS" pitchFamily="66" charset="0"/>
              </a:rPr>
              <a:t>Behavioral evaluation of hearing in infants and young children, Madell, J.R., Thieme, 1998</a:t>
            </a:r>
          </a:p>
          <a:p>
            <a:r>
              <a:rPr lang="tr-TR" altLang="tr-TR" sz="1600">
                <a:latin typeface="Comic Sans MS" pitchFamily="66" charset="0"/>
              </a:rPr>
              <a:t>Mynders JM. How hearing aids work. Goldenberg RA, ed. Hearing Aids. 1st ed. Philadelphia: Lippincott-Raven; 1996 p:117-140.</a:t>
            </a:r>
          </a:p>
          <a:p>
            <a:r>
              <a:rPr lang="tr-TR" altLang="tr-TR" sz="1600">
                <a:latin typeface="Comic Sans MS" pitchFamily="66" charset="0"/>
              </a:rPr>
              <a:t>Kim HH, Barrs MD. Hearing aids: a review of what’s new. Otolaryngol Head Neck Surgery 2006;131:1043-50.</a:t>
            </a:r>
          </a:p>
          <a:p>
            <a:r>
              <a:rPr lang="tr-TR" altLang="tr-TR" sz="1600">
                <a:latin typeface="Comic Sans MS" pitchFamily="66" charset="0"/>
              </a:rPr>
              <a:t>Suna Tokgöz-Yılmaz, Ahmet Ataş. İşitme Cihazlarında Teknolojik Gelişmeler. N Tan Ergin (Ed.), Kulak Burun Boğaz Hastalıklarında İleri Teknoloji. İstanbul: Amerikan Hastanesi Yayınları 201; (20): ss.48-68. </a:t>
            </a:r>
          </a:p>
          <a:p>
            <a:endParaRPr lang="tr-TR" altLang="tr-TR" sz="1600">
              <a:latin typeface="Comic Sans MS" pitchFamily="66" charset="0"/>
            </a:endParaRPr>
          </a:p>
          <a:p>
            <a:endParaRPr lang="tr-TR" altLang="tr-TR" sz="160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900113" y="333375"/>
            <a:ext cx="7343775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0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latin typeface="Comic Sans MS" pitchFamily="66" charset="0"/>
              </a:rPr>
              <a:t>İletim Tipi İşitme Kaybı</a:t>
            </a:r>
            <a:r>
              <a:rPr lang="tr-TR" altLang="en-US">
                <a:latin typeface="Comic Sans MS" pitchFamily="66" charset="0"/>
              </a:rPr>
              <a:t> 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600200"/>
            <a:ext cx="4316412" cy="499745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Kulak kepçesi, 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dış kulak yolu, 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kulak zarı, 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orta kulak kemikçikleri ve kaslarında meydana gelen hastalıklar iletim tipi işitme kaybına neden olmaktadır. </a:t>
            </a:r>
          </a:p>
        </p:txBody>
      </p:sp>
      <p:pic>
        <p:nvPicPr>
          <p:cNvPr id="51205" name="Picture 10" descr="Audiogram conductive hearing los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643438" y="1628775"/>
            <a:ext cx="4038600" cy="3933825"/>
          </a:xfrm>
          <a:noFill/>
        </p:spPr>
      </p:pic>
      <p:sp>
        <p:nvSpPr>
          <p:cNvPr id="51206" name="Metin kutusu 1"/>
          <p:cNvSpPr txBox="1">
            <a:spLocks noChangeArrowheads="1"/>
          </p:cNvSpPr>
          <p:nvPr/>
        </p:nvSpPr>
        <p:spPr bwMode="auto">
          <a:xfrm>
            <a:off x="4859338" y="5732463"/>
            <a:ext cx="34575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altLang="en-US">
                <a:solidFill>
                  <a:srgbClr val="0000FF"/>
                </a:solidFill>
              </a:rPr>
              <a:t>X…..</a:t>
            </a:r>
            <a:r>
              <a:rPr lang="tr-TR" altLang="en-US"/>
              <a:t> sol kulak</a:t>
            </a:r>
          </a:p>
          <a:p>
            <a:r>
              <a:rPr lang="tr-TR" altLang="en-US">
                <a:solidFill>
                  <a:srgbClr val="FF0000"/>
                </a:solidFill>
              </a:rPr>
              <a:t>O…..</a:t>
            </a:r>
            <a:r>
              <a:rPr lang="tr-TR" altLang="en-US"/>
              <a:t> sağ kulak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0213" y="549275"/>
            <a:ext cx="8713787" cy="60483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tr-TR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>
                <a:latin typeface="Comic Sans MS" panose="030F0702030302020204" pitchFamily="66" charset="0"/>
              </a:rPr>
              <a:t>İletim tipi işitme kayıplarının %95’i tıbbi ya da cerrahi tedavi ile düzelebilir. Düzenli kontrol önemlidir.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>
                <a:latin typeface="Comic Sans MS" panose="030F0702030302020204" pitchFamily="66" charset="0"/>
              </a:rPr>
              <a:t>İletim tipi işitme kaybı olan çocuk, çevreden sesi almada güçlük çekeceğinden konuşmanın ve dilin gelişimi yeterli olmayabilir. </a:t>
            </a:r>
          </a:p>
          <a:p>
            <a:pPr>
              <a:lnSpc>
                <a:spcPct val="80000"/>
              </a:lnSpc>
              <a:defRPr/>
            </a:pPr>
            <a:r>
              <a:rPr lang="tr-TR" sz="2400" dirty="0">
                <a:latin typeface="Comic Sans MS" panose="030F0702030302020204" pitchFamily="66" charset="0"/>
              </a:rPr>
              <a:t>Özelikle okul döneminde sınıfta zorluklar doğar. İletim tipi işitme kaybında ana problem sesin iletilmesinin eksikliğidir (işitme keskinliği).</a:t>
            </a:r>
          </a:p>
          <a:p>
            <a:pPr eaLnBrk="1" hangingPunct="1">
              <a:defRPr/>
            </a:pPr>
            <a:r>
              <a:rPr lang="tr-TR" sz="2400" dirty="0">
                <a:latin typeface="Comic Sans MS" panose="030F0702030302020204" pitchFamily="66" charset="0"/>
              </a:rPr>
              <a:t>Bu çocuklara verilecek eğitim modelleri daha çok danışmanlık tarzında olmalı ve çocuk eğitimsel açıdan  da gözlem altında tutulmalıdır. </a:t>
            </a:r>
          </a:p>
          <a:p>
            <a:pPr eaLnBrk="1" hangingPunct="1">
              <a:defRPr/>
            </a:pPr>
            <a:r>
              <a:rPr lang="tr-TR" sz="2400" dirty="0">
                <a:latin typeface="Comic Sans MS" panose="030F0702030302020204" pitchFamily="66" charset="0"/>
              </a:rPr>
              <a:t>Çok sayıda araştırmacı otitis media'ya bağlı  geçici iletim tipi işitme kaybı ve konuşma ile lisan gecikmesi arasında bir ilişki olduğunu açıklamışlardır. 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  <a:defRPr/>
            </a:pPr>
            <a:endParaRPr lang="tr-TR" sz="2800" dirty="0"/>
          </a:p>
          <a:p>
            <a:pPr eaLnBrk="1" hangingPunct="1">
              <a:lnSpc>
                <a:spcPct val="80000"/>
              </a:lnSpc>
              <a:defRPr/>
            </a:pPr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>
                <a:latin typeface="Comic Sans MS" pitchFamily="66" charset="0"/>
              </a:rPr>
              <a:t>Sensörinöral İşitme Kaybı</a:t>
            </a:r>
            <a:r>
              <a:rPr lang="tr-TR" altLang="en-US">
                <a:latin typeface="Comic Sans MS" pitchFamily="66" charset="0"/>
              </a:rPr>
              <a:t> 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600200"/>
            <a:ext cx="4537075" cy="478155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tr-TR" altLang="en-US" sz="2400">
                <a:latin typeface="Comic Sans MS" pitchFamily="66" charset="0"/>
              </a:rPr>
              <a:t>İşitme kaybı; koklea ve/veya daha sonrasındaki  bölgeleri (işitme yolları, korteks vb.) içeriyorsa sensörinöral işitme kaybıdır. </a:t>
            </a:r>
          </a:p>
          <a:p>
            <a:pPr eaLnBrk="1" hangingPunct="1">
              <a:lnSpc>
                <a:spcPct val="110000"/>
              </a:lnSpc>
            </a:pPr>
            <a:r>
              <a:rPr lang="tr-TR" altLang="en-US" sz="2400">
                <a:latin typeface="Comic Sans MS" pitchFamily="66" charset="0"/>
              </a:rPr>
              <a:t>Doğum öncesi (genetik nedenli, annenin hamilelikte kızamıkçık geçirmesi vb.), doğum anı ve doğum sonrası nedenlerle oluşabilmektedir. </a:t>
            </a:r>
          </a:p>
        </p:txBody>
      </p:sp>
      <p:pic>
        <p:nvPicPr>
          <p:cNvPr id="53252" name="Picture 8" descr="SN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729163" y="1628775"/>
            <a:ext cx="4306887" cy="4392613"/>
          </a:xfr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76250"/>
            <a:ext cx="8713788" cy="5905500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dirty="0">
                <a:latin typeface="Comic Sans MS" panose="030F0702030302020204" pitchFamily="66" charset="0"/>
              </a:rPr>
              <a:t>Sensörinöral tip işitme kaybı, hem işitme duyarlılığını hem de konuşmanın anlaşılması ve ayırt edilmesini etkiler. </a:t>
            </a:r>
          </a:p>
          <a:p>
            <a:pPr eaLnBrk="1" hangingPunct="1">
              <a:defRPr/>
            </a:pPr>
            <a:r>
              <a:rPr lang="tr-TR" sz="2400" dirty="0">
                <a:latin typeface="Comic Sans MS" panose="030F0702030302020204" pitchFamily="66" charset="0"/>
              </a:rPr>
              <a:t>Kişi konuşma kalıbının bir kısmını duyar, fakat anlama konusunda kısmen ya da tamamen yetersiz olabilir. </a:t>
            </a:r>
          </a:p>
          <a:p>
            <a:pPr eaLnBrk="1" hangingPunct="1">
              <a:defRPr/>
            </a:pPr>
            <a:r>
              <a:rPr lang="tr-TR" sz="2400" dirty="0">
                <a:latin typeface="Comic Sans MS" panose="030F0702030302020204" pitchFamily="66" charset="0"/>
              </a:rPr>
              <a:t>Eğer kayıp 250-500 Hz arasında ise zayıf ve yüksek perdeli sessizlerin hiçbiri (/f/, /s/, /t/, /k/) duyulamaz ve işitme kayıplı kişinin konuşması ciddi olarak bozulur. </a:t>
            </a:r>
          </a:p>
          <a:p>
            <a:pPr eaLnBrk="1" hangingPunct="1">
              <a:defRPr/>
            </a:pPr>
            <a:r>
              <a:rPr lang="tr-TR" sz="2400" dirty="0">
                <a:latin typeface="Comic Sans MS" panose="030F0702030302020204" pitchFamily="66" charset="0"/>
              </a:rPr>
              <a:t>Sensörinöral tip işitme kaybının iletişim üzerindeki etkisi farklıdır, çünkü patolojinin şiddeti ve lezyonun yeri çok çeşitlidir. </a:t>
            </a:r>
          </a:p>
          <a:p>
            <a:pPr eaLnBrk="1" hangingPunct="1">
              <a:defRPr/>
            </a:pPr>
            <a:r>
              <a:rPr lang="tr-TR" sz="2400" dirty="0">
                <a:latin typeface="Comic Sans MS" panose="030F0702030302020204" pitchFamily="66" charset="0"/>
              </a:rPr>
              <a:t>Bu yüzden çocuk, dil ve konuşma paternlerini işitebildiği oranda geliştirebilir. </a:t>
            </a:r>
          </a:p>
          <a:p>
            <a:pPr eaLnBrk="1" hangingPunct="1">
              <a:defRPr/>
            </a:pPr>
            <a:r>
              <a:rPr lang="tr-TR" sz="2400" dirty="0">
                <a:latin typeface="Comic Sans MS" panose="030F0702030302020204" pitchFamily="66" charset="0"/>
              </a:rPr>
              <a:t>Eğer işitme kaybı orta dereceden daha fazla ise dil bununla ya hatalı olarak gelişir ya da hiç gelişemez. 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400" dirty="0"/>
          </a:p>
          <a:p>
            <a:pPr marL="0" indent="0" eaLnBrk="1" hangingPunct="1">
              <a:buFont typeface="Arial" charset="0"/>
              <a:buNone/>
              <a:defRPr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Doç.Dr. Esra Özcebe</a:t>
            </a:r>
          </a:p>
        </p:txBody>
      </p:sp>
      <p:pic>
        <p:nvPicPr>
          <p:cNvPr id="55299" name="Picture 2" descr="http://www.firstyears.org/lib/banfamily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60350"/>
            <a:ext cx="9144000" cy="655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eaLnBrk="1" hangingPunct="1"/>
            <a:r>
              <a:rPr lang="tr-TR" altLang="en-US">
                <a:latin typeface="Comic Sans MS" pitchFamily="66" charset="0"/>
              </a:rPr>
              <a:t>Bu tip işitme kayıplarının medikal ve cerrahi olarak tedavi edilemesi mümkün olmayabilir. </a:t>
            </a:r>
          </a:p>
          <a:p>
            <a:pPr eaLnBrk="1" hangingPunct="1"/>
            <a:endParaRPr lang="tr-TR" altLang="en-US">
              <a:latin typeface="Comic Sans MS" pitchFamily="66" charset="0"/>
            </a:endParaRPr>
          </a:p>
          <a:p>
            <a:pPr eaLnBrk="1" hangingPunct="1"/>
            <a:r>
              <a:rPr lang="tr-TR" altLang="en-US">
                <a:latin typeface="Comic Sans MS" pitchFamily="66" charset="0"/>
              </a:rPr>
              <a:t>Bu durumda tek tedavi yolu uygun amplifikasyon (cihaz) ve özel eğitimdir.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4000" b="1">
                <a:latin typeface="Comic Sans MS" pitchFamily="66" charset="0"/>
              </a:rPr>
              <a:t>Mikst (Karışık) Tip İşitme Kaybı</a:t>
            </a:r>
            <a:endParaRPr lang="tr-TR" altLang="en-US" sz="4000">
              <a:latin typeface="Comic Sans MS" pitchFamily="66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484313"/>
            <a:ext cx="3960812" cy="3529012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en-US" sz="2800" dirty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en-US" sz="2400" dirty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en-US" sz="2400" dirty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altLang="en-US" sz="2400" dirty="0">
                <a:latin typeface="Comic Sans MS" panose="030F0702030302020204" pitchFamily="66" charset="0"/>
              </a:rPr>
              <a:t>İletim ve sensörinöral 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altLang="en-US" sz="2400" dirty="0">
                <a:latin typeface="Comic Sans MS" panose="030F0702030302020204" pitchFamily="66" charset="0"/>
              </a:rPr>
              <a:t>işitme kayıplarının bir</a:t>
            </a:r>
            <a:r>
              <a:rPr lang="en-US" altLang="en-US" sz="2400" dirty="0">
                <a:latin typeface="Comic Sans MS" panose="030F0702030302020204" pitchFamily="66" charset="0"/>
              </a:rPr>
              <a:t> </a:t>
            </a:r>
            <a:r>
              <a:rPr lang="tr-TR" altLang="en-US" sz="2400" dirty="0">
                <a:latin typeface="Comic Sans MS" panose="030F0702030302020204" pitchFamily="66" charset="0"/>
              </a:rPr>
              <a:t>arada görülmesidir.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tr-TR" altLang="en-US" sz="2800" dirty="0"/>
          </a:p>
        </p:txBody>
      </p:sp>
      <p:pic>
        <p:nvPicPr>
          <p:cNvPr id="57348" name="Picture 16" descr="Audiogram mixed hearing loss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3779838" y="1341438"/>
            <a:ext cx="5184775" cy="4967287"/>
          </a:xfr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713787" cy="6553200"/>
          </a:xfrm>
        </p:spPr>
        <p:txBody>
          <a:bodyPr/>
          <a:lstStyle/>
          <a:p>
            <a:pPr algn="just" eaLnBrk="1" hangingPunct="1">
              <a:buFont typeface="Arial" pitchFamily="34" charset="0"/>
              <a:buChar char="•"/>
              <a:defRPr/>
            </a:pPr>
            <a:endParaRPr lang="tr-TR" altLang="en-US" sz="2400" dirty="0">
              <a:latin typeface="Comic Sans MS" pitchFamily="66" charset="0"/>
            </a:endParaRP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tr-TR" altLang="en-US" sz="2400" dirty="0">
                <a:latin typeface="Comic Sans MS" pitchFamily="66" charset="0"/>
              </a:rPr>
              <a:t>Bu tip kayıpta iletim tipi kayıp koklear ve nöral kayıpla birlikte görüldüğü için önemli olan altta yatan sensöri nöral kaybı belirlemektir. </a:t>
            </a:r>
          </a:p>
          <a:p>
            <a:pPr marL="0" indent="0" algn="just" eaLnBrk="1" hangingPunct="1">
              <a:buFont typeface="Arial" pitchFamily="34" charset="0"/>
              <a:buNone/>
              <a:defRPr/>
            </a:pPr>
            <a:endParaRPr lang="tr-TR" altLang="en-US" sz="2400" dirty="0">
              <a:latin typeface="Comic Sans MS" pitchFamily="66" charset="0"/>
            </a:endParaRP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tr-TR" altLang="en-US" sz="2400" dirty="0">
                <a:latin typeface="Comic Sans MS" pitchFamily="66" charset="0"/>
              </a:rPr>
              <a:t>Klinisyenin mikst tip  kayıplardaki tedavi planının amacı iletim komponentinin tedavi edilmesi ve sensöri-nöral kaybın müsaade ettiği ölçüde işitmenin restorasyonudur. 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endParaRPr lang="tr-TR" altLang="en-US" sz="2400" dirty="0">
              <a:latin typeface="Comic Sans MS" pitchFamily="66" charset="0"/>
            </a:endParaRP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tr-TR" altLang="en-US" sz="2400" dirty="0">
                <a:latin typeface="Comic Sans MS" pitchFamily="66" charset="0"/>
              </a:rPr>
              <a:t>Tedavi ile işitmenin daha iyi hale getirilmesi ancak iletim tip kaybın ortadan kaldırılması ile sağlanabilir. </a:t>
            </a:r>
          </a:p>
          <a:p>
            <a:pPr marL="0" indent="0" algn="just" eaLnBrk="1" hangingPunct="1">
              <a:buFont typeface="Arial" pitchFamily="34" charset="0"/>
              <a:buNone/>
              <a:defRPr/>
            </a:pPr>
            <a:endParaRPr lang="tr-TR" altLang="en-US" sz="2400" dirty="0">
              <a:latin typeface="Comic Sans MS" pitchFamily="66" charset="0"/>
            </a:endParaRP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tr-TR" altLang="en-US" sz="2400" dirty="0">
                <a:latin typeface="Comic Sans MS" pitchFamily="66" charset="0"/>
              </a:rPr>
              <a:t>Yüksek frekanslı sensörinöral kaybı olan çocukta iletim tipi bir kayıp varsa, bu patolojinin kapsadığı bölge konuşmanın iyi anlaşılmasında işitme için en gerekli olan bölge olabilir. </a:t>
            </a:r>
          </a:p>
          <a:p>
            <a:pPr marL="0" indent="0" algn="just" eaLnBrk="1" hangingPunct="1">
              <a:buFont typeface="Arial" pitchFamily="34" charset="0"/>
              <a:buNone/>
              <a:defRPr/>
            </a:pPr>
            <a:endParaRPr lang="tr-TR" alt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984</Words>
  <Application>Microsoft Office PowerPoint</Application>
  <PresentationFormat>Ekran Gösterisi (4:3)</PresentationFormat>
  <Paragraphs>87</Paragraphs>
  <Slides>15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2" baseType="lpstr">
      <vt:lpstr>Arial</vt:lpstr>
      <vt:lpstr>Calibri</vt:lpstr>
      <vt:lpstr>Comic Sans MS</vt:lpstr>
      <vt:lpstr>Verdana</vt:lpstr>
      <vt:lpstr>Wingdings</vt:lpstr>
      <vt:lpstr>Ofis Teması</vt:lpstr>
      <vt:lpstr>Grafik</vt:lpstr>
      <vt:lpstr> CGM312 DİL VE KONUŞMA BOZUKLUKLARI Çocuk Gelişimi Yrd. Doç. Suna YILMAZ</vt:lpstr>
      <vt:lpstr>İletim Tipi İşitme Kaybı </vt:lpstr>
      <vt:lpstr>PowerPoint Sunusu</vt:lpstr>
      <vt:lpstr>Sensörinöral İşitme Kaybı </vt:lpstr>
      <vt:lpstr>PowerPoint Sunusu</vt:lpstr>
      <vt:lpstr>PowerPoint Sunusu</vt:lpstr>
      <vt:lpstr>PowerPoint Sunusu</vt:lpstr>
      <vt:lpstr>Mikst (Karışık) Tip İşitme Kaybı</vt:lpstr>
      <vt:lpstr>PowerPoint Sunusu</vt:lpstr>
      <vt:lpstr>Sentral İşitme Kaybı:</vt:lpstr>
      <vt:lpstr>Fonksiyonel/Organik Olmayan İşitme Kaybı:</vt:lpstr>
      <vt:lpstr>PowerPoint Sunusu</vt:lpstr>
      <vt:lpstr>İşitme kaybının derecesi ve akademik başarı arasındaki ilişki </vt:lpstr>
      <vt:lpstr> İşitme kaybına sekonder bazı problemler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 ENGELLİ ÇOCUKLAR CGL413 Çocuk Gelişimi Yrd. Doç. Suna YILMAZ</dc:title>
  <dc:creator>Sb</dc:creator>
  <cp:lastModifiedBy>Selim TOSUN</cp:lastModifiedBy>
  <cp:revision>10</cp:revision>
  <dcterms:created xsi:type="dcterms:W3CDTF">2019-03-14T14:20:54Z</dcterms:created>
  <dcterms:modified xsi:type="dcterms:W3CDTF">2021-12-06T04:56:56Z</dcterms:modified>
</cp:coreProperties>
</file>