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587B2-A27A-4B93-98F2-3EA458C8571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39904-E794-4B7A-8F47-CCD98603FF5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dirty="0">
                <a:latin typeface="Verdana" pitchFamily="34" charset="0"/>
              </a:rPr>
              <a:t> CGM312 DİL VE KONUŞMA BOZUKLUKLARI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Çocuk Gelişimi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k" r:id="rId5" imgW="4038777" imgH="2190495" progId="MSGraph.Chart.8">
                  <p:embed followColorScheme="full"/>
                </p:oleObj>
              </mc:Choice>
              <mc:Fallback>
                <p:oleObj name="Grafik" r:id="rId5" imgW="4038777" imgH="2190495" progId="MSGraph.Chart.8">
                  <p:embed followColorScheme="full"/>
                  <p:pic>
                    <p:nvPicPr>
                      <p:cNvPr id="10245" name="Object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0354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latin typeface="Comic Sans MS" pitchFamily="66" charset="0"/>
              </a:rPr>
              <a:t>Sentral İşitme Kaybı:</a:t>
            </a:r>
            <a:endParaRPr lang="tr-TR" altLang="en-US">
              <a:latin typeface="Comic Sans MS" pitchFamily="66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465638" cy="45307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Problem beynin korteks adı verilen bölgesindedir. 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İşitme kaybı olmayabilir, ancak konuşmayı ayırt etme becerisi ileri derecede bozulmuştur.</a:t>
            </a:r>
            <a:r>
              <a:rPr lang="tr-TR" sz="28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>
                <a:latin typeface="Comic Sans MS" panose="030F0702030302020204" pitchFamily="66" charset="0"/>
              </a:rPr>
              <a:t>Duymada değil anlamada problem vardır.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</p:txBody>
      </p:sp>
      <p:pic>
        <p:nvPicPr>
          <p:cNvPr id="59396" name="Picture 11" descr="MCj0356497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557338"/>
            <a:ext cx="3598863" cy="460851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4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893175" cy="1470025"/>
          </a:xfrm>
        </p:spPr>
        <p:txBody>
          <a:bodyPr/>
          <a:lstStyle/>
          <a:p>
            <a:pPr algn="l" eaLnBrk="1" hangingPunct="1"/>
            <a:r>
              <a:rPr lang="tr-TR" altLang="en-US" b="1">
                <a:latin typeface="Comic Sans MS" pitchFamily="66" charset="0"/>
              </a:rPr>
              <a:t>Fonksiyonel/Organik Olmayan İşitme Kaybı: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60419" name="Subtitle 5"/>
          <p:cNvSpPr>
            <a:spLocks noGrp="1"/>
          </p:cNvSpPr>
          <p:nvPr>
            <p:ph type="subTitle" idx="1"/>
          </p:nvPr>
        </p:nvSpPr>
        <p:spPr>
          <a:xfrm>
            <a:off x="323850" y="2349500"/>
            <a:ext cx="8640763" cy="4392613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tr-TR" altLang="en-US">
                <a:solidFill>
                  <a:schemeClr val="tx1"/>
                </a:solidFill>
                <a:latin typeface="Comic Sans MS" pitchFamily="66" charset="0"/>
              </a:rPr>
              <a:t>Kişinin herhangi bir nedenle işitme kaybı var gibi davranması ya da gerçekten işitme kaybının olduğuna inanması ile ortaya çıkan durumdur.</a:t>
            </a:r>
            <a:endParaRPr lang="en-US" altLang="en-US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60350"/>
            <a:ext cx="8928100" cy="64817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400" dirty="0">
                <a:latin typeface="Comic Sans MS" pitchFamily="66" charset="0"/>
              </a:rPr>
              <a:t>Bu tür fonksiyonel kayıplarda, çocuğun bilinçli olarak işitme özürlü olma çabası veya bilinç dışı olarak gerçek bir işitme özürlü gibi davrandığı görülmektedir. 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altLang="en-US" sz="2400" dirty="0"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altLang="en-US" sz="2400" dirty="0">
                <a:latin typeface="Comic Sans MS" pitchFamily="66" charset="0"/>
              </a:rPr>
              <a:t>Yetişkinlerde bu ayırım bir uzman tarafından kolaylıkla yapılabilirken çocuklarda son derece zordur. </a:t>
            </a: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tr-TR" altLang="en-US" sz="2400" dirty="0"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altLang="en-US" sz="2400" dirty="0">
                <a:latin typeface="Comic Sans MS" pitchFamily="66" charset="0"/>
              </a:rPr>
              <a:t>İşitme davranışı ile işitme testi sonuçları arasında belirli bir şekilde uyumsuzluk olan hastalarda klinisyen organik ve organik olmayan nedenleri göz önünde bulundurmalıdır. </a:t>
            </a: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r-TR" altLang="en-US" sz="2400" dirty="0"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altLang="en-US" sz="2400" dirty="0">
                <a:latin typeface="Comic Sans MS" pitchFamily="66" charset="0"/>
              </a:rPr>
              <a:t>Daha önceden var olan bir organik işitme kaybı bu tür bir olaya temel oluşturabilir. </a:t>
            </a: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r-TR" altLang="en-US" sz="2400" dirty="0"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altLang="en-US" sz="2400" dirty="0">
                <a:latin typeface="Comic Sans MS" pitchFamily="66" charset="0"/>
              </a:rPr>
              <a:t>Altta yatan bir duygusal bozukluğa ikincil fonksiyonel bir işitme kaybının uygun bir değerlendirme ve uygun bir yaklaşımla tedavi edilmesi gereği unutulmamalıdır.</a:t>
            </a:r>
          </a:p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tr-TR" altLang="en-US" sz="2400" dirty="0"/>
          </a:p>
          <a:p>
            <a:pPr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alt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>
                <a:latin typeface="Comic Sans MS" pitchFamily="66" charset="0"/>
              </a:rPr>
              <a:t>İşitme kaybının derecesi ve akademik başarı arasındaki ilişki 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Quigley ve Thomure (1968) orta derecede işitme kaybı olan çocukların akademik başarılarının yaklaşık 1-3 yıl gecikebileceğine dikkat edilmesi gerektiğini vurgulamışlardır.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Blair, Peterson ve Viehweg (1985) hafif derecede sensöri nöral işitme kayıplı çocuklarla yaptıkları bir araştırmada; erken okul yıllarında sürekli devam eden hafif derecede işitme kaybının tüm eğitimsel performans üzerindeki olumsuz etkisini rapor etmişlerdir.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3"/>
          <p:cNvSpPr>
            <a:spLocks noGrp="1"/>
          </p:cNvSpPr>
          <p:nvPr>
            <p:ph type="title"/>
          </p:nvPr>
        </p:nvSpPr>
        <p:spPr>
          <a:xfrm>
            <a:off x="323850" y="0"/>
            <a:ext cx="8640763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br>
              <a:rPr lang="tr-TR" altLang="en-US" sz="3200">
                <a:latin typeface="Comic Sans MS" pitchFamily="66" charset="0"/>
              </a:rPr>
            </a:br>
            <a:r>
              <a:rPr lang="tr-TR" altLang="en-US" sz="3200" u="sng">
                <a:latin typeface="Comic Sans MS" pitchFamily="66" charset="0"/>
              </a:rPr>
              <a:t>İşitme kaybına sekonder bazı problemler</a:t>
            </a:r>
            <a:endParaRPr lang="en-US" altLang="en-US" sz="3200" u="sng">
              <a:latin typeface="Comic Sans MS" pitchFamily="66" charset="0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3950"/>
            <a:ext cx="5915025" cy="55657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Algısal problemler 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Konuşma problemleri 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İletişim problemleri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Bilişsel (</a:t>
            </a:r>
            <a:r>
              <a:rPr lang="tr-TR" sz="2400" dirty="0" err="1">
                <a:latin typeface="Comic Sans MS" panose="030F0702030302020204" pitchFamily="66" charset="0"/>
              </a:rPr>
              <a:t>cognitive</a:t>
            </a:r>
            <a:r>
              <a:rPr lang="tr-TR" sz="2400" dirty="0">
                <a:latin typeface="Comic Sans MS" panose="030F0702030302020204" pitchFamily="66" charset="0"/>
              </a:rPr>
              <a:t>) problemler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Sosyal problemler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err="1">
                <a:latin typeface="Comic Sans MS" panose="030F0702030302020204" pitchFamily="66" charset="0"/>
              </a:rPr>
              <a:t>Emosyonel</a:t>
            </a:r>
            <a:r>
              <a:rPr lang="tr-TR" sz="2400" dirty="0">
                <a:latin typeface="Comic Sans MS" panose="030F0702030302020204" pitchFamily="66" charset="0"/>
              </a:rPr>
              <a:t> problemler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Eğitimsel problemler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err="1">
                <a:latin typeface="Comic Sans MS" panose="030F0702030302020204" pitchFamily="66" charset="0"/>
              </a:rPr>
              <a:t>Entellektüel</a:t>
            </a:r>
            <a:r>
              <a:rPr lang="tr-TR" sz="2400" dirty="0">
                <a:latin typeface="Comic Sans MS" panose="030F0702030302020204" pitchFamily="66" charset="0"/>
              </a:rPr>
              <a:t> problemler 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Mesleki problemler 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Ailesel problemler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sz="24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sz="2400" dirty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7024688" y="6242050"/>
            <a:ext cx="20970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 sz="1600"/>
              <a:t>Boothroyd (1982)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>
                <a:latin typeface="Comic Sans MS" pitchFamily="66" charset="0"/>
              </a:rPr>
              <a:t>Asha. </a:t>
            </a:r>
            <a:r>
              <a:rPr lang="tr-TR" altLang="tr-TR" sz="160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>
                <a:latin typeface="Comic Sans MS" pitchFamily="66" charset="0"/>
              </a:rPr>
              <a:t>Cellular and Molecular Life Sciences, 64</a:t>
            </a:r>
            <a:r>
              <a:rPr lang="tr-TR" altLang="tr-TR" sz="1600">
                <a:latin typeface="Comic Sans MS" pitchFamily="66" charset="0"/>
              </a:rPr>
              <a:t>(5)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>
                <a:latin typeface="Comic Sans MS" pitchFamily="66" charset="0"/>
              </a:rPr>
              <a:t>Audiology Today, 19</a:t>
            </a:r>
            <a:r>
              <a:rPr lang="tr-TR" altLang="tr-TR" sz="1600">
                <a:latin typeface="Comic Sans MS" pitchFamily="66" charset="0"/>
              </a:rPr>
              <a:t>(4)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15-19.</a:t>
            </a:r>
          </a:p>
          <a:p>
            <a:r>
              <a:rPr lang="tr-TR" altLang="tr-TR" sz="160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>
                <a:latin typeface="Comic Sans MS" pitchFamily="66" charset="0"/>
              </a:rPr>
              <a:t> </a:t>
            </a:r>
            <a:r>
              <a:rPr lang="tr-TR" altLang="tr-TR" sz="160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>
              <a:latin typeface="Comic Sans MS" pitchFamily="66" charset="0"/>
            </a:endParaRPr>
          </a:p>
          <a:p>
            <a:endParaRPr lang="tr-TR" altLang="tr-TR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00113" y="333375"/>
            <a:ext cx="73437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latin typeface="Comic Sans MS" pitchFamily="66" charset="0"/>
              </a:rPr>
              <a:t>İletim Tipi İşitme Kaybı</a:t>
            </a:r>
            <a:r>
              <a:rPr lang="tr-TR" altLang="en-US">
                <a:latin typeface="Comic Sans MS" pitchFamily="66" charset="0"/>
              </a:rPr>
              <a:t> 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9974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Kulak kepçesi,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dış kulak yolu,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kulak zarı,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orta kulak kemikçikleri ve kaslarında meydana gelen hastalıklar iletim tipi işitme kaybına neden olmaktadır. </a:t>
            </a:r>
          </a:p>
        </p:txBody>
      </p:sp>
      <p:pic>
        <p:nvPicPr>
          <p:cNvPr id="51205" name="Picture 10" descr="Audiogram conductive hearing los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628775"/>
            <a:ext cx="4038600" cy="3933825"/>
          </a:xfrm>
          <a:noFill/>
        </p:spPr>
      </p:pic>
      <p:sp>
        <p:nvSpPr>
          <p:cNvPr id="51206" name="Metin kutusu 1"/>
          <p:cNvSpPr txBox="1">
            <a:spLocks noChangeArrowheads="1"/>
          </p:cNvSpPr>
          <p:nvPr/>
        </p:nvSpPr>
        <p:spPr bwMode="auto">
          <a:xfrm>
            <a:off x="4859338" y="5732463"/>
            <a:ext cx="3457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>
                <a:solidFill>
                  <a:srgbClr val="0000FF"/>
                </a:solidFill>
              </a:rPr>
              <a:t>X…..</a:t>
            </a:r>
            <a:r>
              <a:rPr lang="tr-TR" altLang="en-US"/>
              <a:t> sol kulak</a:t>
            </a:r>
          </a:p>
          <a:p>
            <a:r>
              <a:rPr lang="tr-TR" altLang="en-US">
                <a:solidFill>
                  <a:srgbClr val="FF0000"/>
                </a:solidFill>
              </a:rPr>
              <a:t>O…..</a:t>
            </a:r>
            <a:r>
              <a:rPr lang="tr-TR" altLang="en-US"/>
              <a:t> sağ kulak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549275"/>
            <a:ext cx="8713787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tr-T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İletim tipi işitme kayıplarının %95’i tıbbi ya da cerrahi tedavi ile düzelebilir. Düzenli kontrol önemlidir.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İletim tipi işitme kaybı olan çocuk, çevreden sesi almada güçlük çekeceğinden konuşmanın ve dilin gelişimi yeterli olmayabilir. 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Özelikle okul döneminde sınıfta zorluklar doğar. İletim tipi işitme kaybında ana problem sesin iletilmesinin eksikliğidir (işitme keskinliği).</a:t>
            </a:r>
          </a:p>
          <a:p>
            <a:pPr eaLnBrk="1" hangingPunct="1">
              <a:defRPr/>
            </a:pPr>
            <a:r>
              <a:rPr lang="tr-TR" sz="2400" dirty="0">
                <a:latin typeface="Comic Sans MS" panose="030F0702030302020204" pitchFamily="66" charset="0"/>
              </a:rPr>
              <a:t>Bu çocuklara verilecek eğitim modelleri daha çok danışmanlık tarzında olmalı ve çocuk eğitimsel açıdan  da gözlem altında tutulmalıdır. </a:t>
            </a:r>
          </a:p>
          <a:p>
            <a:pPr eaLnBrk="1" hangingPunct="1">
              <a:defRPr/>
            </a:pPr>
            <a:r>
              <a:rPr lang="tr-TR" sz="2400" dirty="0">
                <a:latin typeface="Comic Sans MS" panose="030F0702030302020204" pitchFamily="66" charset="0"/>
              </a:rPr>
              <a:t>Çok sayıda araştırmacı otitis media'ya bağlı  geçici iletim tipi işitme kaybı ve konuşma ile lisan gecikmesi arasında bir ilişki olduğunu açıklamışlardır.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endParaRPr lang="tr-TR" sz="2800" dirty="0"/>
          </a:p>
          <a:p>
            <a:pPr eaLnBrk="1" hangingPunct="1">
              <a:lnSpc>
                <a:spcPct val="80000"/>
              </a:lnSpc>
              <a:defRPr/>
            </a:pP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latin typeface="Comic Sans MS" pitchFamily="66" charset="0"/>
              </a:rPr>
              <a:t>Sensörinöral İşitme Kaybı</a:t>
            </a:r>
            <a:r>
              <a:rPr lang="tr-TR" altLang="en-US">
                <a:latin typeface="Comic Sans MS" pitchFamily="66" charset="0"/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537075" cy="47815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altLang="en-US" sz="2400">
                <a:latin typeface="Comic Sans MS" pitchFamily="66" charset="0"/>
              </a:rPr>
              <a:t>İşitme kaybı; koklea ve/veya daha sonrasındaki  bölgeleri (işitme yolları, korteks vb.) içeriyorsa sensörinöral işitme kaybıdır. 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en-US" sz="2400">
                <a:latin typeface="Comic Sans MS" pitchFamily="66" charset="0"/>
              </a:rPr>
              <a:t>Doğum öncesi (genetik nedenli, annenin hamilelikte kızamıkçık geçirmesi vb.), doğum anı ve doğum sonrası nedenlerle oluşabilmektedir. </a:t>
            </a:r>
          </a:p>
        </p:txBody>
      </p:sp>
      <p:pic>
        <p:nvPicPr>
          <p:cNvPr id="53252" name="Picture 8" descr="S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9163" y="1628775"/>
            <a:ext cx="4306887" cy="439261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713788" cy="5905500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>
                <a:latin typeface="Comic Sans MS" panose="030F0702030302020204" pitchFamily="66" charset="0"/>
              </a:rPr>
              <a:t>Sensörinöral tip işitme kaybı, hem işitme duyarlılığını hem de konuşmanın anlaşılması ve ayırt edilmesini etkiler. </a:t>
            </a:r>
          </a:p>
          <a:p>
            <a:pPr eaLnBrk="1" hangingPunct="1">
              <a:defRPr/>
            </a:pPr>
            <a:r>
              <a:rPr lang="tr-TR" sz="2400" dirty="0">
                <a:latin typeface="Comic Sans MS" panose="030F0702030302020204" pitchFamily="66" charset="0"/>
              </a:rPr>
              <a:t>Kişi konuşma kalıbının bir kısmını duyar, fakat anlama konusunda kısmen ya da tamamen yetersiz olabilir. </a:t>
            </a:r>
          </a:p>
          <a:p>
            <a:pPr eaLnBrk="1" hangingPunct="1">
              <a:defRPr/>
            </a:pPr>
            <a:r>
              <a:rPr lang="tr-TR" sz="2400" dirty="0">
                <a:latin typeface="Comic Sans MS" panose="030F0702030302020204" pitchFamily="66" charset="0"/>
              </a:rPr>
              <a:t>Eğer kayıp 250-500 Hz arasında ise zayıf ve yüksek perdeli sessizlerin hiçbiri (/f/, /s/, /t/, /k/) duyulamaz ve işitme kayıplı kişinin konuşması ciddi olarak bozulur. </a:t>
            </a:r>
          </a:p>
          <a:p>
            <a:pPr eaLnBrk="1" hangingPunct="1">
              <a:defRPr/>
            </a:pPr>
            <a:r>
              <a:rPr lang="tr-TR" sz="2400" dirty="0">
                <a:latin typeface="Comic Sans MS" panose="030F0702030302020204" pitchFamily="66" charset="0"/>
              </a:rPr>
              <a:t>Sensörinöral tip işitme kaybının iletişim üzerindeki etkisi farklıdır, çünkü patolojinin şiddeti ve lezyonun yeri çok çeşitlidir. </a:t>
            </a:r>
          </a:p>
          <a:p>
            <a:pPr eaLnBrk="1" hangingPunct="1">
              <a:defRPr/>
            </a:pPr>
            <a:r>
              <a:rPr lang="tr-TR" sz="2400" dirty="0">
                <a:latin typeface="Comic Sans MS" panose="030F0702030302020204" pitchFamily="66" charset="0"/>
              </a:rPr>
              <a:t>Bu yüzden çocuk, dil ve konuşma paternlerini işitebildiği oranda geliştirebilir. </a:t>
            </a:r>
          </a:p>
          <a:p>
            <a:pPr eaLnBrk="1" hangingPunct="1">
              <a:defRPr/>
            </a:pPr>
            <a:r>
              <a:rPr lang="tr-TR" sz="2400" dirty="0">
                <a:latin typeface="Comic Sans MS" panose="030F0702030302020204" pitchFamily="66" charset="0"/>
              </a:rPr>
              <a:t>Eğer işitme kaybı orta dereceden daha fazla ise dil bununla ya hatalı olarak gelişir ya da hiç gelişemez.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Doç.Dr. Esra Özcebe</a:t>
            </a:r>
          </a:p>
        </p:txBody>
      </p:sp>
      <p:pic>
        <p:nvPicPr>
          <p:cNvPr id="55299" name="Picture 2" descr="http://www.firstyears.org/lib/banfamil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144000" cy="655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/>
            <a:r>
              <a:rPr lang="tr-TR" altLang="en-US">
                <a:latin typeface="Comic Sans MS" pitchFamily="66" charset="0"/>
              </a:rPr>
              <a:t>Bu tip işitme kayıplarının medikal ve cerrahi olarak tedavi edilemesi mümkün olmayabilir. </a:t>
            </a:r>
          </a:p>
          <a:p>
            <a:pPr eaLnBrk="1" hangingPunct="1"/>
            <a:endParaRPr lang="tr-TR" altLang="en-US">
              <a:latin typeface="Comic Sans MS" pitchFamily="66" charset="0"/>
            </a:endParaRPr>
          </a:p>
          <a:p>
            <a:pPr eaLnBrk="1" hangingPunct="1"/>
            <a:r>
              <a:rPr lang="tr-TR" altLang="en-US">
                <a:latin typeface="Comic Sans MS" pitchFamily="66" charset="0"/>
              </a:rPr>
              <a:t>Bu durumda tek tedavi yolu uygun amplifikasyon (cihaz) ve özel eğitimdir.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4000" b="1">
                <a:latin typeface="Comic Sans MS" pitchFamily="66" charset="0"/>
              </a:rPr>
              <a:t>Mikst (Karışık) Tip İşitme Kaybı</a:t>
            </a:r>
            <a:endParaRPr lang="tr-TR" altLang="en-US" sz="4000">
              <a:latin typeface="Comic Sans MS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84313"/>
            <a:ext cx="3960812" cy="35290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altLang="en-US" sz="2400" dirty="0">
                <a:latin typeface="Comic Sans MS" panose="030F0702030302020204" pitchFamily="66" charset="0"/>
              </a:rPr>
              <a:t>İletim ve sensörinöral 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altLang="en-US" sz="2400" dirty="0">
                <a:latin typeface="Comic Sans MS" panose="030F0702030302020204" pitchFamily="66" charset="0"/>
              </a:rPr>
              <a:t>işitme kayıplarının bir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tr-TR" altLang="en-US" sz="2400" dirty="0">
                <a:latin typeface="Comic Sans MS" panose="030F0702030302020204" pitchFamily="66" charset="0"/>
              </a:rPr>
              <a:t>arada görülmesidir.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altLang="en-US" sz="2800" dirty="0"/>
          </a:p>
        </p:txBody>
      </p:sp>
      <p:pic>
        <p:nvPicPr>
          <p:cNvPr id="57348" name="Picture 16" descr="Audiogram mixed hearing los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779838" y="1341438"/>
            <a:ext cx="5184775" cy="4967287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13787" cy="6553200"/>
          </a:xfrm>
        </p:spPr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endParaRPr lang="tr-TR" altLang="en-US" sz="2400" dirty="0">
              <a:latin typeface="Comic Sans MS" pitchFamily="66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altLang="en-US" sz="2400" dirty="0">
                <a:latin typeface="Comic Sans MS" pitchFamily="66" charset="0"/>
              </a:rPr>
              <a:t>Bu tip kayıpta iletim tipi kayıp koklear ve nöral kayıpla birlikte görüldüğü için önemli olan altta yatan sensöri nöral kaybı belirlemektir. 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endParaRPr lang="tr-TR" altLang="en-US" sz="2400" dirty="0">
              <a:latin typeface="Comic Sans MS" pitchFamily="66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altLang="en-US" sz="2400" dirty="0">
                <a:latin typeface="Comic Sans MS" pitchFamily="66" charset="0"/>
              </a:rPr>
              <a:t>Klinisyenin mikst tip  kayıplardaki tedavi planının amacı iletim komponentinin tedavi edilmesi ve sensöri-nöral kaybın müsaade ettiği ölçüde işitmenin restorasyonudur. 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endParaRPr lang="tr-TR" altLang="en-US" sz="2400" dirty="0">
              <a:latin typeface="Comic Sans MS" pitchFamily="66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altLang="en-US" sz="2400" dirty="0">
                <a:latin typeface="Comic Sans MS" pitchFamily="66" charset="0"/>
              </a:rPr>
              <a:t>Tedavi ile işitmenin daha iyi hale getirilmesi ancak iletim tip kaybın ortadan kaldırılması ile sağlanabilir. 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endParaRPr lang="tr-TR" altLang="en-US" sz="2400" dirty="0">
              <a:latin typeface="Comic Sans MS" pitchFamily="66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altLang="en-US" sz="2400" dirty="0">
                <a:latin typeface="Comic Sans MS" pitchFamily="66" charset="0"/>
              </a:rPr>
              <a:t>Yüksek frekanslı sensörinöral kaybı olan çocukta iletim tipi bir kayıp varsa, bu patolojinin kapsadığı bölge konuşmanın iyi anlaşılmasında işitme için en gerekli olan bölge olabilir. 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endParaRPr lang="tr-TR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984</Words>
  <Application>Microsoft Office PowerPoint</Application>
  <PresentationFormat>Ekran Gösterisi (4:3)</PresentationFormat>
  <Paragraphs>87</Paragraphs>
  <Slides>15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Verdana</vt:lpstr>
      <vt:lpstr>Wingdings</vt:lpstr>
      <vt:lpstr>Ofis Teması</vt:lpstr>
      <vt:lpstr>Grafik</vt:lpstr>
      <vt:lpstr> CGM312 DİL VE KONUŞMA BOZUKLUKLARI Çocuk Gelişimi Yrd. Doç. Suna YILMAZ</vt:lpstr>
      <vt:lpstr>İletim Tipi İşitme Kaybı </vt:lpstr>
      <vt:lpstr>PowerPoint Sunusu</vt:lpstr>
      <vt:lpstr>Sensörinöral İşitme Kaybı </vt:lpstr>
      <vt:lpstr>PowerPoint Sunusu</vt:lpstr>
      <vt:lpstr>PowerPoint Sunusu</vt:lpstr>
      <vt:lpstr>PowerPoint Sunusu</vt:lpstr>
      <vt:lpstr>Mikst (Karışık) Tip İşitme Kaybı</vt:lpstr>
      <vt:lpstr>PowerPoint Sunusu</vt:lpstr>
      <vt:lpstr>Sentral İşitme Kaybı:</vt:lpstr>
      <vt:lpstr>Fonksiyonel/Organik Olmayan İşitme Kaybı:</vt:lpstr>
      <vt:lpstr>PowerPoint Sunusu</vt:lpstr>
      <vt:lpstr>İşitme kaybının derecesi ve akademik başarı arasındaki ilişki </vt:lpstr>
      <vt:lpstr> İşitme kaybına sekonder bazı problemler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Selim TOSUN</cp:lastModifiedBy>
  <cp:revision>10</cp:revision>
  <dcterms:created xsi:type="dcterms:W3CDTF">2019-03-14T14:20:54Z</dcterms:created>
  <dcterms:modified xsi:type="dcterms:W3CDTF">2021-12-06T04:56:56Z</dcterms:modified>
</cp:coreProperties>
</file>