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krimah_ibn_Abi-Jahl" TargetMode="External"/><Relationship Id="rId2" Type="http://schemas.openxmlformats.org/officeDocument/2006/relationships/hyperlink" Target="http://en.wikipedia.org/wiki/Khalid_Ibn_Walid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Azaa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krimah_ibn_Abi-Jahl" TargetMode="External"/><Relationship Id="rId2" Type="http://schemas.openxmlformats.org/officeDocument/2006/relationships/hyperlink" Target="http://en.wikipedia.org/wiki/Khalid_Ibn_Walid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Azaan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Battle_of_Muzieh" TargetMode="External"/><Relationship Id="rId3" Type="http://schemas.openxmlformats.org/officeDocument/2006/relationships/hyperlink" Target="http://en.wikipedia.org/wiki/Battle_of_River" TargetMode="External"/><Relationship Id="rId7" Type="http://schemas.openxmlformats.org/officeDocument/2006/relationships/hyperlink" Target="http://en.wikipedia.org/wiki/Hira" TargetMode="External"/><Relationship Id="rId2" Type="http://schemas.openxmlformats.org/officeDocument/2006/relationships/hyperlink" Target="http://en.wikipedia.org/wiki/Battle_of_Chain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Battle_of_Ullais" TargetMode="External"/><Relationship Id="rId5" Type="http://schemas.openxmlformats.org/officeDocument/2006/relationships/hyperlink" Target="http://en.wikipedia.org/wiki/Pincer_movement" TargetMode="External"/><Relationship Id="rId10" Type="http://schemas.openxmlformats.org/officeDocument/2006/relationships/hyperlink" Target="http://en.wikipedia.org/wiki/Battle_of_Zumail" TargetMode="External"/><Relationship Id="rId4" Type="http://schemas.openxmlformats.org/officeDocument/2006/relationships/hyperlink" Target="http://en.wikipedia.org/wiki/Battle_of_Walaja" TargetMode="External"/><Relationship Id="rId9" Type="http://schemas.openxmlformats.org/officeDocument/2006/relationships/hyperlink" Target="http://en.wikipedia.org/wiki/Battle_of_Sanni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/index.php?title=Arak,_Syria&amp;action=edit&amp;redlink=1" TargetMode="External"/><Relationship Id="rId7" Type="http://schemas.openxmlformats.org/officeDocument/2006/relationships/hyperlink" Target="http://en.wikipedia.org/wiki/Battle_of_Ajnadayn" TargetMode="External"/><Relationship Id="rId2" Type="http://schemas.openxmlformats.org/officeDocument/2006/relationships/hyperlink" Target="http://en.wikipedia.org/w/index.php?title=Sawa,_Syria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Battle_of_Marj-al-Rahit" TargetMode="External"/><Relationship Id="rId5" Type="http://schemas.openxmlformats.org/officeDocument/2006/relationships/hyperlink" Target="http://en.wikipedia.org/wiki/Sukhnah" TargetMode="External"/><Relationship Id="rId4" Type="http://schemas.openxmlformats.org/officeDocument/2006/relationships/hyperlink" Target="http://en.wikipedia.org/wiki/Tadmur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Persia" TargetMode="External"/><Relationship Id="rId3" Type="http://schemas.openxmlformats.org/officeDocument/2006/relationships/hyperlink" Target="http://en.wikipedia.org/wiki/Tripolitania" TargetMode="External"/><Relationship Id="rId7" Type="http://schemas.openxmlformats.org/officeDocument/2006/relationships/hyperlink" Target="http://en.wikipedia.org/wiki/Bactria" TargetMode="External"/><Relationship Id="rId12" Type="http://schemas.openxmlformats.org/officeDocument/2006/relationships/hyperlink" Target="http://en.wikipedia.org/wiki/Makran" TargetMode="External"/><Relationship Id="rId2" Type="http://schemas.openxmlformats.org/officeDocument/2006/relationships/hyperlink" Target="http://en.wikipedia.org/wiki/Cyrena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Sassanid_Empire" TargetMode="External"/><Relationship Id="rId11" Type="http://schemas.openxmlformats.org/officeDocument/2006/relationships/hyperlink" Target="http://en.wikipedia.org/wiki/Caucasus" TargetMode="External"/><Relationship Id="rId5" Type="http://schemas.openxmlformats.org/officeDocument/2006/relationships/hyperlink" Target="http://en.wikipedia.org/wiki/Anatolia" TargetMode="External"/><Relationship Id="rId10" Type="http://schemas.openxmlformats.org/officeDocument/2006/relationships/hyperlink" Target="http://en.wikipedia.org/wiki/Armenia" TargetMode="External"/><Relationship Id="rId4" Type="http://schemas.openxmlformats.org/officeDocument/2006/relationships/hyperlink" Target="http://en.wikipedia.org/wiki/Fezzan" TargetMode="External"/><Relationship Id="rId9" Type="http://schemas.openxmlformats.org/officeDocument/2006/relationships/hyperlink" Target="http://en.wikipedia.org/wiki/Azerbaija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olice_chief" TargetMode="External"/><Relationship Id="rId2" Type="http://schemas.openxmlformats.org/officeDocument/2006/relationships/hyperlink" Target="http://en.wikipedia.org/wiki/Chief_Secretar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Chief_Judge" TargetMode="External"/><Relationship Id="rId4" Type="http://schemas.openxmlformats.org/officeDocument/2006/relationships/hyperlink" Target="http://en.wikipedia.org/wiki/Treasury" TargetMode="Externa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Khaybar" TargetMode="External"/><Relationship Id="rId2" Type="http://schemas.openxmlformats.org/officeDocument/2006/relationships/hyperlink" Target="http://en.wikipedia.org/wiki/Najran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Rashidun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i="1" dirty="0" smtClean="0"/>
              <a:t>bay’a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dirty="0" err="1" smtClean="0"/>
              <a:t>Meeting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mosque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Oath</a:t>
            </a:r>
            <a:r>
              <a:rPr lang="tr-TR" dirty="0" smtClean="0"/>
              <a:t> of </a:t>
            </a:r>
            <a:r>
              <a:rPr lang="tr-TR" dirty="0" err="1" smtClean="0"/>
              <a:t>allegiance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majority</a:t>
            </a:r>
            <a:endParaRPr lang="tr-TR" dirty="0" smtClean="0"/>
          </a:p>
          <a:p>
            <a:r>
              <a:rPr lang="tr-TR" dirty="0" err="1" smtClean="0"/>
              <a:t>Attitude</a:t>
            </a:r>
            <a:r>
              <a:rPr lang="tr-TR" dirty="0" smtClean="0"/>
              <a:t> of Ali-</a:t>
            </a:r>
            <a:r>
              <a:rPr lang="tr-TR" dirty="0" err="1" smtClean="0"/>
              <a:t>Fatıma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Hashimids</a:t>
            </a:r>
            <a:endParaRPr lang="tr-TR" dirty="0" smtClean="0"/>
          </a:p>
          <a:p>
            <a:pPr lvl="1"/>
            <a:r>
              <a:rPr lang="tr-TR" dirty="0" err="1" smtClean="0"/>
              <a:t>Was</a:t>
            </a:r>
            <a:r>
              <a:rPr lang="tr-TR" dirty="0" smtClean="0"/>
              <a:t> Ali </a:t>
            </a:r>
            <a:r>
              <a:rPr lang="tr-TR" dirty="0" err="1" smtClean="0"/>
              <a:t>expecting</a:t>
            </a:r>
            <a:r>
              <a:rPr lang="tr-TR" dirty="0" smtClean="0"/>
              <a:t> </a:t>
            </a:r>
            <a:r>
              <a:rPr lang="tr-TR" dirty="0" err="1" smtClean="0"/>
              <a:t>benig</a:t>
            </a:r>
            <a:r>
              <a:rPr lang="tr-TR" dirty="0" smtClean="0"/>
              <a:t> </a:t>
            </a:r>
            <a:r>
              <a:rPr lang="tr-TR" dirty="0" err="1" smtClean="0"/>
              <a:t>caliph</a:t>
            </a:r>
            <a:r>
              <a:rPr lang="tr-TR" dirty="0" smtClean="0"/>
              <a:t>?</a:t>
            </a:r>
          </a:p>
          <a:p>
            <a:pPr lvl="1"/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land</a:t>
            </a:r>
            <a:r>
              <a:rPr lang="tr-TR" dirty="0" smtClean="0"/>
              <a:t> of </a:t>
            </a:r>
            <a:r>
              <a:rPr lang="tr-TR" dirty="0" err="1" smtClean="0"/>
              <a:t>Fadak</a:t>
            </a:r>
            <a:r>
              <a:rPr lang="tr-TR" dirty="0" smtClean="0"/>
              <a:t>?</a:t>
            </a:r>
          </a:p>
          <a:p>
            <a:pPr lvl="1">
              <a:buNone/>
            </a:pPr>
            <a:r>
              <a:rPr lang="tr-TR" b="1" dirty="0" smtClean="0"/>
              <a:t>“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Prophets</a:t>
            </a:r>
            <a:r>
              <a:rPr lang="tr-TR" b="1" dirty="0" smtClean="0"/>
              <a:t> of </a:t>
            </a:r>
            <a:r>
              <a:rPr lang="tr-TR" b="1" dirty="0" err="1" smtClean="0"/>
              <a:t>God</a:t>
            </a:r>
            <a:r>
              <a:rPr lang="tr-TR" b="1" dirty="0" smtClean="0"/>
              <a:t> do not </a:t>
            </a:r>
            <a:r>
              <a:rPr lang="tr-TR" b="1" dirty="0" err="1" smtClean="0"/>
              <a:t>leave</a:t>
            </a:r>
            <a:r>
              <a:rPr lang="tr-TR" b="1" dirty="0" smtClean="0"/>
              <a:t> as </a:t>
            </a:r>
            <a:r>
              <a:rPr lang="tr-TR" b="1" dirty="0" err="1" smtClean="0"/>
              <a:t>inheritance</a:t>
            </a:r>
            <a:r>
              <a:rPr lang="tr-TR" b="1" dirty="0" smtClean="0"/>
              <a:t> </a:t>
            </a:r>
            <a:r>
              <a:rPr lang="tr-TR" b="1" dirty="0" err="1" smtClean="0"/>
              <a:t>any</a:t>
            </a:r>
            <a:r>
              <a:rPr lang="tr-TR" b="1" dirty="0" smtClean="0"/>
              <a:t> </a:t>
            </a:r>
            <a:r>
              <a:rPr lang="tr-TR" b="1" dirty="0" err="1" smtClean="0"/>
              <a:t>worldly</a:t>
            </a:r>
            <a:r>
              <a:rPr lang="tr-TR" b="1" dirty="0" smtClean="0"/>
              <a:t> </a:t>
            </a:r>
            <a:r>
              <a:rPr lang="tr-TR" b="1" dirty="0" err="1" smtClean="0"/>
              <a:t>possessions</a:t>
            </a:r>
            <a:r>
              <a:rPr lang="tr-TR" b="1" dirty="0" smtClean="0"/>
              <a:t>”</a:t>
            </a:r>
          </a:p>
          <a:p>
            <a:r>
              <a:rPr lang="tr-TR" dirty="0" err="1" smtClean="0"/>
              <a:t>Reaction</a:t>
            </a:r>
            <a:r>
              <a:rPr lang="tr-TR" dirty="0" smtClean="0"/>
              <a:t> of </a:t>
            </a:r>
            <a:r>
              <a:rPr lang="tr-TR" dirty="0" err="1" smtClean="0"/>
              <a:t>Sa’d</a:t>
            </a:r>
            <a:r>
              <a:rPr lang="tr-TR" dirty="0" smtClean="0"/>
              <a:t> b. </a:t>
            </a:r>
            <a:r>
              <a:rPr lang="tr-TR" dirty="0" err="1" smtClean="0"/>
              <a:t>Ubâde</a:t>
            </a:r>
            <a:r>
              <a:rPr lang="tr-TR" dirty="0" smtClean="0"/>
              <a:t>, </a:t>
            </a:r>
            <a:r>
              <a:rPr lang="tr-TR" dirty="0" err="1" smtClean="0"/>
              <a:t>promonent</a:t>
            </a:r>
            <a:r>
              <a:rPr lang="tr-TR" dirty="0" smtClean="0"/>
              <a:t> </a:t>
            </a:r>
            <a:r>
              <a:rPr lang="tr-TR" dirty="0" err="1" smtClean="0"/>
              <a:t>Ansarî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Bakr’s</a:t>
            </a:r>
            <a:r>
              <a:rPr lang="tr-TR" dirty="0" smtClean="0"/>
              <a:t> </a:t>
            </a:r>
            <a:r>
              <a:rPr lang="tr-TR" dirty="0" err="1" smtClean="0"/>
              <a:t>Khutba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tr-TR" dirty="0" smtClean="0"/>
              <a:t>Abu </a:t>
            </a:r>
            <a:r>
              <a:rPr lang="tr-TR" dirty="0" err="1" smtClean="0"/>
              <a:t>Bakr’s</a:t>
            </a:r>
            <a:r>
              <a:rPr lang="tr-TR" dirty="0" smtClean="0"/>
              <a:t> </a:t>
            </a:r>
            <a:r>
              <a:rPr lang="tr-TR" dirty="0" err="1" smtClean="0"/>
              <a:t>khutba</a:t>
            </a:r>
            <a:r>
              <a:rPr lang="tr-TR" dirty="0" smtClean="0"/>
              <a:t>: </a:t>
            </a:r>
          </a:p>
          <a:p>
            <a:pPr lvl="1">
              <a:buNone/>
            </a:pPr>
            <a:r>
              <a:rPr lang="tr-TR" b="1" dirty="0" smtClean="0"/>
              <a:t>“I </a:t>
            </a:r>
            <a:r>
              <a:rPr lang="tr-TR" b="1" dirty="0" err="1" smtClean="0"/>
              <a:t>have</a:t>
            </a:r>
            <a:r>
              <a:rPr lang="tr-TR" b="1" dirty="0" smtClean="0"/>
              <a:t> </a:t>
            </a:r>
            <a:r>
              <a:rPr lang="tr-TR" b="1" dirty="0" err="1" smtClean="0"/>
              <a:t>been</a:t>
            </a:r>
            <a:r>
              <a:rPr lang="tr-TR" b="1" dirty="0" smtClean="0"/>
              <a:t> </a:t>
            </a:r>
            <a:r>
              <a:rPr lang="tr-TR" b="1" dirty="0" err="1" smtClean="0"/>
              <a:t>given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authority</a:t>
            </a:r>
            <a:r>
              <a:rPr lang="tr-TR" b="1" dirty="0" smtClean="0"/>
              <a:t> </a:t>
            </a:r>
            <a:r>
              <a:rPr lang="tr-TR" b="1" dirty="0" err="1" smtClean="0"/>
              <a:t>over</a:t>
            </a:r>
            <a:r>
              <a:rPr lang="tr-TR" b="1" dirty="0" smtClean="0"/>
              <a:t> </a:t>
            </a:r>
            <a:r>
              <a:rPr lang="tr-TR" b="1" dirty="0" err="1" smtClean="0"/>
              <a:t>you</a:t>
            </a:r>
            <a:r>
              <a:rPr lang="tr-TR" b="1" dirty="0" smtClean="0"/>
              <a:t>, </a:t>
            </a:r>
            <a:r>
              <a:rPr lang="tr-TR" b="1" dirty="0" err="1" smtClean="0"/>
              <a:t>although</a:t>
            </a:r>
            <a:r>
              <a:rPr lang="tr-TR" b="1" dirty="0" smtClean="0"/>
              <a:t> I </a:t>
            </a:r>
            <a:r>
              <a:rPr lang="tr-TR" b="1" dirty="0" err="1" smtClean="0"/>
              <a:t>am</a:t>
            </a:r>
            <a:r>
              <a:rPr lang="tr-TR" b="1" dirty="0" smtClean="0"/>
              <a:t> not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best</a:t>
            </a:r>
            <a:r>
              <a:rPr lang="tr-TR" b="1" dirty="0" smtClean="0"/>
              <a:t> of </a:t>
            </a:r>
            <a:r>
              <a:rPr lang="tr-TR" b="1" dirty="0" err="1" smtClean="0"/>
              <a:t>you</a:t>
            </a:r>
            <a:r>
              <a:rPr lang="tr-TR" b="1" dirty="0" smtClean="0"/>
              <a:t>. </a:t>
            </a:r>
            <a:r>
              <a:rPr lang="tr-TR" b="1" dirty="0" err="1" smtClean="0"/>
              <a:t>If</a:t>
            </a:r>
            <a:r>
              <a:rPr lang="tr-TR" b="1" dirty="0" smtClean="0"/>
              <a:t> I do </a:t>
            </a:r>
            <a:r>
              <a:rPr lang="tr-TR" b="1" dirty="0" err="1" smtClean="0"/>
              <a:t>well</a:t>
            </a:r>
            <a:r>
              <a:rPr lang="tr-TR" b="1" dirty="0" smtClean="0"/>
              <a:t>, </a:t>
            </a:r>
            <a:r>
              <a:rPr lang="tr-TR" b="1" dirty="0" err="1" smtClean="0"/>
              <a:t>help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;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if</a:t>
            </a:r>
            <a:r>
              <a:rPr lang="tr-TR" b="1" dirty="0" smtClean="0"/>
              <a:t> I do </a:t>
            </a:r>
            <a:r>
              <a:rPr lang="tr-TR" b="1" dirty="0" err="1" smtClean="0"/>
              <a:t>wrong</a:t>
            </a:r>
            <a:r>
              <a:rPr lang="tr-TR" b="1" dirty="0" smtClean="0"/>
              <a:t>, set </a:t>
            </a:r>
            <a:r>
              <a:rPr lang="tr-TR" b="1" dirty="0" err="1" smtClean="0"/>
              <a:t>me</a:t>
            </a:r>
            <a:r>
              <a:rPr lang="tr-TR" b="1" dirty="0" smtClean="0"/>
              <a:t> </a:t>
            </a:r>
            <a:r>
              <a:rPr lang="tr-TR" b="1" dirty="0" err="1" smtClean="0"/>
              <a:t>right</a:t>
            </a:r>
            <a:r>
              <a:rPr lang="tr-TR" b="1" dirty="0" smtClean="0"/>
              <a:t>. </a:t>
            </a:r>
            <a:r>
              <a:rPr lang="tr-TR" b="1" dirty="0" err="1" smtClean="0"/>
              <a:t>Sincere</a:t>
            </a:r>
            <a:r>
              <a:rPr lang="tr-TR" b="1" dirty="0" smtClean="0"/>
              <a:t> </a:t>
            </a:r>
            <a:r>
              <a:rPr lang="tr-TR" b="1" dirty="0" err="1" smtClean="0"/>
              <a:t>regard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truth</a:t>
            </a:r>
            <a:r>
              <a:rPr lang="tr-TR" b="1" dirty="0" smtClean="0"/>
              <a:t> is </a:t>
            </a:r>
            <a:r>
              <a:rPr lang="tr-TR" b="1" dirty="0" err="1" smtClean="0"/>
              <a:t>loyalty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disregard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truth</a:t>
            </a:r>
            <a:r>
              <a:rPr lang="tr-TR" b="1" dirty="0" smtClean="0"/>
              <a:t> is </a:t>
            </a:r>
            <a:r>
              <a:rPr lang="tr-TR" b="1" dirty="0" err="1" smtClean="0"/>
              <a:t>treachery</a:t>
            </a:r>
            <a:r>
              <a:rPr lang="tr-TR" b="1" dirty="0" smtClean="0"/>
              <a:t>.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weak</a:t>
            </a:r>
            <a:r>
              <a:rPr lang="tr-TR" b="1" dirty="0" smtClean="0"/>
              <a:t> </a:t>
            </a:r>
            <a:r>
              <a:rPr lang="tr-TR" b="1" dirty="0" err="1" smtClean="0"/>
              <a:t>amongst</a:t>
            </a:r>
            <a:r>
              <a:rPr lang="tr-TR" b="1" dirty="0" smtClean="0"/>
              <a:t> </a:t>
            </a:r>
            <a:r>
              <a:rPr lang="tr-TR" b="1" dirty="0" err="1" smtClean="0"/>
              <a:t>you</a:t>
            </a:r>
            <a:r>
              <a:rPr lang="tr-TR" b="1" dirty="0" smtClean="0"/>
              <a:t> </a:t>
            </a:r>
            <a:r>
              <a:rPr lang="tr-TR" b="1" dirty="0" err="1" smtClean="0"/>
              <a:t>shall</a:t>
            </a:r>
            <a:r>
              <a:rPr lang="tr-TR" b="1" dirty="0" smtClean="0"/>
              <a:t> be </a:t>
            </a:r>
            <a:r>
              <a:rPr lang="tr-TR" b="1" dirty="0" err="1" smtClean="0"/>
              <a:t>strong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 </a:t>
            </a:r>
            <a:r>
              <a:rPr lang="tr-TR" b="1" dirty="0" err="1" smtClean="0"/>
              <a:t>until</a:t>
            </a:r>
            <a:r>
              <a:rPr lang="tr-TR" b="1" dirty="0" smtClean="0"/>
              <a:t> I </a:t>
            </a:r>
            <a:r>
              <a:rPr lang="tr-TR" b="1" dirty="0" err="1" smtClean="0"/>
              <a:t>have</a:t>
            </a:r>
            <a:r>
              <a:rPr lang="tr-TR" b="1" dirty="0" smtClean="0"/>
              <a:t> </a:t>
            </a:r>
            <a:r>
              <a:rPr lang="tr-TR" b="1" dirty="0" err="1" smtClean="0"/>
              <a:t>secured</a:t>
            </a:r>
            <a:r>
              <a:rPr lang="tr-TR" b="1" dirty="0" smtClean="0"/>
              <a:t> his </a:t>
            </a:r>
            <a:r>
              <a:rPr lang="tr-TR" b="1" dirty="0" err="1" smtClean="0"/>
              <a:t>rights</a:t>
            </a:r>
            <a:r>
              <a:rPr lang="tr-TR" b="1" dirty="0" smtClean="0"/>
              <a:t>, </a:t>
            </a:r>
            <a:r>
              <a:rPr lang="tr-TR" b="1" dirty="0" err="1" smtClean="0"/>
              <a:t>if</a:t>
            </a:r>
            <a:r>
              <a:rPr lang="tr-TR" b="1" dirty="0" smtClean="0"/>
              <a:t>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wills</a:t>
            </a:r>
            <a:r>
              <a:rPr lang="tr-TR" b="1" dirty="0" smtClean="0"/>
              <a:t>;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strong</a:t>
            </a:r>
            <a:r>
              <a:rPr lang="tr-TR" b="1" dirty="0" smtClean="0"/>
              <a:t> </a:t>
            </a:r>
            <a:r>
              <a:rPr lang="tr-TR" b="1" dirty="0" err="1" smtClean="0"/>
              <a:t>amongst</a:t>
            </a:r>
            <a:r>
              <a:rPr lang="tr-TR" b="1" dirty="0" smtClean="0"/>
              <a:t> </a:t>
            </a:r>
            <a:r>
              <a:rPr lang="tr-TR" b="1" dirty="0" err="1" smtClean="0"/>
              <a:t>you</a:t>
            </a:r>
            <a:r>
              <a:rPr lang="tr-TR" b="1" dirty="0" smtClean="0"/>
              <a:t> </a:t>
            </a:r>
            <a:r>
              <a:rPr lang="tr-TR" b="1" dirty="0" err="1" smtClean="0"/>
              <a:t>shall</a:t>
            </a:r>
            <a:r>
              <a:rPr lang="tr-TR" b="1" dirty="0" smtClean="0"/>
              <a:t> be </a:t>
            </a:r>
            <a:r>
              <a:rPr lang="tr-TR" b="1" dirty="0" err="1" smtClean="0"/>
              <a:t>weak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 </a:t>
            </a:r>
            <a:r>
              <a:rPr lang="tr-TR" b="1" dirty="0" err="1" smtClean="0"/>
              <a:t>until</a:t>
            </a:r>
            <a:r>
              <a:rPr lang="tr-TR" b="1" dirty="0" smtClean="0"/>
              <a:t> I </a:t>
            </a:r>
            <a:r>
              <a:rPr lang="tr-TR" b="1" dirty="0" err="1" smtClean="0"/>
              <a:t>have</a:t>
            </a:r>
            <a:r>
              <a:rPr lang="tr-TR" b="1" dirty="0" smtClean="0"/>
              <a:t> </a:t>
            </a:r>
            <a:r>
              <a:rPr lang="tr-TR" b="1" dirty="0" err="1" smtClean="0"/>
              <a:t>wrested</a:t>
            </a:r>
            <a:r>
              <a:rPr lang="tr-TR" b="1" dirty="0" smtClean="0"/>
              <a:t>/</a:t>
            </a:r>
            <a:r>
              <a:rPr lang="tr-TR" b="1" dirty="0" err="1" smtClean="0"/>
              <a:t>taken</a:t>
            </a:r>
            <a:r>
              <a:rPr lang="tr-TR" b="1" dirty="0" smtClean="0"/>
              <a:t> </a:t>
            </a:r>
            <a:r>
              <a:rPr lang="tr-TR" b="1" dirty="0" err="1" smtClean="0"/>
              <a:t>from</a:t>
            </a:r>
            <a:r>
              <a:rPr lang="tr-TR" b="1" dirty="0" smtClean="0"/>
              <a:t> </a:t>
            </a:r>
            <a:r>
              <a:rPr lang="tr-TR" b="1" dirty="0" err="1" smtClean="0"/>
              <a:t>him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rights</a:t>
            </a:r>
            <a:r>
              <a:rPr lang="tr-TR" b="1" dirty="0" smtClean="0"/>
              <a:t> of </a:t>
            </a:r>
            <a:r>
              <a:rPr lang="tr-TR" b="1" dirty="0" err="1" smtClean="0"/>
              <a:t>others</a:t>
            </a:r>
            <a:r>
              <a:rPr lang="tr-TR" b="1" dirty="0" smtClean="0"/>
              <a:t>, </a:t>
            </a:r>
            <a:r>
              <a:rPr lang="tr-TR" b="1" dirty="0" err="1" smtClean="0"/>
              <a:t>if</a:t>
            </a:r>
            <a:r>
              <a:rPr lang="tr-TR" b="1" dirty="0" smtClean="0"/>
              <a:t>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wills</a:t>
            </a:r>
            <a:r>
              <a:rPr lang="tr-TR" b="1" dirty="0" smtClean="0"/>
              <a:t>. </a:t>
            </a:r>
            <a:r>
              <a:rPr lang="tr-TR" b="1" dirty="0" err="1" smtClean="0"/>
              <a:t>Obey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 </a:t>
            </a:r>
            <a:r>
              <a:rPr lang="tr-TR" b="1" dirty="0" err="1" smtClean="0"/>
              <a:t>so</a:t>
            </a:r>
            <a:r>
              <a:rPr lang="tr-TR" b="1" dirty="0" smtClean="0"/>
              <a:t> </a:t>
            </a:r>
            <a:r>
              <a:rPr lang="tr-TR" b="1" dirty="0" err="1" smtClean="0"/>
              <a:t>long</a:t>
            </a:r>
            <a:r>
              <a:rPr lang="tr-TR" b="1" dirty="0" smtClean="0"/>
              <a:t> as I </a:t>
            </a:r>
            <a:r>
              <a:rPr lang="tr-TR" b="1" dirty="0" err="1" smtClean="0"/>
              <a:t>obey</a:t>
            </a:r>
            <a:r>
              <a:rPr lang="tr-TR" b="1" dirty="0" smtClean="0"/>
              <a:t>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His Messenger. But </a:t>
            </a:r>
            <a:r>
              <a:rPr lang="tr-TR" b="1" dirty="0" err="1" smtClean="0"/>
              <a:t>if</a:t>
            </a:r>
            <a:r>
              <a:rPr lang="tr-TR" b="1" dirty="0" smtClean="0"/>
              <a:t> I </a:t>
            </a:r>
            <a:r>
              <a:rPr lang="tr-TR" b="1" dirty="0" err="1" smtClean="0"/>
              <a:t>disobey</a:t>
            </a:r>
            <a:r>
              <a:rPr lang="tr-TR" b="1" dirty="0" smtClean="0"/>
              <a:t>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His Messenger, ye </a:t>
            </a:r>
            <a:r>
              <a:rPr lang="tr-TR" b="1" dirty="0" err="1" smtClean="0"/>
              <a:t>owe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 no </a:t>
            </a:r>
            <a:r>
              <a:rPr lang="tr-TR" b="1" dirty="0" err="1" smtClean="0"/>
              <a:t>obedience</a:t>
            </a:r>
            <a:r>
              <a:rPr lang="tr-TR" b="1" dirty="0" smtClean="0"/>
              <a:t>. </a:t>
            </a:r>
            <a:r>
              <a:rPr lang="tr-TR" b="1" dirty="0" err="1" smtClean="0"/>
              <a:t>Arise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your</a:t>
            </a:r>
            <a:r>
              <a:rPr lang="tr-TR" b="1" dirty="0" smtClean="0"/>
              <a:t> </a:t>
            </a:r>
            <a:r>
              <a:rPr lang="tr-TR" b="1" dirty="0" err="1" smtClean="0"/>
              <a:t>prayer</a:t>
            </a:r>
            <a:r>
              <a:rPr lang="tr-TR" b="1" dirty="0" smtClean="0"/>
              <a:t>,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have</a:t>
            </a:r>
            <a:r>
              <a:rPr lang="tr-TR" b="1" dirty="0" smtClean="0"/>
              <a:t> </a:t>
            </a:r>
            <a:r>
              <a:rPr lang="tr-TR" b="1" dirty="0" err="1" smtClean="0"/>
              <a:t>mercy</a:t>
            </a:r>
            <a:r>
              <a:rPr lang="tr-TR" b="1" dirty="0" smtClean="0"/>
              <a:t> </a:t>
            </a:r>
            <a:r>
              <a:rPr lang="tr-TR" b="1" dirty="0" err="1" smtClean="0"/>
              <a:t>upon</a:t>
            </a:r>
            <a:r>
              <a:rPr lang="tr-TR" b="1" dirty="0" smtClean="0"/>
              <a:t> </a:t>
            </a:r>
            <a:r>
              <a:rPr lang="tr-TR" b="1" dirty="0" err="1" smtClean="0"/>
              <a:t>you</a:t>
            </a:r>
            <a:r>
              <a:rPr lang="tr-TR" b="1" dirty="0" smtClean="0"/>
              <a:t>.”</a:t>
            </a:r>
          </a:p>
          <a:p>
            <a:pPr lvl="1">
              <a:buNone/>
            </a:pPr>
            <a:endParaRPr lang="tr-TR" dirty="0" smtClean="0"/>
          </a:p>
          <a:p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Bakr’s</a:t>
            </a:r>
            <a:r>
              <a:rPr lang="tr-TR" dirty="0" smtClean="0"/>
              <a:t> </a:t>
            </a:r>
            <a:r>
              <a:rPr lang="tr-TR" dirty="0" err="1" smtClean="0"/>
              <a:t>caliphate</a:t>
            </a:r>
            <a:r>
              <a:rPr lang="tr-TR" dirty="0" smtClean="0"/>
              <a:t> </a:t>
            </a:r>
            <a:r>
              <a:rPr lang="tr-TR" dirty="0" err="1" smtClean="0"/>
              <a:t>title</a:t>
            </a:r>
            <a:r>
              <a:rPr lang="tr-TR" dirty="0" smtClean="0"/>
              <a:t>:</a:t>
            </a:r>
          </a:p>
          <a:p>
            <a:pPr lvl="1">
              <a:buNone/>
            </a:pPr>
            <a:r>
              <a:rPr lang="tr-TR" dirty="0" smtClean="0"/>
              <a:t>“</a:t>
            </a:r>
            <a:r>
              <a:rPr lang="tr-TR" dirty="0" err="1" smtClean="0"/>
              <a:t>Khalifetu</a:t>
            </a:r>
            <a:r>
              <a:rPr lang="tr-TR" dirty="0" smtClean="0"/>
              <a:t> </a:t>
            </a:r>
            <a:r>
              <a:rPr lang="tr-TR" dirty="0" err="1" smtClean="0"/>
              <a:t>Rasûlullah</a:t>
            </a:r>
            <a:r>
              <a:rPr lang="tr-TR" dirty="0" smtClean="0"/>
              <a:t>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Significance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caliphate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head</a:t>
            </a:r>
            <a:r>
              <a:rPr lang="tr-TR" b="1" dirty="0" smtClean="0"/>
              <a:t> of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Muslim</a:t>
            </a:r>
            <a:r>
              <a:rPr lang="tr-TR" b="1" dirty="0" smtClean="0"/>
              <a:t> </a:t>
            </a:r>
            <a:r>
              <a:rPr lang="tr-TR" b="1" dirty="0" err="1" smtClean="0"/>
              <a:t>community</a:t>
            </a:r>
            <a:r>
              <a:rPr lang="tr-TR" b="1" dirty="0" smtClean="0"/>
              <a:t> </a:t>
            </a:r>
          </a:p>
          <a:p>
            <a:r>
              <a:rPr lang="tr-TR" b="1" dirty="0" smtClean="0"/>
              <a:t>his </a:t>
            </a:r>
            <a:r>
              <a:rPr lang="tr-TR" b="1" dirty="0" err="1" smtClean="0"/>
              <a:t>primary</a:t>
            </a:r>
            <a:r>
              <a:rPr lang="tr-TR" b="1" dirty="0" smtClean="0"/>
              <a:t> </a:t>
            </a:r>
            <a:r>
              <a:rPr lang="tr-TR" b="1" dirty="0" err="1" smtClean="0"/>
              <a:t>responsibilty</a:t>
            </a:r>
            <a:r>
              <a:rPr lang="tr-TR" b="1" dirty="0" smtClean="0"/>
              <a:t>: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continue</a:t>
            </a:r>
            <a:r>
              <a:rPr lang="tr-TR" b="1" dirty="0" smtClean="0"/>
              <a:t> in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path</a:t>
            </a:r>
            <a:r>
              <a:rPr lang="tr-TR" b="1" dirty="0" smtClean="0"/>
              <a:t> of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Prophet</a:t>
            </a:r>
            <a:endParaRPr lang="tr-TR" b="1" dirty="0" smtClean="0"/>
          </a:p>
          <a:p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make</a:t>
            </a:r>
            <a:r>
              <a:rPr lang="tr-TR" b="1" dirty="0" smtClean="0"/>
              <a:t> </a:t>
            </a:r>
            <a:r>
              <a:rPr lang="tr-TR" b="1" dirty="0" err="1" smtClean="0"/>
              <a:t>all</a:t>
            </a:r>
            <a:r>
              <a:rPr lang="tr-TR" b="1" dirty="0" smtClean="0"/>
              <a:t> </a:t>
            </a:r>
            <a:r>
              <a:rPr lang="tr-TR" b="1" dirty="0" err="1" smtClean="0"/>
              <a:t>laws</a:t>
            </a:r>
            <a:r>
              <a:rPr lang="tr-TR" b="1" dirty="0" smtClean="0"/>
              <a:t> in </a:t>
            </a:r>
            <a:r>
              <a:rPr lang="tr-TR" b="1" dirty="0" err="1" smtClean="0"/>
              <a:t>accordance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Qur'an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Sunnah</a:t>
            </a:r>
            <a:endParaRPr lang="tr-TR" b="1" dirty="0" smtClean="0"/>
          </a:p>
          <a:p>
            <a:r>
              <a:rPr lang="tr-TR" b="1" dirty="0" smtClean="0"/>
              <a:t>a </a:t>
            </a:r>
            <a:r>
              <a:rPr lang="tr-TR" b="1" dirty="0" err="1" smtClean="0"/>
              <a:t>ruler</a:t>
            </a:r>
            <a:r>
              <a:rPr lang="tr-TR" b="1" dirty="0" smtClean="0"/>
              <a:t> </a:t>
            </a:r>
            <a:r>
              <a:rPr lang="tr-TR" b="1" dirty="0" err="1" smtClean="0"/>
              <a:t>over</a:t>
            </a:r>
            <a:r>
              <a:rPr lang="tr-TR" b="1" dirty="0" smtClean="0"/>
              <a:t> </a:t>
            </a:r>
            <a:r>
              <a:rPr lang="tr-TR" b="1" dirty="0" err="1" smtClean="0"/>
              <a:t>Muslims</a:t>
            </a:r>
            <a:r>
              <a:rPr lang="tr-TR" b="1" dirty="0" smtClean="0"/>
              <a:t> but not </a:t>
            </a:r>
            <a:r>
              <a:rPr lang="tr-TR" b="1" dirty="0" err="1" smtClean="0"/>
              <a:t>their</a:t>
            </a:r>
            <a:r>
              <a:rPr lang="tr-TR" b="1" dirty="0" smtClean="0"/>
              <a:t> </a:t>
            </a:r>
            <a:r>
              <a:rPr lang="tr-TR" b="1" dirty="0" err="1" smtClean="0"/>
              <a:t>sovereign</a:t>
            </a:r>
            <a:endParaRPr lang="tr-TR" b="1" dirty="0" smtClean="0"/>
          </a:p>
          <a:p>
            <a:r>
              <a:rPr lang="tr-TR" b="1" dirty="0" err="1" smtClean="0"/>
              <a:t>to</a:t>
            </a:r>
            <a:r>
              <a:rPr lang="tr-TR" b="1" dirty="0" smtClean="0"/>
              <a:t> be </a:t>
            </a:r>
            <a:r>
              <a:rPr lang="tr-TR" b="1" dirty="0" err="1" smtClean="0"/>
              <a:t>obeyed</a:t>
            </a:r>
            <a:r>
              <a:rPr lang="tr-TR" b="1" dirty="0" smtClean="0"/>
              <a:t> as </a:t>
            </a:r>
            <a:r>
              <a:rPr lang="tr-TR" b="1" dirty="0" err="1" smtClean="0"/>
              <a:t>long</a:t>
            </a:r>
            <a:r>
              <a:rPr lang="tr-TR" b="1" dirty="0" smtClean="0"/>
              <a:t> as he </a:t>
            </a:r>
            <a:r>
              <a:rPr lang="tr-TR" b="1" dirty="0" err="1" smtClean="0"/>
              <a:t>obeyed</a:t>
            </a:r>
            <a:r>
              <a:rPr lang="tr-TR" b="1" dirty="0" smtClean="0"/>
              <a:t> Allah</a:t>
            </a:r>
          </a:p>
          <a:p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administer</a:t>
            </a:r>
            <a:r>
              <a:rPr lang="tr-TR" b="1" dirty="0" smtClean="0"/>
              <a:t> </a:t>
            </a:r>
            <a:r>
              <a:rPr lang="tr-TR" b="1" dirty="0" err="1" smtClean="0"/>
              <a:t>justice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every</a:t>
            </a:r>
            <a:r>
              <a:rPr lang="tr-TR" b="1" dirty="0" smtClean="0"/>
              <a:t> </a:t>
            </a:r>
            <a:r>
              <a:rPr lang="tr-TR" b="1" dirty="0" err="1" smtClean="0"/>
              <a:t>citizen</a:t>
            </a:r>
            <a:endParaRPr lang="tr-TR" b="1" dirty="0" smtClean="0"/>
          </a:p>
          <a:p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provide</a:t>
            </a:r>
            <a:r>
              <a:rPr lang="tr-TR" b="1" dirty="0" smtClean="0"/>
              <a:t> </a:t>
            </a:r>
            <a:r>
              <a:rPr lang="tr-TR" b="1" dirty="0" err="1" smtClean="0"/>
              <a:t>paz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Action</a:t>
            </a:r>
            <a:r>
              <a:rPr lang="tr-TR" dirty="0" smtClean="0"/>
              <a:t>: </a:t>
            </a:r>
            <a:r>
              <a:rPr lang="tr-TR" dirty="0" err="1" smtClean="0"/>
              <a:t>Sending</a:t>
            </a:r>
            <a:r>
              <a:rPr lang="tr-TR" dirty="0" smtClean="0"/>
              <a:t> </a:t>
            </a:r>
            <a:r>
              <a:rPr lang="tr-TR" dirty="0" err="1" smtClean="0"/>
              <a:t>Army</a:t>
            </a:r>
            <a:r>
              <a:rPr lang="tr-TR" dirty="0" smtClean="0"/>
              <a:t> of </a:t>
            </a:r>
            <a:r>
              <a:rPr lang="tr-TR" dirty="0" err="1" smtClean="0"/>
              <a:t>Usâma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tr-TR" dirty="0" smtClean="0"/>
              <a:t>His </a:t>
            </a:r>
            <a:r>
              <a:rPr lang="tr-TR" dirty="0" err="1" smtClean="0"/>
              <a:t>insructions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soldiers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: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"Do not </a:t>
            </a:r>
            <a:r>
              <a:rPr lang="tr-TR" b="1" u="sng" dirty="0" smtClean="0">
                <a:solidFill>
                  <a:srgbClr val="FFFF00"/>
                </a:solidFill>
              </a:rPr>
              <a:t>be </a:t>
            </a:r>
            <a:r>
              <a:rPr lang="tr-TR" b="1" u="sng" dirty="0" err="1" smtClean="0">
                <a:solidFill>
                  <a:srgbClr val="FFFF00"/>
                </a:solidFill>
              </a:rPr>
              <a:t>deserters</a:t>
            </a:r>
            <a:r>
              <a:rPr lang="tr-TR" b="1" u="sng" dirty="0" smtClean="0">
                <a:solidFill>
                  <a:srgbClr val="FFFF00"/>
                </a:solidFill>
              </a:rPr>
              <a:t> </a:t>
            </a:r>
            <a:r>
              <a:rPr lang="tr-TR" b="1" dirty="0" smtClean="0">
                <a:solidFill>
                  <a:srgbClr val="FFFF00"/>
                </a:solidFill>
              </a:rPr>
              <a:t>(</a:t>
            </a:r>
            <a:r>
              <a:rPr lang="tr-TR" b="1" dirty="0" err="1" smtClean="0">
                <a:solidFill>
                  <a:srgbClr val="FFFF00"/>
                </a:solidFill>
              </a:rPr>
              <a:t>flee</a:t>
            </a:r>
            <a:r>
              <a:rPr lang="tr-TR" b="1" dirty="0" smtClean="0">
                <a:solidFill>
                  <a:srgbClr val="FFFF00"/>
                </a:solidFill>
              </a:rPr>
              <a:t>), </a:t>
            </a:r>
            <a:r>
              <a:rPr lang="tr-TR" b="1" dirty="0" err="1" smtClean="0">
                <a:solidFill>
                  <a:srgbClr val="FFFF00"/>
                </a:solidFill>
              </a:rPr>
              <a:t>nor</a:t>
            </a:r>
            <a:r>
              <a:rPr lang="tr-TR" b="1" dirty="0" smtClean="0">
                <a:solidFill>
                  <a:srgbClr val="FFFF00"/>
                </a:solidFill>
              </a:rPr>
              <a:t> be </a:t>
            </a:r>
            <a:r>
              <a:rPr lang="tr-TR" b="1" dirty="0" err="1" smtClean="0">
                <a:solidFill>
                  <a:srgbClr val="FFFF00"/>
                </a:solidFill>
              </a:rPr>
              <a:t>guilty</a:t>
            </a:r>
            <a:r>
              <a:rPr lang="tr-TR" b="1" dirty="0" smtClean="0">
                <a:solidFill>
                  <a:srgbClr val="FFFF00"/>
                </a:solidFill>
              </a:rPr>
              <a:t> of </a:t>
            </a:r>
            <a:r>
              <a:rPr lang="tr-TR" b="1" dirty="0" err="1" smtClean="0">
                <a:solidFill>
                  <a:srgbClr val="FFFF00"/>
                </a:solidFill>
              </a:rPr>
              <a:t>disobedience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Do not </a:t>
            </a:r>
            <a:r>
              <a:rPr lang="tr-TR" b="1" dirty="0" err="1" smtClean="0">
                <a:solidFill>
                  <a:srgbClr val="FFFF00"/>
                </a:solidFill>
              </a:rPr>
              <a:t>kill</a:t>
            </a:r>
            <a:r>
              <a:rPr lang="tr-TR" b="1" dirty="0" smtClean="0">
                <a:solidFill>
                  <a:srgbClr val="FFFF00"/>
                </a:solidFill>
              </a:rPr>
              <a:t> an </a:t>
            </a:r>
            <a:r>
              <a:rPr lang="tr-TR" b="1" dirty="0" err="1" smtClean="0">
                <a:solidFill>
                  <a:srgbClr val="FFFF00"/>
                </a:solidFill>
              </a:rPr>
              <a:t>old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man</a:t>
            </a:r>
            <a:r>
              <a:rPr lang="tr-TR" b="1" dirty="0" smtClean="0">
                <a:solidFill>
                  <a:srgbClr val="FFFF00"/>
                </a:solidFill>
              </a:rPr>
              <a:t>, a </a:t>
            </a:r>
            <a:r>
              <a:rPr lang="tr-TR" b="1" dirty="0" err="1" smtClean="0">
                <a:solidFill>
                  <a:srgbClr val="FFFF00"/>
                </a:solidFill>
              </a:rPr>
              <a:t>woman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or</a:t>
            </a:r>
            <a:r>
              <a:rPr lang="tr-TR" b="1" dirty="0" smtClean="0">
                <a:solidFill>
                  <a:srgbClr val="FFFF00"/>
                </a:solidFill>
              </a:rPr>
              <a:t> a </a:t>
            </a:r>
            <a:r>
              <a:rPr lang="tr-TR" b="1" dirty="0" err="1" smtClean="0">
                <a:solidFill>
                  <a:srgbClr val="FFFF00"/>
                </a:solidFill>
              </a:rPr>
              <a:t>child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Do not </a:t>
            </a:r>
            <a:r>
              <a:rPr lang="tr-TR" b="1" dirty="0" err="1" smtClean="0">
                <a:solidFill>
                  <a:srgbClr val="FFFF00"/>
                </a:solidFill>
              </a:rPr>
              <a:t>injure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date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palms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and</a:t>
            </a:r>
            <a:r>
              <a:rPr lang="tr-TR" b="1" dirty="0" smtClean="0">
                <a:solidFill>
                  <a:srgbClr val="FFFF00"/>
                </a:solidFill>
              </a:rPr>
              <a:t> do not </a:t>
            </a:r>
            <a:r>
              <a:rPr lang="tr-TR" b="1" dirty="0" err="1" smtClean="0">
                <a:solidFill>
                  <a:srgbClr val="FFFF00"/>
                </a:solidFill>
              </a:rPr>
              <a:t>cut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down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fruit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trees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Do not </a:t>
            </a:r>
            <a:r>
              <a:rPr lang="tr-TR" b="1" dirty="0" err="1" smtClean="0">
                <a:solidFill>
                  <a:srgbClr val="FFFF00"/>
                </a:solidFill>
              </a:rPr>
              <a:t>slaughter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any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sheep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or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cows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or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camels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except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for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food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tr-TR" b="1" dirty="0" err="1" smtClean="0">
                <a:solidFill>
                  <a:srgbClr val="FFFF00"/>
                </a:solidFill>
              </a:rPr>
              <a:t>You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will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encounter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persons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who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spend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their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lives</a:t>
            </a:r>
            <a:r>
              <a:rPr lang="tr-TR" b="1" dirty="0" smtClean="0">
                <a:solidFill>
                  <a:srgbClr val="FFFF00"/>
                </a:solidFill>
              </a:rPr>
              <a:t> in </a:t>
            </a:r>
            <a:r>
              <a:rPr lang="tr-TR" b="1" dirty="0" err="1" smtClean="0">
                <a:solidFill>
                  <a:srgbClr val="FFFF00"/>
                </a:solidFill>
              </a:rPr>
              <a:t>monasteries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  <a:r>
              <a:rPr lang="tr-TR" b="1" dirty="0" err="1" smtClean="0">
                <a:solidFill>
                  <a:srgbClr val="FFFF00"/>
                </a:solidFill>
              </a:rPr>
              <a:t>Leave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them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alone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and</a:t>
            </a:r>
            <a:r>
              <a:rPr lang="tr-TR" b="1" dirty="0" smtClean="0">
                <a:solidFill>
                  <a:srgbClr val="FFFF00"/>
                </a:solidFill>
              </a:rPr>
              <a:t> do not </a:t>
            </a:r>
            <a:r>
              <a:rPr lang="tr-TR" b="1" dirty="0" err="1" smtClean="0">
                <a:solidFill>
                  <a:srgbClr val="FFFF00"/>
                </a:solidFill>
              </a:rPr>
              <a:t>harm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them</a:t>
            </a:r>
            <a:r>
              <a:rPr lang="tr-TR" b="1" dirty="0" smtClean="0">
                <a:solidFill>
                  <a:srgbClr val="FFFF00"/>
                </a:solidFill>
              </a:rPr>
              <a:t>."</a:t>
            </a:r>
            <a:endParaRPr lang="tr-TR" dirty="0" smtClean="0">
              <a:solidFill>
                <a:srgbClr val="FFFF00"/>
              </a:solidFill>
            </a:endParaRPr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Apostasy</a:t>
            </a:r>
            <a:r>
              <a:rPr lang="tr-TR" dirty="0" smtClean="0"/>
              <a:t> </a:t>
            </a:r>
            <a:r>
              <a:rPr lang="tr-TR" dirty="0" err="1" smtClean="0"/>
              <a:t>Affair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 smtClean="0"/>
              <a:t>Real </a:t>
            </a:r>
            <a:r>
              <a:rPr lang="tr-TR" b="1" dirty="0" err="1" smtClean="0"/>
              <a:t>Apostates</a:t>
            </a:r>
            <a:endParaRPr lang="tr-TR" b="1" dirty="0" smtClean="0"/>
          </a:p>
          <a:p>
            <a:pPr>
              <a:buNone/>
            </a:pPr>
            <a:r>
              <a:rPr lang="tr-TR" dirty="0" smtClean="0"/>
              <a:t>“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prefer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hell</a:t>
            </a:r>
            <a:r>
              <a:rPr lang="tr-TR" dirty="0" smtClean="0"/>
              <a:t> </a:t>
            </a:r>
            <a:r>
              <a:rPr lang="tr-TR" dirty="0" err="1" smtClean="0"/>
              <a:t>behind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pradise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of </a:t>
            </a:r>
            <a:r>
              <a:rPr lang="tr-TR" dirty="0" err="1" smtClean="0"/>
              <a:t>Quraysh</a:t>
            </a:r>
            <a:r>
              <a:rPr lang="tr-TR" dirty="0" smtClean="0"/>
              <a:t>”</a:t>
            </a:r>
          </a:p>
          <a:p>
            <a:endParaRPr lang="tr-TR" dirty="0" smtClean="0"/>
          </a:p>
          <a:p>
            <a:r>
              <a:rPr lang="tr-TR" b="1" dirty="0" err="1" smtClean="0"/>
              <a:t>Those</a:t>
            </a:r>
            <a:r>
              <a:rPr lang="tr-TR" b="1" dirty="0" smtClean="0"/>
              <a:t> </a:t>
            </a:r>
            <a:r>
              <a:rPr lang="tr-TR" b="1" dirty="0" err="1" smtClean="0"/>
              <a:t>who</a:t>
            </a:r>
            <a:r>
              <a:rPr lang="tr-TR" b="1" dirty="0" smtClean="0"/>
              <a:t> </a:t>
            </a:r>
            <a:r>
              <a:rPr lang="tr-TR" b="1" dirty="0" err="1" smtClean="0"/>
              <a:t>reject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pay </a:t>
            </a:r>
            <a:r>
              <a:rPr lang="tr-TR" b="1" dirty="0" err="1" smtClean="0"/>
              <a:t>Zakat</a:t>
            </a:r>
            <a:r>
              <a:rPr lang="tr-TR" b="1" dirty="0" smtClean="0"/>
              <a:t>/</a:t>
            </a:r>
            <a:r>
              <a:rPr lang="tr-TR" b="1" dirty="0" err="1" smtClean="0"/>
              <a:t>charity</a:t>
            </a:r>
            <a:r>
              <a:rPr lang="tr-TR" b="1" dirty="0" smtClean="0"/>
              <a:t>/</a:t>
            </a:r>
            <a:r>
              <a:rPr lang="tr-TR" b="1" dirty="0" err="1" smtClean="0"/>
              <a:t>almsgiving</a:t>
            </a:r>
            <a:endParaRPr lang="tr-TR" b="1" dirty="0" smtClean="0"/>
          </a:p>
          <a:p>
            <a:pPr>
              <a:buNone/>
            </a:pPr>
            <a:r>
              <a:rPr lang="tr-TR" dirty="0" smtClean="0"/>
              <a:t>    “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”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Famous</a:t>
            </a:r>
            <a:r>
              <a:rPr lang="tr-TR" dirty="0" smtClean="0"/>
              <a:t> </a:t>
            </a:r>
            <a:r>
              <a:rPr lang="tr-TR" dirty="0" err="1" smtClean="0"/>
              <a:t>Imposters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err="1" smtClean="0"/>
              <a:t>Musaylima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Liar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Tulayha</a:t>
            </a:r>
            <a:r>
              <a:rPr lang="tr-TR" dirty="0" smtClean="0"/>
              <a:t> b. </a:t>
            </a:r>
            <a:r>
              <a:rPr lang="tr-TR" dirty="0" err="1" smtClean="0"/>
              <a:t>Huwaylid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Sacah</a:t>
            </a:r>
            <a:r>
              <a:rPr lang="tr-TR" dirty="0" smtClean="0"/>
              <a:t> (</a:t>
            </a:r>
            <a:r>
              <a:rPr lang="tr-TR" dirty="0" err="1" smtClean="0"/>
              <a:t>soothsayer</a:t>
            </a:r>
            <a:r>
              <a:rPr lang="tr-TR" dirty="0" smtClean="0"/>
              <a:t>)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Aswad</a:t>
            </a:r>
            <a:r>
              <a:rPr lang="tr-TR" dirty="0" smtClean="0"/>
              <a:t> al-</a:t>
            </a:r>
            <a:r>
              <a:rPr lang="tr-TR" dirty="0" err="1" smtClean="0"/>
              <a:t>Ansî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deal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tr-TR" dirty="0" smtClean="0"/>
              <a:t>Umar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	“</a:t>
            </a:r>
            <a:r>
              <a:rPr lang="tr-TR" dirty="0" err="1" smtClean="0"/>
              <a:t>cocessions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done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zakat</a:t>
            </a:r>
            <a:r>
              <a:rPr lang="tr-TR" dirty="0" smtClean="0"/>
              <a:t> </a:t>
            </a:r>
            <a:r>
              <a:rPr lang="tr-TR" dirty="0" err="1" smtClean="0"/>
              <a:t>evaders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time”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</a:t>
            </a:r>
            <a:r>
              <a:rPr lang="tr-TR" dirty="0" smtClean="0"/>
              <a:t>:</a:t>
            </a:r>
          </a:p>
          <a:p>
            <a:pPr lvl="1"/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Divine</a:t>
            </a:r>
            <a:r>
              <a:rPr lang="tr-TR" b="1" dirty="0" smtClean="0"/>
              <a:t> </a:t>
            </a:r>
            <a:r>
              <a:rPr lang="tr-TR" b="1" dirty="0" err="1" smtClean="0"/>
              <a:t>Law</a:t>
            </a:r>
            <a:r>
              <a:rPr lang="tr-TR" b="1" dirty="0" smtClean="0"/>
              <a:t> </a:t>
            </a:r>
            <a:r>
              <a:rPr lang="tr-TR" b="1" dirty="0" err="1" smtClean="0"/>
              <a:t>cannot</a:t>
            </a:r>
            <a:r>
              <a:rPr lang="tr-TR" b="1" dirty="0" smtClean="0"/>
              <a:t> be </a:t>
            </a:r>
            <a:r>
              <a:rPr lang="tr-TR" b="1" dirty="0" err="1" smtClean="0"/>
              <a:t>divided</a:t>
            </a:r>
            <a:r>
              <a:rPr lang="tr-TR" b="1" dirty="0" smtClean="0"/>
              <a:t>,</a:t>
            </a:r>
          </a:p>
          <a:p>
            <a:pPr lvl="1"/>
            <a:r>
              <a:rPr lang="tr-TR" b="1" dirty="0" err="1" smtClean="0"/>
              <a:t>there</a:t>
            </a:r>
            <a:r>
              <a:rPr lang="tr-TR" b="1" dirty="0" smtClean="0"/>
              <a:t> is no </a:t>
            </a:r>
            <a:r>
              <a:rPr lang="tr-TR" b="1" dirty="0" err="1" smtClean="0"/>
              <a:t>distinction</a:t>
            </a:r>
            <a:r>
              <a:rPr lang="tr-TR" b="1" dirty="0" smtClean="0"/>
              <a:t> </a:t>
            </a:r>
            <a:r>
              <a:rPr lang="tr-TR" b="1" dirty="0" err="1" smtClean="0"/>
              <a:t>between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obligations</a:t>
            </a:r>
            <a:r>
              <a:rPr lang="tr-TR" b="1" dirty="0" smtClean="0"/>
              <a:t> of </a:t>
            </a:r>
            <a:r>
              <a:rPr lang="tr-TR" b="1" dirty="0" err="1" smtClean="0"/>
              <a:t>Zakah</a:t>
            </a:r>
            <a:r>
              <a:rPr lang="tr-TR" b="1" dirty="0" smtClean="0"/>
              <a:t> (</a:t>
            </a:r>
            <a:r>
              <a:rPr lang="tr-TR" b="1" dirty="0" err="1" smtClean="0"/>
              <a:t>charity</a:t>
            </a:r>
            <a:r>
              <a:rPr lang="tr-TR" b="1" dirty="0" smtClean="0"/>
              <a:t>) </a:t>
            </a:r>
            <a:r>
              <a:rPr lang="tr-TR" b="1" dirty="0" err="1" smtClean="0"/>
              <a:t>and</a:t>
            </a:r>
            <a:r>
              <a:rPr lang="tr-TR" b="1" dirty="0" smtClean="0"/>
              <a:t> Salah (</a:t>
            </a:r>
            <a:r>
              <a:rPr lang="tr-TR" b="1" dirty="0" err="1" smtClean="0"/>
              <a:t>prayer</a:t>
            </a:r>
            <a:r>
              <a:rPr lang="tr-TR" b="1" dirty="0" smtClean="0"/>
              <a:t>), </a:t>
            </a:r>
          </a:p>
          <a:p>
            <a:pPr lvl="1"/>
            <a:r>
              <a:rPr lang="tr-TR" b="1" dirty="0" err="1" smtClean="0"/>
              <a:t>any</a:t>
            </a:r>
            <a:r>
              <a:rPr lang="tr-TR" b="1" dirty="0" smtClean="0"/>
              <a:t> </a:t>
            </a:r>
            <a:r>
              <a:rPr lang="tr-TR" b="1" dirty="0" err="1" smtClean="0"/>
              <a:t>compromise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injunctions</a:t>
            </a:r>
            <a:r>
              <a:rPr lang="tr-TR" b="1" dirty="0" smtClean="0"/>
              <a:t> of Allah </a:t>
            </a:r>
            <a:r>
              <a:rPr lang="tr-TR" b="1" dirty="0" err="1" smtClean="0"/>
              <a:t>would</a:t>
            </a:r>
            <a:r>
              <a:rPr lang="tr-TR" b="1" dirty="0" smtClean="0"/>
              <a:t> </a:t>
            </a:r>
            <a:r>
              <a:rPr lang="tr-TR" b="1" dirty="0" err="1" smtClean="0"/>
              <a:t>eventually</a:t>
            </a:r>
            <a:r>
              <a:rPr lang="tr-TR" b="1" dirty="0" smtClean="0"/>
              <a:t> </a:t>
            </a:r>
            <a:r>
              <a:rPr lang="tr-TR" b="1" dirty="0" err="1" smtClean="0"/>
              <a:t>erode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foundations</a:t>
            </a:r>
            <a:r>
              <a:rPr lang="tr-TR" b="1" dirty="0" smtClean="0"/>
              <a:t> of </a:t>
            </a:r>
            <a:r>
              <a:rPr lang="tr-TR" b="1" dirty="0" err="1" smtClean="0"/>
              <a:t>Islam</a:t>
            </a:r>
            <a:r>
              <a:rPr lang="tr-TR" b="1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11 </a:t>
            </a:r>
            <a:r>
              <a:rPr lang="tr-TR" dirty="0" err="1" smtClean="0"/>
              <a:t>Corps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Duty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lvl="0"/>
            <a:r>
              <a:rPr lang="tr-TR" b="1" dirty="0" err="1" smtClean="0">
                <a:hlinkClick r:id="rId2" tooltip="Khalid Ibn Walid"/>
              </a:rPr>
              <a:t>Khalid</a:t>
            </a:r>
            <a:r>
              <a:rPr lang="tr-TR" b="1" dirty="0" smtClean="0">
                <a:hlinkClick r:id="rId2" tooltip="Khalid Ibn Walid"/>
              </a:rPr>
              <a:t> b. </a:t>
            </a:r>
            <a:r>
              <a:rPr lang="tr-TR" b="1" dirty="0" err="1" smtClean="0">
                <a:hlinkClick r:id="rId2" tooltip="Khalid Ibn Walid"/>
              </a:rPr>
              <a:t>Walid</a:t>
            </a:r>
            <a:r>
              <a:rPr lang="tr-TR" dirty="0" smtClean="0"/>
              <a:t>: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Tulaiha</a:t>
            </a:r>
            <a:r>
              <a:rPr lang="tr-TR" dirty="0" smtClean="0"/>
              <a:t> bin </a:t>
            </a:r>
            <a:r>
              <a:rPr lang="tr-TR" dirty="0" err="1" smtClean="0"/>
              <a:t>Khuwailad</a:t>
            </a:r>
            <a:r>
              <a:rPr lang="tr-TR" dirty="0" smtClean="0"/>
              <a:t> Al-</a:t>
            </a:r>
            <a:r>
              <a:rPr lang="tr-TR" dirty="0" err="1" smtClean="0"/>
              <a:t>Asdee</a:t>
            </a:r>
            <a:r>
              <a:rPr lang="tr-TR" dirty="0" smtClean="0"/>
              <a:t> (طُلیحہ بن خویلد الاسدی) at </a:t>
            </a:r>
            <a:r>
              <a:rPr lang="tr-TR" dirty="0" err="1" smtClean="0"/>
              <a:t>Buzaakhah</a:t>
            </a:r>
            <a:r>
              <a:rPr lang="tr-TR" dirty="0" smtClean="0"/>
              <a:t> (بزاخہ), </a:t>
            </a:r>
            <a:r>
              <a:rPr lang="tr-TR" dirty="0" err="1" smtClean="0"/>
              <a:t>then</a:t>
            </a:r>
            <a:r>
              <a:rPr lang="tr-TR" dirty="0" smtClean="0"/>
              <a:t> Malik bin </a:t>
            </a:r>
            <a:r>
              <a:rPr lang="tr-TR" dirty="0" err="1" smtClean="0"/>
              <a:t>Nuwaira</a:t>
            </a:r>
            <a:r>
              <a:rPr lang="tr-TR" dirty="0" smtClean="0"/>
              <a:t>  at </a:t>
            </a:r>
            <a:r>
              <a:rPr lang="tr-TR" dirty="0" err="1" smtClean="0"/>
              <a:t>Butah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Musaylima</a:t>
            </a:r>
            <a:r>
              <a:rPr lang="tr-TR" dirty="0" smtClean="0"/>
              <a:t> at </a:t>
            </a:r>
            <a:r>
              <a:rPr lang="tr-TR" dirty="0" err="1" smtClean="0"/>
              <a:t>Yamame</a:t>
            </a:r>
            <a:endParaRPr lang="tr-TR" dirty="0" smtClean="0"/>
          </a:p>
          <a:p>
            <a:pPr lvl="0"/>
            <a:r>
              <a:rPr lang="tr-TR" b="1" dirty="0" err="1" smtClean="0">
                <a:hlinkClick r:id="rId3" tooltip="Ikrimah ibn Abi-Jahl"/>
              </a:rPr>
              <a:t>Ikrimah</a:t>
            </a:r>
            <a:r>
              <a:rPr lang="tr-TR" b="1" dirty="0" smtClean="0">
                <a:hlinkClick r:id="rId3" tooltip="Ikrimah ibn Abi-Jahl"/>
              </a:rPr>
              <a:t> b. </a:t>
            </a:r>
            <a:r>
              <a:rPr lang="tr-TR" b="1" dirty="0" err="1" smtClean="0">
                <a:hlinkClick r:id="rId3" tooltip="Ikrimah ibn Abi-Jahl"/>
              </a:rPr>
              <a:t>Abi</a:t>
            </a:r>
            <a:r>
              <a:rPr lang="tr-TR" b="1" dirty="0" smtClean="0">
                <a:hlinkClick r:id="rId3" tooltip="Ikrimah ibn Abi-Jahl"/>
              </a:rPr>
              <a:t>-</a:t>
            </a:r>
            <a:r>
              <a:rPr lang="tr-TR" b="1" dirty="0" err="1" smtClean="0">
                <a:hlinkClick r:id="rId3" tooltip="Ikrimah ibn Abi-Jahl"/>
              </a:rPr>
              <a:t>Jahl</a:t>
            </a:r>
            <a:r>
              <a:rPr lang="tr-TR" dirty="0" smtClean="0"/>
              <a:t>: </a:t>
            </a:r>
            <a:r>
              <a:rPr lang="tr-TR" dirty="0" err="1" smtClean="0"/>
              <a:t>Contact</a:t>
            </a:r>
            <a:r>
              <a:rPr lang="tr-TR" dirty="0" smtClean="0"/>
              <a:t> </a:t>
            </a:r>
            <a:r>
              <a:rPr lang="tr-TR" dirty="0" err="1" smtClean="0"/>
              <a:t>Musaylima</a:t>
            </a:r>
            <a:r>
              <a:rPr lang="tr-TR" dirty="0" smtClean="0"/>
              <a:t> at </a:t>
            </a:r>
            <a:r>
              <a:rPr lang="tr-TR" dirty="0" err="1" smtClean="0"/>
              <a:t>Yamamah</a:t>
            </a:r>
            <a:r>
              <a:rPr lang="tr-TR" dirty="0" smtClean="0"/>
              <a:t> but 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involved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forces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built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Amr</a:t>
            </a:r>
            <a:r>
              <a:rPr lang="tr-TR" b="1" dirty="0" smtClean="0">
                <a:solidFill>
                  <a:srgbClr val="3333FF"/>
                </a:solidFill>
              </a:rPr>
              <a:t> b. al-As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of </a:t>
            </a:r>
            <a:r>
              <a:rPr lang="tr-TR" dirty="0" err="1" smtClean="0"/>
              <a:t>Quza'a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Wadi'a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of </a:t>
            </a:r>
            <a:r>
              <a:rPr lang="tr-TR" dirty="0" err="1" smtClean="0"/>
              <a:t>Tabuk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Daumat</a:t>
            </a:r>
            <a:r>
              <a:rPr lang="tr-TR" dirty="0" smtClean="0"/>
              <a:t>-</a:t>
            </a:r>
            <a:r>
              <a:rPr lang="tr-TR" dirty="0" err="1" smtClean="0"/>
              <a:t>ul</a:t>
            </a:r>
            <a:r>
              <a:rPr lang="tr-TR" dirty="0" smtClean="0"/>
              <a:t>-</a:t>
            </a:r>
            <a:r>
              <a:rPr lang="tr-TR" dirty="0" err="1" smtClean="0"/>
              <a:t>Jandal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Shurahbil</a:t>
            </a:r>
            <a:r>
              <a:rPr lang="tr-TR" b="1" dirty="0" smtClean="0">
                <a:solidFill>
                  <a:srgbClr val="3333FF"/>
                </a:solidFill>
              </a:rPr>
              <a:t> b. </a:t>
            </a:r>
            <a:r>
              <a:rPr lang="tr-TR" b="1" dirty="0" err="1" smtClean="0">
                <a:solidFill>
                  <a:srgbClr val="3333FF"/>
                </a:solidFill>
              </a:rPr>
              <a:t>Hasanah</a:t>
            </a:r>
            <a:r>
              <a:rPr lang="tr-TR" dirty="0" smtClean="0"/>
              <a:t>: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Ikrimah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await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Caliph's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Khalid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Saeed</a:t>
            </a:r>
            <a:r>
              <a:rPr lang="tr-TR" dirty="0" smtClean="0"/>
              <a:t>: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apostate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Syrian</a:t>
            </a:r>
            <a:r>
              <a:rPr lang="tr-TR" dirty="0" smtClean="0"/>
              <a:t> </a:t>
            </a:r>
            <a:r>
              <a:rPr lang="tr-TR" dirty="0" err="1" smtClean="0"/>
              <a:t>frontier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Turaifa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Hajiz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of </a:t>
            </a:r>
            <a:r>
              <a:rPr lang="tr-TR" dirty="0" err="1" smtClean="0"/>
              <a:t>Hawazin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Bani </a:t>
            </a:r>
            <a:r>
              <a:rPr lang="tr-TR" dirty="0" err="1" smtClean="0"/>
              <a:t>Sulaim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</a:t>
            </a:r>
            <a:r>
              <a:rPr lang="tr-TR" dirty="0" err="1" smtClean="0"/>
              <a:t>east</a:t>
            </a:r>
            <a:r>
              <a:rPr lang="tr-TR" dirty="0" smtClean="0"/>
              <a:t> of </a:t>
            </a:r>
            <a:r>
              <a:rPr lang="tr-TR" dirty="0" err="1" smtClean="0"/>
              <a:t>Medina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Mecca</a:t>
            </a:r>
            <a:r>
              <a:rPr lang="tr-TR" dirty="0" smtClean="0"/>
              <a:t>.</a:t>
            </a:r>
          </a:p>
          <a:p>
            <a:pPr lvl="0"/>
            <a:r>
              <a:rPr lang="tr-TR" b="1" dirty="0" smtClean="0">
                <a:solidFill>
                  <a:srgbClr val="3333FF"/>
                </a:solidFill>
              </a:rPr>
              <a:t>Ala b.  Al </a:t>
            </a:r>
            <a:r>
              <a:rPr lang="tr-TR" b="1" dirty="0" err="1" smtClean="0">
                <a:solidFill>
                  <a:srgbClr val="3333FF"/>
                </a:solidFill>
              </a:rPr>
              <a:t>Hadhrami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</a:t>
            </a:r>
            <a:r>
              <a:rPr lang="tr-TR" dirty="0" err="1" smtClean="0"/>
              <a:t>Bahrain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Hudhaifa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Mihsan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</a:t>
            </a:r>
            <a:r>
              <a:rPr lang="tr-TR" dirty="0" err="1" smtClean="0"/>
              <a:t>Oman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Arfaja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Harsama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Mahra.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Muhajir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Abi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Umayyah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Yemen,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Kinda</a:t>
            </a:r>
            <a:r>
              <a:rPr lang="tr-TR" dirty="0" smtClean="0"/>
              <a:t> in </a:t>
            </a:r>
            <a:r>
              <a:rPr lang="tr-TR" dirty="0" err="1" smtClean="0"/>
              <a:t>Hadhramaut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Suwaid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Muqaran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coastal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</a:t>
            </a:r>
            <a:r>
              <a:rPr lang="tr-TR" dirty="0" err="1" smtClean="0"/>
              <a:t>north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Yemen.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corps</a:t>
            </a:r>
            <a:r>
              <a:rPr lang="tr-TR" dirty="0" smtClean="0"/>
              <a:t> </a:t>
            </a:r>
            <a:r>
              <a:rPr lang="tr-TR" dirty="0" err="1" smtClean="0"/>
              <a:t>commanders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lvl="0"/>
            <a:r>
              <a:rPr lang="tr-TR" dirty="0" err="1" smtClean="0"/>
              <a:t>Seek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objectives</a:t>
            </a:r>
            <a:endParaRPr lang="tr-TR" dirty="0" smtClean="0"/>
          </a:p>
          <a:p>
            <a:pPr lvl="0"/>
            <a:r>
              <a:rPr lang="tr-TR" dirty="0" err="1" smtClean="0"/>
              <a:t>Call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2" tooltip="Azaan"/>
              </a:rPr>
              <a:t>Azaan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</a:t>
            </a:r>
            <a:r>
              <a:rPr lang="tr-TR" dirty="0" smtClean="0"/>
              <a:t> </a:t>
            </a:r>
            <a:r>
              <a:rPr lang="tr-TR" dirty="0" err="1" smtClean="0"/>
              <a:t>answers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Azaan</a:t>
            </a:r>
            <a:r>
              <a:rPr lang="tr-TR" dirty="0" smtClean="0"/>
              <a:t>, do not </a:t>
            </a:r>
            <a:r>
              <a:rPr lang="tr-TR" dirty="0" err="1" smtClean="0"/>
              <a:t>attack</a:t>
            </a:r>
            <a:r>
              <a:rPr lang="tr-TR" dirty="0" smtClean="0"/>
              <a:t>.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Azaan</a:t>
            </a:r>
            <a:r>
              <a:rPr lang="tr-TR" dirty="0" smtClean="0"/>
              <a:t>, ask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confirm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submission</a:t>
            </a:r>
            <a:r>
              <a:rPr lang="tr-TR" dirty="0" smtClean="0"/>
              <a:t>,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payment</a:t>
            </a:r>
            <a:r>
              <a:rPr lang="tr-TR" dirty="0" smtClean="0"/>
              <a:t> of </a:t>
            </a:r>
            <a:r>
              <a:rPr lang="tr-TR" dirty="0" err="1" smtClean="0"/>
              <a:t>zakat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confirmed</a:t>
            </a:r>
            <a:r>
              <a:rPr lang="tr-TR" dirty="0" smtClean="0"/>
              <a:t>, do not </a:t>
            </a:r>
            <a:r>
              <a:rPr lang="tr-TR" dirty="0" err="1" smtClean="0"/>
              <a:t>attack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submit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not be </a:t>
            </a:r>
            <a:r>
              <a:rPr lang="tr-TR" dirty="0" err="1" smtClean="0"/>
              <a:t>attacked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do not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Azaan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Azaan</a:t>
            </a:r>
            <a:r>
              <a:rPr lang="tr-TR" dirty="0" smtClean="0"/>
              <a:t> do not </a:t>
            </a:r>
            <a:r>
              <a:rPr lang="tr-TR" dirty="0" err="1" smtClean="0"/>
              <a:t>confirm</a:t>
            </a:r>
            <a:r>
              <a:rPr lang="tr-TR" dirty="0" smtClean="0"/>
              <a:t> </a:t>
            </a:r>
            <a:r>
              <a:rPr lang="tr-TR" dirty="0" err="1" smtClean="0"/>
              <a:t>full</a:t>
            </a:r>
            <a:r>
              <a:rPr lang="tr-TR" dirty="0" smtClean="0"/>
              <a:t> </a:t>
            </a:r>
            <a:r>
              <a:rPr lang="tr-TR" dirty="0" err="1" smtClean="0"/>
              <a:t>submission</a:t>
            </a:r>
            <a:r>
              <a:rPr lang="tr-TR" dirty="0" smtClean="0"/>
              <a:t>,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dealt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sword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killed</a:t>
            </a:r>
            <a:r>
              <a:rPr lang="tr-TR" dirty="0" smtClean="0"/>
              <a:t> </a:t>
            </a:r>
            <a:r>
              <a:rPr lang="tr-TR" dirty="0" err="1" smtClean="0"/>
              <a:t>Muslims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killed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Sources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tr-TR" i="1" dirty="0" err="1" smtClean="0"/>
              <a:t>Encyclopedia</a:t>
            </a:r>
            <a:r>
              <a:rPr lang="tr-TR" i="1" dirty="0" smtClean="0"/>
              <a:t> of </a:t>
            </a:r>
            <a:r>
              <a:rPr lang="tr-TR" i="1" dirty="0" err="1" smtClean="0"/>
              <a:t>Islam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editions</a:t>
            </a:r>
            <a:r>
              <a:rPr lang="tr-TR" dirty="0" smtClean="0"/>
              <a:t>), </a:t>
            </a:r>
            <a:r>
              <a:rPr lang="tr-TR" dirty="0" err="1" smtClean="0"/>
              <a:t>Brill</a:t>
            </a:r>
            <a:r>
              <a:rPr lang="tr-TR" dirty="0" smtClean="0"/>
              <a:t>-</a:t>
            </a:r>
            <a:r>
              <a:rPr lang="tr-TR" dirty="0" err="1" smtClean="0"/>
              <a:t>Laiden</a:t>
            </a:r>
            <a:endParaRPr lang="tr-TR" dirty="0" smtClean="0"/>
          </a:p>
          <a:p>
            <a:r>
              <a:rPr lang="tr-TR" dirty="0" err="1" smtClean="0"/>
              <a:t>Hugh</a:t>
            </a:r>
            <a:r>
              <a:rPr lang="tr-TR" dirty="0" smtClean="0"/>
              <a:t> Kennedy,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Prophet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Ages</a:t>
            </a:r>
            <a:r>
              <a:rPr lang="tr-TR" i="1" dirty="0" smtClean="0"/>
              <a:t> of </a:t>
            </a:r>
            <a:r>
              <a:rPr lang="tr-TR" i="1" dirty="0" err="1" smtClean="0"/>
              <a:t>Caliphates</a:t>
            </a:r>
            <a:r>
              <a:rPr lang="tr-TR" dirty="0" smtClean="0"/>
              <a:t>, </a:t>
            </a:r>
            <a:r>
              <a:rPr lang="tr-TR" dirty="0" err="1" smtClean="0"/>
              <a:t>Edinburgh</a:t>
            </a:r>
            <a:r>
              <a:rPr lang="tr-TR" dirty="0" smtClean="0"/>
              <a:t> 1986.</a:t>
            </a:r>
          </a:p>
          <a:p>
            <a:r>
              <a:rPr lang="tr-TR" dirty="0" smtClean="0"/>
              <a:t>G. E. </a:t>
            </a:r>
            <a:r>
              <a:rPr lang="tr-TR" dirty="0" err="1" smtClean="0"/>
              <a:t>Von</a:t>
            </a:r>
            <a:r>
              <a:rPr lang="tr-TR" dirty="0" smtClean="0"/>
              <a:t> </a:t>
            </a:r>
            <a:r>
              <a:rPr lang="tr-TR" dirty="0" err="1" smtClean="0"/>
              <a:t>Grunebaum</a:t>
            </a:r>
            <a:r>
              <a:rPr lang="tr-TR" dirty="0" smtClean="0"/>
              <a:t>, </a:t>
            </a:r>
            <a:r>
              <a:rPr lang="tr-TR" i="1" dirty="0" err="1" smtClean="0"/>
              <a:t>Classical</a:t>
            </a:r>
            <a:r>
              <a:rPr lang="tr-TR" i="1" dirty="0" smtClean="0"/>
              <a:t> </a:t>
            </a:r>
            <a:r>
              <a:rPr lang="tr-TR" i="1" dirty="0" err="1" smtClean="0"/>
              <a:t>Islam</a:t>
            </a:r>
            <a:r>
              <a:rPr lang="tr-TR" i="1" dirty="0" smtClean="0"/>
              <a:t>: A </a:t>
            </a:r>
            <a:r>
              <a:rPr lang="tr-TR" i="1" dirty="0" err="1" smtClean="0"/>
              <a:t>History</a:t>
            </a:r>
            <a:r>
              <a:rPr lang="tr-TR" i="1" dirty="0" smtClean="0"/>
              <a:t> 600-1258</a:t>
            </a:r>
            <a:r>
              <a:rPr lang="tr-TR" dirty="0" smtClean="0"/>
              <a:t>, Chicago 1978.</a:t>
            </a:r>
          </a:p>
          <a:p>
            <a:r>
              <a:rPr lang="tr-TR" dirty="0" smtClean="0"/>
              <a:t>J. J. </a:t>
            </a:r>
            <a:r>
              <a:rPr lang="tr-TR" dirty="0" err="1" smtClean="0"/>
              <a:t>Saunders</a:t>
            </a:r>
            <a:r>
              <a:rPr lang="tr-TR" dirty="0" smtClean="0"/>
              <a:t>, </a:t>
            </a:r>
            <a:r>
              <a:rPr lang="tr-TR" i="1" dirty="0" smtClean="0"/>
              <a:t>A </a:t>
            </a:r>
            <a:r>
              <a:rPr lang="tr-TR" i="1" dirty="0" err="1" smtClean="0"/>
              <a:t>History</a:t>
            </a:r>
            <a:r>
              <a:rPr lang="tr-TR" i="1" dirty="0" smtClean="0"/>
              <a:t> of </a:t>
            </a:r>
            <a:r>
              <a:rPr lang="tr-TR" i="1" dirty="0" err="1" smtClean="0"/>
              <a:t>Medieval</a:t>
            </a:r>
            <a:r>
              <a:rPr lang="tr-TR" i="1" dirty="0" smtClean="0"/>
              <a:t> </a:t>
            </a:r>
            <a:r>
              <a:rPr lang="tr-TR" i="1" dirty="0" err="1" smtClean="0"/>
              <a:t>Islam</a:t>
            </a:r>
            <a:r>
              <a:rPr lang="tr-TR" dirty="0" smtClean="0"/>
              <a:t>, New York 1965</a:t>
            </a:r>
          </a:p>
          <a:p>
            <a:r>
              <a:rPr lang="tr-TR" dirty="0" smtClean="0"/>
              <a:t>H. U. Rahman, </a:t>
            </a:r>
            <a:r>
              <a:rPr lang="tr-TR" i="1" dirty="0" smtClean="0"/>
              <a:t>A </a:t>
            </a:r>
            <a:r>
              <a:rPr lang="tr-TR" i="1" dirty="0" err="1" smtClean="0"/>
              <a:t>Chronology</a:t>
            </a:r>
            <a:r>
              <a:rPr lang="tr-TR" i="1" dirty="0" smtClean="0"/>
              <a:t> of </a:t>
            </a:r>
            <a:r>
              <a:rPr lang="tr-TR" i="1" dirty="0" err="1" smtClean="0"/>
              <a:t>Islamic</a:t>
            </a:r>
            <a:r>
              <a:rPr lang="tr-TR" i="1" dirty="0" smtClean="0"/>
              <a:t> </a:t>
            </a:r>
            <a:r>
              <a:rPr lang="tr-TR" i="1" dirty="0" err="1" smtClean="0"/>
              <a:t>History</a:t>
            </a:r>
            <a:r>
              <a:rPr lang="tr-TR" i="1" dirty="0" smtClean="0"/>
              <a:t> 570-1000</a:t>
            </a:r>
            <a:r>
              <a:rPr lang="tr-TR" dirty="0" smtClean="0"/>
              <a:t>, Boston-</a:t>
            </a:r>
            <a:r>
              <a:rPr lang="tr-TR" dirty="0" err="1" smtClean="0"/>
              <a:t>London</a:t>
            </a:r>
            <a:r>
              <a:rPr lang="tr-TR" dirty="0" smtClean="0"/>
              <a:t> 1989.</a:t>
            </a:r>
          </a:p>
          <a:p>
            <a:r>
              <a:rPr lang="tr-TR" dirty="0" err="1" smtClean="0"/>
              <a:t>Dominique</a:t>
            </a:r>
            <a:r>
              <a:rPr lang="tr-TR" dirty="0" smtClean="0"/>
              <a:t> </a:t>
            </a:r>
            <a:r>
              <a:rPr lang="tr-TR" dirty="0" err="1" smtClean="0"/>
              <a:t>Sourdel</a:t>
            </a:r>
            <a:r>
              <a:rPr lang="tr-TR" dirty="0" smtClean="0"/>
              <a:t>, </a:t>
            </a:r>
            <a:r>
              <a:rPr lang="tr-TR" i="1" dirty="0" err="1" smtClean="0"/>
              <a:t>Medieval</a:t>
            </a:r>
            <a:r>
              <a:rPr lang="tr-TR" i="1" dirty="0" smtClean="0"/>
              <a:t> </a:t>
            </a:r>
            <a:r>
              <a:rPr lang="tr-TR" i="1" dirty="0" err="1" smtClean="0"/>
              <a:t>Islam</a:t>
            </a:r>
            <a:r>
              <a:rPr lang="tr-TR" dirty="0" smtClean="0"/>
              <a:t>, New York 1983.</a:t>
            </a:r>
          </a:p>
          <a:p>
            <a:r>
              <a:rPr lang="tr-TR" dirty="0" smtClean="0"/>
              <a:t>Al-</a:t>
            </a:r>
            <a:r>
              <a:rPr lang="tr-TR" dirty="0" err="1" smtClean="0"/>
              <a:t>Tabarî</a:t>
            </a:r>
            <a:r>
              <a:rPr lang="tr-TR" dirty="0" smtClean="0"/>
              <a:t>,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history</a:t>
            </a:r>
            <a:r>
              <a:rPr lang="tr-TR" i="1" dirty="0" smtClean="0"/>
              <a:t> of al-Ṭ</a:t>
            </a:r>
            <a:r>
              <a:rPr lang="tr-TR" i="1" dirty="0" err="1" smtClean="0"/>
              <a:t>abarī</a:t>
            </a:r>
            <a:r>
              <a:rPr lang="tr-TR" i="1" dirty="0" smtClean="0"/>
              <a:t> = </a:t>
            </a:r>
            <a:r>
              <a:rPr lang="tr-TR" i="1" dirty="0" err="1" smtClean="0"/>
              <a:t>Taʼrīkh</a:t>
            </a:r>
            <a:r>
              <a:rPr lang="tr-TR" i="1" dirty="0" smtClean="0"/>
              <a:t> al-</a:t>
            </a:r>
            <a:r>
              <a:rPr lang="tr-TR" i="1" dirty="0" err="1" smtClean="0"/>
              <a:t>rusul</a:t>
            </a:r>
            <a:r>
              <a:rPr lang="tr-TR" i="1" dirty="0" smtClean="0"/>
              <a:t> </a:t>
            </a:r>
            <a:r>
              <a:rPr lang="tr-TR" i="1" dirty="0" err="1" smtClean="0"/>
              <a:t>wa'l</a:t>
            </a:r>
            <a:r>
              <a:rPr lang="tr-TR" i="1" dirty="0" smtClean="0"/>
              <a:t> </a:t>
            </a:r>
            <a:r>
              <a:rPr lang="tr-TR" i="1" dirty="0" err="1" smtClean="0"/>
              <a:t>mulūk</a:t>
            </a:r>
            <a:r>
              <a:rPr lang="tr-TR" dirty="0" smtClean="0"/>
              <a:t>. </a:t>
            </a:r>
            <a:r>
              <a:rPr lang="tr-TR" dirty="0" err="1" smtClean="0"/>
              <a:t>Albany</a:t>
            </a:r>
            <a:r>
              <a:rPr lang="tr-TR" dirty="0" smtClean="0"/>
              <a:t> :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University</a:t>
            </a:r>
            <a:r>
              <a:rPr lang="tr-TR" dirty="0" smtClean="0"/>
              <a:t> of New York, 1985-&lt;c1994</a:t>
            </a:r>
          </a:p>
          <a:p>
            <a:r>
              <a:rPr lang="tr-TR" i="1" dirty="0" err="1" smtClean="0"/>
              <a:t>Umayyads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'</a:t>
            </a:r>
            <a:r>
              <a:rPr lang="tr-TR" i="1" dirty="0" err="1" smtClean="0"/>
              <a:t>Abbasids</a:t>
            </a:r>
            <a:r>
              <a:rPr lang="tr-TR" dirty="0" smtClean="0"/>
              <a:t> :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Jurji</a:t>
            </a:r>
            <a:r>
              <a:rPr lang="tr-TR" dirty="0" smtClean="0"/>
              <a:t> </a:t>
            </a:r>
            <a:r>
              <a:rPr lang="tr-TR" dirty="0" err="1" smtClean="0"/>
              <a:t>Zaydan's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of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civilization</a:t>
            </a:r>
            <a:r>
              <a:rPr lang="tr-TR" dirty="0" smtClean="0"/>
              <a:t> / </a:t>
            </a:r>
            <a:r>
              <a:rPr lang="tr-TR" dirty="0" err="1" smtClean="0"/>
              <a:t>translated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D.S. </a:t>
            </a:r>
            <a:r>
              <a:rPr lang="tr-TR" dirty="0" err="1" smtClean="0"/>
              <a:t>Margoliouth</a:t>
            </a:r>
            <a:r>
              <a:rPr lang="tr-TR" dirty="0" smtClean="0"/>
              <a:t>, </a:t>
            </a:r>
            <a:r>
              <a:rPr lang="tr-TR" dirty="0" err="1" smtClean="0"/>
              <a:t>London</a:t>
            </a:r>
            <a:r>
              <a:rPr lang="tr-TR" dirty="0" smtClean="0"/>
              <a:t> : </a:t>
            </a:r>
            <a:r>
              <a:rPr lang="tr-TR" dirty="0" err="1" smtClean="0"/>
              <a:t>Darf</a:t>
            </a:r>
            <a:r>
              <a:rPr lang="tr-TR" dirty="0" smtClean="0"/>
              <a:t>, 1987.</a:t>
            </a:r>
          </a:p>
          <a:p>
            <a:r>
              <a:rPr lang="tr-TR" i="1" dirty="0" err="1" smtClean="0"/>
              <a:t>Biographies</a:t>
            </a:r>
            <a:r>
              <a:rPr lang="tr-TR" i="1" dirty="0" smtClean="0"/>
              <a:t> of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Rightly</a:t>
            </a:r>
            <a:r>
              <a:rPr lang="tr-TR" i="1" dirty="0" smtClean="0"/>
              <a:t> </a:t>
            </a:r>
            <a:r>
              <a:rPr lang="tr-TR" i="1" dirty="0" err="1" smtClean="0"/>
              <a:t>Guided</a:t>
            </a:r>
            <a:r>
              <a:rPr lang="tr-TR" i="1" dirty="0" smtClean="0"/>
              <a:t> </a:t>
            </a:r>
            <a:r>
              <a:rPr lang="tr-TR" i="1" dirty="0" err="1" smtClean="0"/>
              <a:t>Caliphs</a:t>
            </a:r>
            <a:r>
              <a:rPr lang="tr-TR" dirty="0" smtClean="0"/>
              <a:t>, </a:t>
            </a:r>
            <a:r>
              <a:rPr lang="tr-TR" dirty="0" err="1" smtClean="0"/>
              <a:t>Translation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Inb</a:t>
            </a:r>
            <a:r>
              <a:rPr lang="tr-TR" dirty="0" smtClean="0"/>
              <a:t> </a:t>
            </a:r>
            <a:r>
              <a:rPr lang="tr-TR" dirty="0" err="1" smtClean="0"/>
              <a:t>Kasîr</a:t>
            </a:r>
            <a:r>
              <a:rPr lang="tr-TR" dirty="0" smtClean="0"/>
              <a:t>, </a:t>
            </a:r>
            <a:r>
              <a:rPr lang="tr-TR" dirty="0" err="1" smtClean="0"/>
              <a:t>Tabarî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Suyûtî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Sources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tr-TR" i="1" dirty="0" err="1" smtClean="0"/>
              <a:t>Encyclopedia</a:t>
            </a:r>
            <a:r>
              <a:rPr lang="tr-TR" i="1" dirty="0" smtClean="0"/>
              <a:t> of </a:t>
            </a:r>
            <a:r>
              <a:rPr lang="tr-TR" i="1" dirty="0" err="1" smtClean="0"/>
              <a:t>Islam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editions</a:t>
            </a:r>
            <a:r>
              <a:rPr lang="tr-TR" dirty="0" smtClean="0"/>
              <a:t>), </a:t>
            </a:r>
            <a:r>
              <a:rPr lang="tr-TR" dirty="0" err="1" smtClean="0"/>
              <a:t>Brill</a:t>
            </a:r>
            <a:r>
              <a:rPr lang="tr-TR" dirty="0" smtClean="0"/>
              <a:t>-</a:t>
            </a:r>
            <a:r>
              <a:rPr lang="tr-TR" dirty="0" err="1" smtClean="0"/>
              <a:t>Laiden</a:t>
            </a:r>
            <a:endParaRPr lang="tr-TR" dirty="0" smtClean="0"/>
          </a:p>
          <a:p>
            <a:r>
              <a:rPr lang="tr-TR" dirty="0" err="1" smtClean="0"/>
              <a:t>Hugh</a:t>
            </a:r>
            <a:r>
              <a:rPr lang="tr-TR" dirty="0" smtClean="0"/>
              <a:t> Kennedy,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Prophet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Ages</a:t>
            </a:r>
            <a:r>
              <a:rPr lang="tr-TR" i="1" dirty="0" smtClean="0"/>
              <a:t> of </a:t>
            </a:r>
            <a:r>
              <a:rPr lang="tr-TR" i="1" dirty="0" err="1" smtClean="0"/>
              <a:t>Caliphates</a:t>
            </a:r>
            <a:r>
              <a:rPr lang="tr-TR" dirty="0" smtClean="0"/>
              <a:t>, </a:t>
            </a:r>
            <a:r>
              <a:rPr lang="tr-TR" dirty="0" err="1" smtClean="0"/>
              <a:t>Edinburgh</a:t>
            </a:r>
            <a:r>
              <a:rPr lang="tr-TR" dirty="0" smtClean="0"/>
              <a:t> 1986.</a:t>
            </a:r>
          </a:p>
          <a:p>
            <a:r>
              <a:rPr lang="tr-TR" dirty="0" smtClean="0"/>
              <a:t>G. E. </a:t>
            </a:r>
            <a:r>
              <a:rPr lang="tr-TR" dirty="0" err="1" smtClean="0"/>
              <a:t>Von</a:t>
            </a:r>
            <a:r>
              <a:rPr lang="tr-TR" dirty="0" smtClean="0"/>
              <a:t> </a:t>
            </a:r>
            <a:r>
              <a:rPr lang="tr-TR" dirty="0" err="1" smtClean="0"/>
              <a:t>Grunebaum</a:t>
            </a:r>
            <a:r>
              <a:rPr lang="tr-TR" dirty="0" smtClean="0"/>
              <a:t>, </a:t>
            </a:r>
            <a:r>
              <a:rPr lang="tr-TR" i="1" dirty="0" err="1" smtClean="0"/>
              <a:t>Classical</a:t>
            </a:r>
            <a:r>
              <a:rPr lang="tr-TR" i="1" dirty="0" smtClean="0"/>
              <a:t> </a:t>
            </a:r>
            <a:r>
              <a:rPr lang="tr-TR" i="1" dirty="0" err="1" smtClean="0"/>
              <a:t>Islam</a:t>
            </a:r>
            <a:r>
              <a:rPr lang="tr-TR" i="1" dirty="0" smtClean="0"/>
              <a:t>: A </a:t>
            </a:r>
            <a:r>
              <a:rPr lang="tr-TR" i="1" dirty="0" err="1" smtClean="0"/>
              <a:t>History</a:t>
            </a:r>
            <a:r>
              <a:rPr lang="tr-TR" i="1" dirty="0" smtClean="0"/>
              <a:t> 600-1258</a:t>
            </a:r>
            <a:r>
              <a:rPr lang="tr-TR" dirty="0" smtClean="0"/>
              <a:t>, Chicago 1978.</a:t>
            </a:r>
          </a:p>
          <a:p>
            <a:r>
              <a:rPr lang="tr-TR" dirty="0" smtClean="0"/>
              <a:t>J. J. </a:t>
            </a:r>
            <a:r>
              <a:rPr lang="tr-TR" dirty="0" err="1" smtClean="0"/>
              <a:t>Saunders</a:t>
            </a:r>
            <a:r>
              <a:rPr lang="tr-TR" dirty="0" smtClean="0"/>
              <a:t>, </a:t>
            </a:r>
            <a:r>
              <a:rPr lang="tr-TR" i="1" dirty="0" smtClean="0"/>
              <a:t>A </a:t>
            </a:r>
            <a:r>
              <a:rPr lang="tr-TR" i="1" dirty="0" err="1" smtClean="0"/>
              <a:t>History</a:t>
            </a:r>
            <a:r>
              <a:rPr lang="tr-TR" i="1" dirty="0" smtClean="0"/>
              <a:t> of </a:t>
            </a:r>
            <a:r>
              <a:rPr lang="tr-TR" i="1" dirty="0" err="1" smtClean="0"/>
              <a:t>Medieval</a:t>
            </a:r>
            <a:r>
              <a:rPr lang="tr-TR" i="1" dirty="0" smtClean="0"/>
              <a:t> </a:t>
            </a:r>
            <a:r>
              <a:rPr lang="tr-TR" i="1" dirty="0" err="1" smtClean="0"/>
              <a:t>Islam</a:t>
            </a:r>
            <a:r>
              <a:rPr lang="tr-TR" dirty="0" smtClean="0"/>
              <a:t>, New York 1965</a:t>
            </a:r>
          </a:p>
          <a:p>
            <a:r>
              <a:rPr lang="tr-TR" dirty="0" smtClean="0"/>
              <a:t>H. U. Rahman, </a:t>
            </a:r>
            <a:r>
              <a:rPr lang="tr-TR" i="1" dirty="0" smtClean="0"/>
              <a:t>A </a:t>
            </a:r>
            <a:r>
              <a:rPr lang="tr-TR" i="1" dirty="0" err="1" smtClean="0"/>
              <a:t>Chronology</a:t>
            </a:r>
            <a:r>
              <a:rPr lang="tr-TR" i="1" dirty="0" smtClean="0"/>
              <a:t> of </a:t>
            </a:r>
            <a:r>
              <a:rPr lang="tr-TR" i="1" dirty="0" err="1" smtClean="0"/>
              <a:t>Islamic</a:t>
            </a:r>
            <a:r>
              <a:rPr lang="tr-TR" i="1" dirty="0" smtClean="0"/>
              <a:t> </a:t>
            </a:r>
            <a:r>
              <a:rPr lang="tr-TR" i="1" dirty="0" err="1" smtClean="0"/>
              <a:t>History</a:t>
            </a:r>
            <a:r>
              <a:rPr lang="tr-TR" i="1" dirty="0" smtClean="0"/>
              <a:t> 570-1000</a:t>
            </a:r>
            <a:r>
              <a:rPr lang="tr-TR" dirty="0" smtClean="0"/>
              <a:t>, Boston-</a:t>
            </a:r>
            <a:r>
              <a:rPr lang="tr-TR" dirty="0" err="1" smtClean="0"/>
              <a:t>London</a:t>
            </a:r>
            <a:r>
              <a:rPr lang="tr-TR" dirty="0" smtClean="0"/>
              <a:t> 1989.</a:t>
            </a:r>
          </a:p>
          <a:p>
            <a:r>
              <a:rPr lang="tr-TR" dirty="0" err="1" smtClean="0"/>
              <a:t>Dominique</a:t>
            </a:r>
            <a:r>
              <a:rPr lang="tr-TR" dirty="0" smtClean="0"/>
              <a:t> </a:t>
            </a:r>
            <a:r>
              <a:rPr lang="tr-TR" dirty="0" err="1" smtClean="0"/>
              <a:t>Sourdel</a:t>
            </a:r>
            <a:r>
              <a:rPr lang="tr-TR" dirty="0" smtClean="0"/>
              <a:t>, </a:t>
            </a:r>
            <a:r>
              <a:rPr lang="tr-TR" i="1" dirty="0" err="1" smtClean="0"/>
              <a:t>Medieval</a:t>
            </a:r>
            <a:r>
              <a:rPr lang="tr-TR" i="1" dirty="0" smtClean="0"/>
              <a:t> </a:t>
            </a:r>
            <a:r>
              <a:rPr lang="tr-TR" i="1" dirty="0" err="1" smtClean="0"/>
              <a:t>Islam</a:t>
            </a:r>
            <a:r>
              <a:rPr lang="tr-TR" dirty="0" smtClean="0"/>
              <a:t>, New York 1983.</a:t>
            </a:r>
          </a:p>
          <a:p>
            <a:r>
              <a:rPr lang="tr-TR" dirty="0" smtClean="0"/>
              <a:t>Al-</a:t>
            </a:r>
            <a:r>
              <a:rPr lang="tr-TR" dirty="0" err="1" smtClean="0"/>
              <a:t>Tabarî</a:t>
            </a:r>
            <a:r>
              <a:rPr lang="tr-TR" dirty="0" smtClean="0"/>
              <a:t>,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history</a:t>
            </a:r>
            <a:r>
              <a:rPr lang="tr-TR" i="1" dirty="0" smtClean="0"/>
              <a:t> of al-Ṭ</a:t>
            </a:r>
            <a:r>
              <a:rPr lang="tr-TR" i="1" dirty="0" err="1" smtClean="0"/>
              <a:t>abarī</a:t>
            </a:r>
            <a:r>
              <a:rPr lang="tr-TR" i="1" dirty="0" smtClean="0"/>
              <a:t> = </a:t>
            </a:r>
            <a:r>
              <a:rPr lang="tr-TR" i="1" dirty="0" err="1" smtClean="0"/>
              <a:t>Taʼrīkh</a:t>
            </a:r>
            <a:r>
              <a:rPr lang="tr-TR" i="1" dirty="0" smtClean="0"/>
              <a:t> al-</a:t>
            </a:r>
            <a:r>
              <a:rPr lang="tr-TR" i="1" dirty="0" err="1" smtClean="0"/>
              <a:t>rusul</a:t>
            </a:r>
            <a:r>
              <a:rPr lang="tr-TR" i="1" dirty="0" smtClean="0"/>
              <a:t> </a:t>
            </a:r>
            <a:r>
              <a:rPr lang="tr-TR" i="1" dirty="0" err="1" smtClean="0"/>
              <a:t>wa'l</a:t>
            </a:r>
            <a:r>
              <a:rPr lang="tr-TR" i="1" dirty="0" smtClean="0"/>
              <a:t> </a:t>
            </a:r>
            <a:r>
              <a:rPr lang="tr-TR" i="1" dirty="0" err="1" smtClean="0"/>
              <a:t>mulūk</a:t>
            </a:r>
            <a:r>
              <a:rPr lang="tr-TR" dirty="0" smtClean="0"/>
              <a:t>. </a:t>
            </a:r>
            <a:r>
              <a:rPr lang="tr-TR" dirty="0" err="1" smtClean="0"/>
              <a:t>Albany</a:t>
            </a:r>
            <a:r>
              <a:rPr lang="tr-TR" dirty="0" smtClean="0"/>
              <a:t> :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University</a:t>
            </a:r>
            <a:r>
              <a:rPr lang="tr-TR" dirty="0" smtClean="0"/>
              <a:t> of New York, 1985-&lt;c1994</a:t>
            </a:r>
          </a:p>
          <a:p>
            <a:r>
              <a:rPr lang="tr-TR" i="1" dirty="0" err="1" smtClean="0"/>
              <a:t>Umayyads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'</a:t>
            </a:r>
            <a:r>
              <a:rPr lang="tr-TR" i="1" dirty="0" err="1" smtClean="0"/>
              <a:t>Abbasids</a:t>
            </a:r>
            <a:r>
              <a:rPr lang="tr-TR" dirty="0" smtClean="0"/>
              <a:t> :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Jurji</a:t>
            </a:r>
            <a:r>
              <a:rPr lang="tr-TR" dirty="0" smtClean="0"/>
              <a:t> </a:t>
            </a:r>
            <a:r>
              <a:rPr lang="tr-TR" dirty="0" err="1" smtClean="0"/>
              <a:t>Zaydan's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of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civilization</a:t>
            </a:r>
            <a:r>
              <a:rPr lang="tr-TR" dirty="0" smtClean="0"/>
              <a:t> / </a:t>
            </a:r>
            <a:r>
              <a:rPr lang="tr-TR" dirty="0" err="1" smtClean="0"/>
              <a:t>translated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D.S. </a:t>
            </a:r>
            <a:r>
              <a:rPr lang="tr-TR" dirty="0" err="1" smtClean="0"/>
              <a:t>Margoliouth</a:t>
            </a:r>
            <a:r>
              <a:rPr lang="tr-TR" dirty="0" smtClean="0"/>
              <a:t>, </a:t>
            </a:r>
            <a:r>
              <a:rPr lang="tr-TR" dirty="0" err="1" smtClean="0"/>
              <a:t>London</a:t>
            </a:r>
            <a:r>
              <a:rPr lang="tr-TR" dirty="0" smtClean="0"/>
              <a:t> : </a:t>
            </a:r>
            <a:r>
              <a:rPr lang="tr-TR" dirty="0" err="1" smtClean="0"/>
              <a:t>Darf</a:t>
            </a:r>
            <a:r>
              <a:rPr lang="tr-TR" dirty="0" smtClean="0"/>
              <a:t>, 1987.</a:t>
            </a:r>
          </a:p>
          <a:p>
            <a:r>
              <a:rPr lang="tr-TR" i="1" dirty="0" err="1" smtClean="0"/>
              <a:t>Biographies</a:t>
            </a:r>
            <a:r>
              <a:rPr lang="tr-TR" i="1" dirty="0" smtClean="0"/>
              <a:t> of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Rightly</a:t>
            </a:r>
            <a:r>
              <a:rPr lang="tr-TR" i="1" dirty="0" smtClean="0"/>
              <a:t> </a:t>
            </a:r>
            <a:r>
              <a:rPr lang="tr-TR" i="1" dirty="0" err="1" smtClean="0"/>
              <a:t>Guided</a:t>
            </a:r>
            <a:r>
              <a:rPr lang="tr-TR" i="1" dirty="0" smtClean="0"/>
              <a:t> </a:t>
            </a:r>
            <a:r>
              <a:rPr lang="tr-TR" i="1" dirty="0" err="1" smtClean="0"/>
              <a:t>Caliphs</a:t>
            </a:r>
            <a:r>
              <a:rPr lang="tr-TR" dirty="0" smtClean="0"/>
              <a:t>, </a:t>
            </a:r>
            <a:r>
              <a:rPr lang="tr-TR" dirty="0" err="1" smtClean="0"/>
              <a:t>Translation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Inb</a:t>
            </a:r>
            <a:r>
              <a:rPr lang="tr-TR" dirty="0" smtClean="0"/>
              <a:t> </a:t>
            </a:r>
            <a:r>
              <a:rPr lang="tr-TR" dirty="0" err="1" smtClean="0"/>
              <a:t>Kasîr</a:t>
            </a:r>
            <a:r>
              <a:rPr lang="tr-TR" dirty="0" smtClean="0"/>
              <a:t>, </a:t>
            </a:r>
            <a:r>
              <a:rPr lang="tr-TR" dirty="0" err="1" smtClean="0"/>
              <a:t>Tabarî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Suyûtî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“Rightly Guided Caliphs”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 err="1" smtClean="0"/>
              <a:t>Translation</a:t>
            </a:r>
            <a:r>
              <a:rPr lang="tr-TR" b="1" dirty="0" smtClean="0"/>
              <a:t> of al-</a:t>
            </a:r>
            <a:r>
              <a:rPr lang="tr-TR" b="1" dirty="0" err="1" smtClean="0"/>
              <a:t>Khulafâ</a:t>
            </a:r>
            <a:r>
              <a:rPr lang="tr-TR" b="1" dirty="0" smtClean="0"/>
              <a:t> al-</a:t>
            </a:r>
            <a:r>
              <a:rPr lang="tr-TR" b="1" dirty="0" err="1" smtClean="0"/>
              <a:t>Râshidûn</a:t>
            </a:r>
            <a:endParaRPr lang="tr-TR" b="1" dirty="0" smtClean="0"/>
          </a:p>
          <a:p>
            <a:endParaRPr lang="tr-TR" b="1" dirty="0" smtClean="0"/>
          </a:p>
          <a:p>
            <a:r>
              <a:rPr lang="tr-TR" b="1" dirty="0" err="1" smtClean="0"/>
              <a:t>According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narration</a:t>
            </a:r>
            <a:r>
              <a:rPr lang="tr-TR" b="1" dirty="0" smtClean="0"/>
              <a:t> of </a:t>
            </a:r>
            <a:r>
              <a:rPr lang="tr-TR" b="1" dirty="0" err="1" smtClean="0"/>
              <a:t>Irbad</a:t>
            </a:r>
            <a:r>
              <a:rPr lang="tr-TR" b="1" dirty="0" smtClean="0"/>
              <a:t> b. </a:t>
            </a:r>
            <a:r>
              <a:rPr lang="tr-TR" b="1" dirty="0" err="1" smtClean="0"/>
              <a:t>Sâriya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Prophet</a:t>
            </a:r>
            <a:r>
              <a:rPr lang="tr-TR" b="1" dirty="0" smtClean="0"/>
              <a:t> </a:t>
            </a:r>
            <a:r>
              <a:rPr lang="tr-TR" b="1" dirty="0" err="1" smtClean="0"/>
              <a:t>said</a:t>
            </a:r>
            <a:r>
              <a:rPr lang="tr-TR" b="1" dirty="0" smtClean="0"/>
              <a:t>:</a:t>
            </a:r>
          </a:p>
          <a:p>
            <a:endParaRPr lang="tr-TR" b="1" dirty="0" smtClean="0"/>
          </a:p>
          <a:p>
            <a:r>
              <a:rPr lang="tr-TR" b="1" dirty="0" smtClean="0">
                <a:solidFill>
                  <a:srgbClr val="0E022E"/>
                </a:solidFill>
              </a:rPr>
              <a:t>“</a:t>
            </a:r>
            <a:r>
              <a:rPr lang="tr-TR" b="1" dirty="0" err="1" smtClean="0">
                <a:solidFill>
                  <a:srgbClr val="0E022E"/>
                </a:solidFill>
              </a:rPr>
              <a:t>If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you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encounter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any</a:t>
            </a:r>
            <a:r>
              <a:rPr lang="tr-TR" b="1" dirty="0" smtClean="0">
                <a:solidFill>
                  <a:srgbClr val="0E022E"/>
                </a:solidFill>
              </a:rPr>
              <a:t> problem </a:t>
            </a:r>
            <a:r>
              <a:rPr lang="tr-TR" b="1" dirty="0" err="1" smtClean="0">
                <a:solidFill>
                  <a:srgbClr val="0E022E"/>
                </a:solidFill>
              </a:rPr>
              <a:t>or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division</a:t>
            </a:r>
            <a:r>
              <a:rPr lang="tr-TR" b="1" dirty="0" smtClean="0">
                <a:solidFill>
                  <a:srgbClr val="0E022E"/>
                </a:solidFill>
              </a:rPr>
              <a:t> of </a:t>
            </a:r>
            <a:r>
              <a:rPr lang="tr-TR" b="1" dirty="0" err="1" smtClean="0">
                <a:solidFill>
                  <a:srgbClr val="0E022E"/>
                </a:solidFill>
              </a:rPr>
              <a:t>opinion</a:t>
            </a:r>
            <a:r>
              <a:rPr lang="tr-TR" b="1" dirty="0" smtClean="0">
                <a:solidFill>
                  <a:srgbClr val="0E022E"/>
                </a:solidFill>
              </a:rPr>
              <a:t> on an </a:t>
            </a:r>
            <a:r>
              <a:rPr lang="tr-TR" b="1" dirty="0" err="1" smtClean="0">
                <a:solidFill>
                  <a:srgbClr val="0E022E"/>
                </a:solidFill>
              </a:rPr>
              <a:t>issue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your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duty</a:t>
            </a:r>
            <a:r>
              <a:rPr lang="tr-TR" b="1" dirty="0" smtClean="0">
                <a:solidFill>
                  <a:srgbClr val="0E022E"/>
                </a:solidFill>
              </a:rPr>
              <a:t> is </a:t>
            </a:r>
            <a:r>
              <a:rPr lang="tr-TR" b="1" dirty="0" err="1" smtClean="0">
                <a:solidFill>
                  <a:srgbClr val="0E022E"/>
                </a:solidFill>
              </a:rPr>
              <a:t>to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follow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tradition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the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tradition</a:t>
            </a:r>
            <a:r>
              <a:rPr lang="tr-TR" b="1" dirty="0" smtClean="0">
                <a:solidFill>
                  <a:srgbClr val="0E022E"/>
                </a:solidFill>
              </a:rPr>
              <a:t> of </a:t>
            </a:r>
            <a:r>
              <a:rPr lang="tr-TR" b="1" dirty="0" err="1" smtClean="0">
                <a:solidFill>
                  <a:srgbClr val="0E022E"/>
                </a:solidFill>
              </a:rPr>
              <a:t>my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Rightly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Guided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Caliphs</a:t>
            </a:r>
            <a:r>
              <a:rPr lang="tr-TR" b="1" dirty="0" smtClean="0">
                <a:solidFill>
                  <a:srgbClr val="0E022E"/>
                </a:solidFill>
              </a:rPr>
              <a:t>”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Reactions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err="1" smtClean="0"/>
              <a:t>Umar’s</a:t>
            </a:r>
            <a:r>
              <a:rPr lang="tr-TR" dirty="0" smtClean="0"/>
              <a:t> </a:t>
            </a:r>
            <a:r>
              <a:rPr lang="tr-TR" dirty="0" err="1" smtClean="0"/>
              <a:t>exiting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threatining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0E022E"/>
                </a:solidFill>
              </a:rPr>
              <a:t>“</a:t>
            </a:r>
            <a:r>
              <a:rPr lang="tr-TR" b="1" dirty="0" err="1" smtClean="0">
                <a:solidFill>
                  <a:srgbClr val="0E022E"/>
                </a:solidFill>
              </a:rPr>
              <a:t>How</a:t>
            </a:r>
            <a:r>
              <a:rPr lang="tr-TR" b="1" dirty="0" smtClean="0">
                <a:solidFill>
                  <a:srgbClr val="0E022E"/>
                </a:solidFill>
              </a:rPr>
              <a:t> can he be </a:t>
            </a:r>
            <a:r>
              <a:rPr lang="tr-TR" b="1" dirty="0" err="1" smtClean="0">
                <a:solidFill>
                  <a:srgbClr val="0E022E"/>
                </a:solidFill>
              </a:rPr>
              <a:t>dead</a:t>
            </a:r>
            <a:r>
              <a:rPr lang="tr-TR" b="1" dirty="0" smtClean="0">
                <a:solidFill>
                  <a:srgbClr val="0E022E"/>
                </a:solidFill>
              </a:rPr>
              <a:t>? </a:t>
            </a:r>
            <a:r>
              <a:rPr lang="tr-TR" b="1" dirty="0" err="1" smtClean="0">
                <a:solidFill>
                  <a:srgbClr val="0E022E"/>
                </a:solidFill>
              </a:rPr>
              <a:t>By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God</a:t>
            </a:r>
            <a:r>
              <a:rPr lang="tr-TR" b="1" dirty="0" smtClean="0">
                <a:solidFill>
                  <a:srgbClr val="0E022E"/>
                </a:solidFill>
              </a:rPr>
              <a:t> he is not </a:t>
            </a:r>
            <a:r>
              <a:rPr lang="tr-TR" b="1" dirty="0" err="1" smtClean="0">
                <a:solidFill>
                  <a:srgbClr val="0E022E"/>
                </a:solidFill>
              </a:rPr>
              <a:t>dead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like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Moses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Jesus</a:t>
            </a:r>
            <a:r>
              <a:rPr lang="tr-TR" b="1" dirty="0" smtClean="0">
                <a:solidFill>
                  <a:srgbClr val="0E022E"/>
                </a:solidFill>
              </a:rPr>
              <a:t> he is </a:t>
            </a:r>
            <a:r>
              <a:rPr lang="tr-TR" b="1" dirty="0" err="1" smtClean="0">
                <a:solidFill>
                  <a:srgbClr val="0E022E"/>
                </a:solidFill>
              </a:rPr>
              <a:t>wrapt</a:t>
            </a:r>
            <a:r>
              <a:rPr lang="tr-TR" b="1" dirty="0" smtClean="0">
                <a:solidFill>
                  <a:srgbClr val="0E022E"/>
                </a:solidFill>
              </a:rPr>
              <a:t> in a </a:t>
            </a:r>
            <a:r>
              <a:rPr lang="tr-TR" b="1" dirty="0" err="1" smtClean="0">
                <a:solidFill>
                  <a:srgbClr val="0E022E"/>
                </a:solidFill>
              </a:rPr>
              <a:t>holy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trance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speedily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wil</a:t>
            </a:r>
            <a:r>
              <a:rPr lang="tr-TR" b="1" dirty="0" smtClean="0">
                <a:solidFill>
                  <a:srgbClr val="0E022E"/>
                </a:solidFill>
              </a:rPr>
              <a:t> he </a:t>
            </a:r>
            <a:r>
              <a:rPr lang="tr-TR" b="1" dirty="0" err="1" smtClean="0">
                <a:solidFill>
                  <a:srgbClr val="0E022E"/>
                </a:solidFill>
              </a:rPr>
              <a:t>returne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to</a:t>
            </a:r>
            <a:r>
              <a:rPr lang="tr-TR" b="1" dirty="0" smtClean="0">
                <a:solidFill>
                  <a:srgbClr val="0E022E"/>
                </a:solidFill>
              </a:rPr>
              <a:t> his </a:t>
            </a:r>
            <a:r>
              <a:rPr lang="tr-TR" b="1" dirty="0" err="1" smtClean="0">
                <a:solidFill>
                  <a:srgbClr val="0E022E"/>
                </a:solidFill>
              </a:rPr>
              <a:t>faithful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people</a:t>
            </a:r>
            <a:r>
              <a:rPr lang="tr-TR" b="1" dirty="0" smtClean="0">
                <a:solidFill>
                  <a:srgbClr val="0E022E"/>
                </a:solidFill>
              </a:rPr>
              <a:t>. I </a:t>
            </a:r>
            <a:r>
              <a:rPr lang="tr-TR" b="1" dirty="0" err="1" smtClean="0">
                <a:solidFill>
                  <a:srgbClr val="0E022E"/>
                </a:solidFill>
              </a:rPr>
              <a:t>will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kill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who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claims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that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Muhammad</a:t>
            </a:r>
            <a:r>
              <a:rPr lang="tr-TR" b="1" dirty="0" smtClean="0">
                <a:solidFill>
                  <a:srgbClr val="0E022E"/>
                </a:solidFill>
              </a:rPr>
              <a:t> is </a:t>
            </a:r>
            <a:r>
              <a:rPr lang="tr-TR" b="1" dirty="0" err="1" smtClean="0">
                <a:solidFill>
                  <a:srgbClr val="0E022E"/>
                </a:solidFill>
              </a:rPr>
              <a:t>dead</a:t>
            </a:r>
            <a:r>
              <a:rPr lang="tr-TR" b="1" dirty="0" smtClean="0">
                <a:solidFill>
                  <a:srgbClr val="0E022E"/>
                </a:solidFill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Reactions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Abu </a:t>
            </a:r>
            <a:r>
              <a:rPr lang="tr-TR" dirty="0" err="1" smtClean="0">
                <a:solidFill>
                  <a:schemeClr val="bg1"/>
                </a:solidFill>
              </a:rPr>
              <a:t>Bakr’s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calming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speech</a:t>
            </a:r>
            <a:r>
              <a:rPr lang="tr-TR" dirty="0" smtClean="0">
                <a:solidFill>
                  <a:schemeClr val="bg1"/>
                </a:solidFill>
              </a:rPr>
              <a:t>:</a:t>
            </a:r>
          </a:p>
          <a:p>
            <a:pPr>
              <a:buNone/>
            </a:pPr>
            <a:r>
              <a:rPr lang="tr-TR" dirty="0" smtClean="0">
                <a:solidFill>
                  <a:srgbClr val="0E022E"/>
                </a:solidFill>
              </a:rPr>
              <a:t>	</a:t>
            </a:r>
            <a:r>
              <a:rPr lang="tr-TR" b="1" dirty="0" smtClean="0">
                <a:solidFill>
                  <a:srgbClr val="0E022E"/>
                </a:solidFill>
              </a:rPr>
              <a:t>"O </a:t>
            </a:r>
            <a:r>
              <a:rPr lang="tr-TR" b="1" dirty="0" err="1" smtClean="0">
                <a:solidFill>
                  <a:srgbClr val="0E022E"/>
                </a:solidFill>
              </a:rPr>
              <a:t>people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verily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whoever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worshipped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Muhammad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behold</a:t>
            </a:r>
            <a:r>
              <a:rPr lang="tr-TR" b="1" dirty="0" smtClean="0">
                <a:solidFill>
                  <a:srgbClr val="0E022E"/>
                </a:solidFill>
              </a:rPr>
              <a:t>! </a:t>
            </a:r>
            <a:r>
              <a:rPr lang="tr-TR" b="1" dirty="0" err="1" smtClean="0">
                <a:solidFill>
                  <a:srgbClr val="0E022E"/>
                </a:solidFill>
              </a:rPr>
              <a:t>Muhammad</a:t>
            </a:r>
            <a:r>
              <a:rPr lang="tr-TR" b="1" dirty="0" smtClean="0">
                <a:solidFill>
                  <a:srgbClr val="0E022E"/>
                </a:solidFill>
              </a:rPr>
              <a:t> is </a:t>
            </a:r>
            <a:r>
              <a:rPr lang="tr-TR" b="1" dirty="0" err="1" smtClean="0">
                <a:solidFill>
                  <a:srgbClr val="0E022E"/>
                </a:solidFill>
              </a:rPr>
              <a:t>indeed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dead</a:t>
            </a:r>
            <a:r>
              <a:rPr lang="tr-TR" b="1" dirty="0" smtClean="0">
                <a:solidFill>
                  <a:srgbClr val="0E022E"/>
                </a:solidFill>
              </a:rPr>
              <a:t>. But </a:t>
            </a:r>
            <a:r>
              <a:rPr lang="tr-TR" b="1" dirty="0" err="1" smtClean="0">
                <a:solidFill>
                  <a:srgbClr val="0E022E"/>
                </a:solidFill>
              </a:rPr>
              <a:t>whoever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worships</a:t>
            </a:r>
            <a:r>
              <a:rPr lang="tr-TR" b="1" dirty="0" smtClean="0">
                <a:solidFill>
                  <a:srgbClr val="0E022E"/>
                </a:solidFill>
              </a:rPr>
              <a:t> Allah, </a:t>
            </a:r>
            <a:r>
              <a:rPr lang="tr-TR" b="1" dirty="0" err="1" smtClean="0">
                <a:solidFill>
                  <a:srgbClr val="0E022E"/>
                </a:solidFill>
              </a:rPr>
              <a:t>behold</a:t>
            </a:r>
            <a:r>
              <a:rPr lang="tr-TR" b="1" dirty="0" smtClean="0">
                <a:solidFill>
                  <a:srgbClr val="0E022E"/>
                </a:solidFill>
              </a:rPr>
              <a:t>! Allah is </a:t>
            </a:r>
            <a:r>
              <a:rPr lang="tr-TR" b="1" dirty="0" err="1" smtClean="0">
                <a:solidFill>
                  <a:srgbClr val="0E022E"/>
                </a:solidFill>
              </a:rPr>
              <a:t>alive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will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never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die</a:t>
            </a:r>
            <a:r>
              <a:rPr lang="tr-TR" b="1" dirty="0" smtClean="0">
                <a:solidFill>
                  <a:srgbClr val="0E022E"/>
                </a:solidFill>
              </a:rPr>
              <a:t>.'' </a:t>
            </a:r>
            <a:br>
              <a:rPr lang="tr-TR" b="1" dirty="0" smtClean="0">
                <a:solidFill>
                  <a:srgbClr val="0E022E"/>
                </a:solidFill>
              </a:rPr>
            </a:br>
            <a:r>
              <a:rPr lang="tr-TR" dirty="0" smtClean="0">
                <a:solidFill>
                  <a:srgbClr val="0E022E"/>
                </a:solidFill>
              </a:rPr>
              <a:t/>
            </a:r>
            <a:br>
              <a:rPr lang="tr-TR" dirty="0" smtClean="0">
                <a:solidFill>
                  <a:srgbClr val="0E022E"/>
                </a:solidFill>
              </a:rPr>
            </a:br>
            <a:r>
              <a:rPr lang="tr-TR" dirty="0" err="1" smtClean="0">
                <a:solidFill>
                  <a:schemeClr val="bg1"/>
                </a:solidFill>
              </a:rPr>
              <a:t>And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then</a:t>
            </a:r>
            <a:r>
              <a:rPr lang="tr-TR" dirty="0" smtClean="0">
                <a:solidFill>
                  <a:schemeClr val="bg1"/>
                </a:solidFill>
              </a:rPr>
              <a:t> he </a:t>
            </a:r>
            <a:r>
              <a:rPr lang="tr-TR" dirty="0" err="1" smtClean="0">
                <a:solidFill>
                  <a:schemeClr val="bg1"/>
                </a:solidFill>
              </a:rPr>
              <a:t>concluded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with</a:t>
            </a:r>
            <a:r>
              <a:rPr lang="tr-TR" dirty="0" smtClean="0">
                <a:solidFill>
                  <a:schemeClr val="bg1"/>
                </a:solidFill>
              </a:rPr>
              <a:t> a verse </a:t>
            </a:r>
            <a:r>
              <a:rPr lang="tr-TR" dirty="0" err="1" smtClean="0">
                <a:solidFill>
                  <a:schemeClr val="bg1"/>
                </a:solidFill>
              </a:rPr>
              <a:t>from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the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Qur'an</a:t>
            </a:r>
            <a:r>
              <a:rPr lang="tr-TR" dirty="0" smtClean="0">
                <a:solidFill>
                  <a:srgbClr val="0E022E"/>
                </a:solidFill>
              </a:rPr>
              <a:t>: </a:t>
            </a:r>
            <a:br>
              <a:rPr lang="tr-TR" dirty="0" smtClean="0">
                <a:solidFill>
                  <a:srgbClr val="0E022E"/>
                </a:solidFill>
              </a:rPr>
            </a:br>
            <a:r>
              <a:rPr lang="tr-TR" b="1" dirty="0" smtClean="0">
                <a:solidFill>
                  <a:srgbClr val="0E022E"/>
                </a:solidFill>
              </a:rPr>
              <a:t/>
            </a:r>
            <a:br>
              <a:rPr lang="tr-TR" b="1" dirty="0" smtClean="0">
                <a:solidFill>
                  <a:srgbClr val="0E022E"/>
                </a:solidFill>
              </a:rPr>
            </a:br>
            <a:r>
              <a:rPr lang="tr-TR" b="1" dirty="0" smtClean="0">
                <a:solidFill>
                  <a:srgbClr val="0E022E"/>
                </a:solidFill>
              </a:rPr>
              <a:t>"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Muhammad</a:t>
            </a:r>
            <a:r>
              <a:rPr lang="tr-TR" b="1" dirty="0" smtClean="0">
                <a:solidFill>
                  <a:srgbClr val="0E022E"/>
                </a:solidFill>
              </a:rPr>
              <a:t> is but a Messenger. </a:t>
            </a:r>
            <a:r>
              <a:rPr lang="tr-TR" b="1" dirty="0" err="1" smtClean="0">
                <a:solidFill>
                  <a:srgbClr val="0E022E"/>
                </a:solidFill>
              </a:rPr>
              <a:t>Many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Messengers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have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gone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before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him</a:t>
            </a:r>
            <a:r>
              <a:rPr lang="tr-TR" b="1" dirty="0" smtClean="0">
                <a:solidFill>
                  <a:srgbClr val="0E022E"/>
                </a:solidFill>
              </a:rPr>
              <a:t>; </a:t>
            </a:r>
            <a:r>
              <a:rPr lang="tr-TR" b="1" dirty="0" err="1" smtClean="0">
                <a:solidFill>
                  <a:srgbClr val="0E022E"/>
                </a:solidFill>
              </a:rPr>
              <a:t>if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then</a:t>
            </a:r>
            <a:r>
              <a:rPr lang="tr-TR" b="1" dirty="0" smtClean="0">
                <a:solidFill>
                  <a:srgbClr val="0E022E"/>
                </a:solidFill>
              </a:rPr>
              <a:t> he </a:t>
            </a:r>
            <a:r>
              <a:rPr lang="tr-TR" b="1" dirty="0" err="1" smtClean="0">
                <a:solidFill>
                  <a:srgbClr val="0E022E"/>
                </a:solidFill>
              </a:rPr>
              <a:t>dies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or</a:t>
            </a:r>
            <a:r>
              <a:rPr lang="tr-TR" b="1" dirty="0" smtClean="0">
                <a:solidFill>
                  <a:srgbClr val="0E022E"/>
                </a:solidFill>
              </a:rPr>
              <a:t> is </a:t>
            </a:r>
            <a:r>
              <a:rPr lang="tr-TR" b="1" dirty="0" err="1" smtClean="0">
                <a:solidFill>
                  <a:srgbClr val="0E022E"/>
                </a:solidFill>
              </a:rPr>
              <a:t>killed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will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you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turn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back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upon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your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heels</a:t>
            </a:r>
            <a:r>
              <a:rPr lang="tr-TR" b="1" dirty="0" smtClean="0">
                <a:solidFill>
                  <a:srgbClr val="0E022E"/>
                </a:solidFill>
              </a:rPr>
              <a:t>?"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smtClean="0"/>
              <a:t>[3:144]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 </a:t>
            </a:r>
            <a:r>
              <a:rPr lang="tr-TR" dirty="0" err="1" smtClean="0"/>
              <a:t>around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succession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tr-TR" dirty="0" err="1" smtClean="0">
                <a:solidFill>
                  <a:srgbClr val="0E022E"/>
                </a:solidFill>
              </a:rPr>
              <a:t>Who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should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lead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Umma? </a:t>
            </a:r>
          </a:p>
          <a:p>
            <a:r>
              <a:rPr lang="tr-TR" dirty="0" err="1" smtClean="0">
                <a:solidFill>
                  <a:srgbClr val="0E022E"/>
                </a:solidFill>
              </a:rPr>
              <a:t>What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status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and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power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should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such</a:t>
            </a:r>
            <a:r>
              <a:rPr lang="tr-TR" dirty="0" smtClean="0">
                <a:solidFill>
                  <a:srgbClr val="0E022E"/>
                </a:solidFill>
              </a:rPr>
              <a:t> a </a:t>
            </a:r>
            <a:r>
              <a:rPr lang="tr-TR" dirty="0" err="1" smtClean="0">
                <a:solidFill>
                  <a:srgbClr val="0E022E"/>
                </a:solidFill>
              </a:rPr>
              <a:t>leader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have</a:t>
            </a:r>
            <a:r>
              <a:rPr lang="tr-TR" dirty="0" smtClean="0">
                <a:solidFill>
                  <a:srgbClr val="0E022E"/>
                </a:solidFill>
              </a:rPr>
              <a:t>?</a:t>
            </a:r>
          </a:p>
          <a:p>
            <a:r>
              <a:rPr lang="tr-TR" dirty="0" err="1" smtClean="0">
                <a:solidFill>
                  <a:srgbClr val="0E022E"/>
                </a:solidFill>
              </a:rPr>
              <a:t>Was</a:t>
            </a:r>
            <a:r>
              <a:rPr lang="tr-TR" dirty="0" smtClean="0">
                <a:solidFill>
                  <a:srgbClr val="0E022E"/>
                </a:solidFill>
              </a:rPr>
              <a:t> he </a:t>
            </a:r>
            <a:r>
              <a:rPr lang="tr-TR" dirty="0" err="1" smtClean="0">
                <a:solidFill>
                  <a:srgbClr val="0E022E"/>
                </a:solidFill>
              </a:rPr>
              <a:t>to</a:t>
            </a:r>
            <a:r>
              <a:rPr lang="tr-TR" dirty="0" smtClean="0">
                <a:solidFill>
                  <a:srgbClr val="0E022E"/>
                </a:solidFill>
              </a:rPr>
              <a:t> be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first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among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equals</a:t>
            </a:r>
            <a:r>
              <a:rPr lang="tr-TR" dirty="0" smtClean="0">
                <a:solidFill>
                  <a:srgbClr val="0E022E"/>
                </a:solidFill>
              </a:rPr>
              <a:t>, </a:t>
            </a:r>
            <a:r>
              <a:rPr lang="tr-TR" dirty="0" err="1" smtClean="0">
                <a:solidFill>
                  <a:srgbClr val="0E022E"/>
                </a:solidFill>
              </a:rPr>
              <a:t>like</a:t>
            </a:r>
            <a:r>
              <a:rPr lang="tr-TR" dirty="0" smtClean="0">
                <a:solidFill>
                  <a:srgbClr val="0E022E"/>
                </a:solidFill>
              </a:rPr>
              <a:t> a </a:t>
            </a:r>
            <a:r>
              <a:rPr lang="tr-TR" dirty="0" err="1" smtClean="0">
                <a:solidFill>
                  <a:srgbClr val="0E022E"/>
                </a:solidFill>
              </a:rPr>
              <a:t>tirbal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chief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or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was</a:t>
            </a:r>
            <a:r>
              <a:rPr lang="tr-TR" dirty="0" smtClean="0">
                <a:solidFill>
                  <a:srgbClr val="0E022E"/>
                </a:solidFill>
              </a:rPr>
              <a:t> he </a:t>
            </a:r>
            <a:r>
              <a:rPr lang="tr-TR" dirty="0" err="1" smtClean="0">
                <a:solidFill>
                  <a:srgbClr val="0E022E"/>
                </a:solidFill>
              </a:rPr>
              <a:t>to</a:t>
            </a:r>
            <a:r>
              <a:rPr lang="tr-TR" dirty="0" smtClean="0">
                <a:solidFill>
                  <a:srgbClr val="0E022E"/>
                </a:solidFill>
              </a:rPr>
              <a:t> be a </a:t>
            </a:r>
            <a:r>
              <a:rPr lang="tr-TR" dirty="0" err="1" smtClean="0">
                <a:solidFill>
                  <a:srgbClr val="0E022E"/>
                </a:solidFill>
              </a:rPr>
              <a:t>real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and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effective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power</a:t>
            </a:r>
            <a:r>
              <a:rPr lang="tr-TR" dirty="0" smtClean="0">
                <a:solidFill>
                  <a:srgbClr val="0E022E"/>
                </a:solidFill>
              </a:rPr>
              <a:t>?</a:t>
            </a:r>
          </a:p>
          <a:p>
            <a:r>
              <a:rPr lang="tr-TR" dirty="0" err="1" smtClean="0">
                <a:solidFill>
                  <a:srgbClr val="0E022E"/>
                </a:solidFill>
              </a:rPr>
              <a:t>Was</a:t>
            </a:r>
            <a:r>
              <a:rPr lang="tr-TR" dirty="0" smtClean="0">
                <a:solidFill>
                  <a:srgbClr val="0E022E"/>
                </a:solidFill>
              </a:rPr>
              <a:t> he </a:t>
            </a:r>
            <a:r>
              <a:rPr lang="tr-TR" dirty="0" err="1" smtClean="0">
                <a:solidFill>
                  <a:srgbClr val="0E022E"/>
                </a:solidFill>
              </a:rPr>
              <a:t>to</a:t>
            </a:r>
            <a:r>
              <a:rPr lang="tr-TR" dirty="0" smtClean="0">
                <a:solidFill>
                  <a:srgbClr val="0E022E"/>
                </a:solidFill>
              </a:rPr>
              <a:t> be </a:t>
            </a:r>
            <a:r>
              <a:rPr lang="tr-TR" dirty="0" err="1" smtClean="0">
                <a:solidFill>
                  <a:srgbClr val="0E022E"/>
                </a:solidFill>
              </a:rPr>
              <a:t>chosen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by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community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or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to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take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power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by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some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process</a:t>
            </a:r>
            <a:r>
              <a:rPr lang="tr-TR" dirty="0" smtClean="0">
                <a:solidFill>
                  <a:srgbClr val="0E022E"/>
                </a:solidFill>
              </a:rPr>
              <a:t> of </a:t>
            </a:r>
            <a:r>
              <a:rPr lang="tr-TR" dirty="0" err="1" smtClean="0">
                <a:solidFill>
                  <a:srgbClr val="0E022E"/>
                </a:solidFill>
              </a:rPr>
              <a:t>heredetary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succession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within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Prophet’s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clan</a:t>
            </a:r>
            <a:r>
              <a:rPr lang="tr-TR" dirty="0" smtClean="0">
                <a:solidFill>
                  <a:srgbClr val="0E022E"/>
                </a:solidFill>
              </a:rPr>
              <a:t>?</a:t>
            </a:r>
          </a:p>
          <a:p>
            <a:r>
              <a:rPr lang="tr-TR" dirty="0" err="1" smtClean="0">
                <a:solidFill>
                  <a:srgbClr val="0E022E"/>
                </a:solidFill>
              </a:rPr>
              <a:t>Who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or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which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part</a:t>
            </a:r>
            <a:r>
              <a:rPr lang="tr-TR" dirty="0" smtClean="0">
                <a:solidFill>
                  <a:srgbClr val="0E022E"/>
                </a:solidFill>
              </a:rPr>
              <a:t> of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society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would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elect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new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deputy</a:t>
            </a:r>
            <a:r>
              <a:rPr lang="tr-TR" dirty="0" smtClean="0">
                <a:solidFill>
                  <a:srgbClr val="0E022E"/>
                </a:solidFill>
              </a:rPr>
              <a:t>?</a:t>
            </a:r>
            <a:endParaRPr lang="tr-TR" dirty="0">
              <a:solidFill>
                <a:srgbClr val="0E022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in </a:t>
            </a:r>
            <a:r>
              <a:rPr lang="tr-TR" dirty="0" err="1" smtClean="0"/>
              <a:t>Madina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tr-TR" b="1" dirty="0" err="1" smtClean="0"/>
              <a:t>Muhâjirûn</a:t>
            </a:r>
            <a:endParaRPr lang="tr-TR" b="1" dirty="0" smtClean="0"/>
          </a:p>
          <a:p>
            <a:pPr lvl="1"/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accepted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served</a:t>
            </a:r>
            <a:r>
              <a:rPr lang="tr-TR" dirty="0" smtClean="0"/>
              <a:t> </a:t>
            </a:r>
            <a:r>
              <a:rPr lang="tr-TR" dirty="0" err="1" smtClean="0"/>
              <a:t>Islam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(</a:t>
            </a:r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</a:t>
            </a:r>
            <a:r>
              <a:rPr lang="tr-TR" dirty="0" smtClean="0"/>
              <a:t>, Umar, </a:t>
            </a:r>
            <a:r>
              <a:rPr lang="tr-TR" dirty="0" err="1" smtClean="0"/>
              <a:t>Uthman</a:t>
            </a:r>
            <a:r>
              <a:rPr lang="tr-TR" dirty="0" smtClean="0"/>
              <a:t>…)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Hashimids</a:t>
            </a:r>
            <a:r>
              <a:rPr lang="tr-TR" dirty="0" smtClean="0"/>
              <a:t>, Ali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New </a:t>
            </a:r>
            <a:r>
              <a:rPr lang="tr-TR" dirty="0" err="1" smtClean="0"/>
              <a:t>converts</a:t>
            </a:r>
            <a:r>
              <a:rPr lang="tr-TR" dirty="0" smtClean="0"/>
              <a:t> (</a:t>
            </a:r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Sufyan</a:t>
            </a:r>
            <a:r>
              <a:rPr lang="tr-TR" dirty="0" smtClean="0"/>
              <a:t>, </a:t>
            </a:r>
            <a:r>
              <a:rPr lang="tr-TR" dirty="0" err="1" smtClean="0"/>
              <a:t>Khalid</a:t>
            </a:r>
            <a:r>
              <a:rPr lang="tr-TR" dirty="0" smtClean="0"/>
              <a:t>, </a:t>
            </a:r>
            <a:r>
              <a:rPr lang="tr-TR" dirty="0" err="1" smtClean="0"/>
              <a:t>Ikrime</a:t>
            </a:r>
            <a:r>
              <a:rPr lang="tr-TR" dirty="0" smtClean="0"/>
              <a:t>, </a:t>
            </a:r>
            <a:r>
              <a:rPr lang="tr-TR" dirty="0" err="1" smtClean="0"/>
              <a:t>Muawiya</a:t>
            </a:r>
            <a:r>
              <a:rPr lang="tr-TR" dirty="0" smtClean="0"/>
              <a:t>…)</a:t>
            </a:r>
          </a:p>
          <a:p>
            <a:r>
              <a:rPr lang="tr-TR" b="1" dirty="0" err="1" smtClean="0"/>
              <a:t>Ansâr</a:t>
            </a:r>
            <a:endParaRPr lang="tr-TR" b="1" dirty="0" smtClean="0"/>
          </a:p>
          <a:p>
            <a:pPr lvl="1"/>
            <a:r>
              <a:rPr lang="tr-TR" dirty="0" err="1" smtClean="0"/>
              <a:t>Aws</a:t>
            </a:r>
            <a:endParaRPr lang="tr-TR" dirty="0" smtClean="0"/>
          </a:p>
          <a:p>
            <a:pPr lvl="1"/>
            <a:r>
              <a:rPr lang="tr-TR" dirty="0" err="1" smtClean="0"/>
              <a:t>Khazraj</a:t>
            </a:r>
            <a:endParaRPr lang="tr-TR" dirty="0" smtClean="0"/>
          </a:p>
          <a:p>
            <a:pPr lvl="1"/>
            <a:endParaRPr lang="tr-TR" dirty="0" smtClean="0"/>
          </a:p>
          <a:p>
            <a:pPr lvl="1"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Choosing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successor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err="1" smtClean="0"/>
              <a:t>Meeting</a:t>
            </a:r>
            <a:r>
              <a:rPr lang="tr-TR" dirty="0" smtClean="0"/>
              <a:t> of </a:t>
            </a:r>
            <a:r>
              <a:rPr lang="tr-TR" dirty="0" err="1" smtClean="0"/>
              <a:t>Ansar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 of </a:t>
            </a:r>
            <a:r>
              <a:rPr lang="tr-TR" dirty="0" err="1" smtClean="0"/>
              <a:t>Banû</a:t>
            </a:r>
            <a:r>
              <a:rPr lang="tr-TR" dirty="0" smtClean="0"/>
              <a:t> </a:t>
            </a:r>
            <a:r>
              <a:rPr lang="tr-TR" dirty="0" err="1" smtClean="0"/>
              <a:t>Saide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Paritcipation</a:t>
            </a:r>
            <a:r>
              <a:rPr lang="tr-TR" dirty="0" smtClean="0"/>
              <a:t> of a </a:t>
            </a:r>
            <a:r>
              <a:rPr lang="tr-TR" dirty="0" err="1" smtClean="0"/>
              <a:t>small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of </a:t>
            </a:r>
            <a:r>
              <a:rPr lang="tr-TR" dirty="0" err="1" smtClean="0"/>
              <a:t>Muhâjirûn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lacks</a:t>
            </a:r>
            <a:r>
              <a:rPr lang="tr-TR" dirty="0" smtClean="0"/>
              <a:t>?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reasons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eleccion</a:t>
            </a:r>
            <a:r>
              <a:rPr lang="tr-TR" sz="3600" dirty="0" smtClean="0"/>
              <a:t> of </a:t>
            </a:r>
            <a:r>
              <a:rPr lang="tr-TR" sz="3600" dirty="0" err="1" smtClean="0"/>
              <a:t>Abû</a:t>
            </a:r>
            <a:r>
              <a:rPr lang="tr-TR" sz="3600" dirty="0" smtClean="0"/>
              <a:t> </a:t>
            </a:r>
            <a:r>
              <a:rPr lang="tr-TR" sz="3600" dirty="0" err="1" smtClean="0"/>
              <a:t>Bakr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tr-TR" dirty="0" smtClean="0"/>
              <a:t>His </a:t>
            </a:r>
            <a:r>
              <a:rPr lang="tr-TR" dirty="0" err="1" smtClean="0"/>
              <a:t>age</a:t>
            </a:r>
            <a:endParaRPr lang="tr-TR" dirty="0" smtClean="0"/>
          </a:p>
          <a:p>
            <a:r>
              <a:rPr lang="tr-TR" dirty="0" err="1" smtClean="0"/>
              <a:t>Vast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tribal</a:t>
            </a:r>
            <a:r>
              <a:rPr lang="tr-TR" dirty="0" smtClean="0"/>
              <a:t> </a:t>
            </a:r>
            <a:r>
              <a:rPr lang="tr-TR" dirty="0" err="1" smtClean="0"/>
              <a:t>politics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Arabia</a:t>
            </a:r>
            <a:endParaRPr lang="tr-TR" dirty="0" smtClean="0"/>
          </a:p>
          <a:p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converts</a:t>
            </a:r>
            <a:endParaRPr lang="tr-TR" dirty="0" smtClean="0"/>
          </a:p>
          <a:p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close</a:t>
            </a:r>
            <a:r>
              <a:rPr lang="tr-TR" dirty="0" smtClean="0"/>
              <a:t> </a:t>
            </a:r>
            <a:r>
              <a:rPr lang="tr-TR" dirty="0" err="1" smtClean="0"/>
              <a:t>friend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(</a:t>
            </a:r>
            <a:r>
              <a:rPr lang="tr-TR" dirty="0" err="1" smtClean="0"/>
              <a:t>remember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perilious</a:t>
            </a:r>
            <a:r>
              <a:rPr lang="tr-TR" dirty="0" smtClean="0"/>
              <a:t> </a:t>
            </a:r>
            <a:r>
              <a:rPr lang="tr-TR" dirty="0" err="1" smtClean="0"/>
              <a:t>journey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Madina</a:t>
            </a:r>
            <a:r>
              <a:rPr lang="tr-TR" dirty="0" smtClean="0"/>
              <a:t>)</a:t>
            </a:r>
          </a:p>
          <a:p>
            <a:r>
              <a:rPr lang="tr-TR" dirty="0" smtClean="0"/>
              <a:t>His </a:t>
            </a:r>
            <a:r>
              <a:rPr lang="tr-TR" dirty="0" err="1" smtClean="0"/>
              <a:t>leading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prayers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Prophet’s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illness</a:t>
            </a:r>
            <a:endParaRPr lang="tr-TR" dirty="0" smtClean="0"/>
          </a:p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tradition</a:t>
            </a:r>
            <a:r>
              <a:rPr lang="tr-TR" dirty="0" smtClean="0"/>
              <a:t> </a:t>
            </a:r>
            <a:r>
              <a:rPr lang="tr-TR" dirty="0" err="1" smtClean="0"/>
              <a:t>saying</a:t>
            </a:r>
            <a:r>
              <a:rPr lang="tr-TR" dirty="0" smtClean="0"/>
              <a:t>: “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calips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chosen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Quraysh</a:t>
            </a:r>
            <a:r>
              <a:rPr lang="tr-TR" dirty="0" smtClean="0"/>
              <a:t>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i="1" dirty="0" smtClean="0"/>
              <a:t>bay’a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dirty="0" err="1" smtClean="0"/>
              <a:t>Meeting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mosque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Oath</a:t>
            </a:r>
            <a:r>
              <a:rPr lang="tr-TR" dirty="0" smtClean="0"/>
              <a:t> of </a:t>
            </a:r>
            <a:r>
              <a:rPr lang="tr-TR" dirty="0" err="1" smtClean="0"/>
              <a:t>allegiance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majority</a:t>
            </a:r>
            <a:endParaRPr lang="tr-TR" dirty="0" smtClean="0"/>
          </a:p>
          <a:p>
            <a:r>
              <a:rPr lang="tr-TR" dirty="0" err="1" smtClean="0"/>
              <a:t>Attitude</a:t>
            </a:r>
            <a:r>
              <a:rPr lang="tr-TR" dirty="0" smtClean="0"/>
              <a:t> of Ali-</a:t>
            </a:r>
            <a:r>
              <a:rPr lang="tr-TR" dirty="0" err="1" smtClean="0"/>
              <a:t>Fatıma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Hashimids</a:t>
            </a:r>
            <a:endParaRPr lang="tr-TR" dirty="0" smtClean="0"/>
          </a:p>
          <a:p>
            <a:pPr lvl="1"/>
            <a:r>
              <a:rPr lang="tr-TR" dirty="0" err="1" smtClean="0"/>
              <a:t>Was</a:t>
            </a:r>
            <a:r>
              <a:rPr lang="tr-TR" dirty="0" smtClean="0"/>
              <a:t> Ali </a:t>
            </a:r>
            <a:r>
              <a:rPr lang="tr-TR" dirty="0" err="1" smtClean="0"/>
              <a:t>expecting</a:t>
            </a:r>
            <a:r>
              <a:rPr lang="tr-TR" dirty="0" smtClean="0"/>
              <a:t> </a:t>
            </a:r>
            <a:r>
              <a:rPr lang="tr-TR" dirty="0" err="1" smtClean="0"/>
              <a:t>benig</a:t>
            </a:r>
            <a:r>
              <a:rPr lang="tr-TR" dirty="0" smtClean="0"/>
              <a:t> </a:t>
            </a:r>
            <a:r>
              <a:rPr lang="tr-TR" dirty="0" err="1" smtClean="0"/>
              <a:t>caliph</a:t>
            </a:r>
            <a:r>
              <a:rPr lang="tr-TR" dirty="0" smtClean="0"/>
              <a:t>?</a:t>
            </a:r>
          </a:p>
          <a:p>
            <a:pPr lvl="1"/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land</a:t>
            </a:r>
            <a:r>
              <a:rPr lang="tr-TR" dirty="0" smtClean="0"/>
              <a:t> of </a:t>
            </a:r>
            <a:r>
              <a:rPr lang="tr-TR" dirty="0" err="1" smtClean="0"/>
              <a:t>Fadak</a:t>
            </a:r>
            <a:r>
              <a:rPr lang="tr-TR" dirty="0" smtClean="0"/>
              <a:t>?</a:t>
            </a:r>
          </a:p>
          <a:p>
            <a:pPr lvl="1">
              <a:buNone/>
            </a:pPr>
            <a:r>
              <a:rPr lang="tr-TR" b="1" dirty="0" smtClean="0"/>
              <a:t>“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Prophets</a:t>
            </a:r>
            <a:r>
              <a:rPr lang="tr-TR" b="1" dirty="0" smtClean="0"/>
              <a:t> of </a:t>
            </a:r>
            <a:r>
              <a:rPr lang="tr-TR" b="1" dirty="0" err="1" smtClean="0"/>
              <a:t>God</a:t>
            </a:r>
            <a:r>
              <a:rPr lang="tr-TR" b="1" dirty="0" smtClean="0"/>
              <a:t> do not </a:t>
            </a:r>
            <a:r>
              <a:rPr lang="tr-TR" b="1" dirty="0" err="1" smtClean="0"/>
              <a:t>leave</a:t>
            </a:r>
            <a:r>
              <a:rPr lang="tr-TR" b="1" dirty="0" smtClean="0"/>
              <a:t> as </a:t>
            </a:r>
            <a:r>
              <a:rPr lang="tr-TR" b="1" dirty="0" err="1" smtClean="0"/>
              <a:t>inheritance</a:t>
            </a:r>
            <a:r>
              <a:rPr lang="tr-TR" b="1" dirty="0" smtClean="0"/>
              <a:t> </a:t>
            </a:r>
            <a:r>
              <a:rPr lang="tr-TR" b="1" dirty="0" err="1" smtClean="0"/>
              <a:t>any</a:t>
            </a:r>
            <a:r>
              <a:rPr lang="tr-TR" b="1" dirty="0" smtClean="0"/>
              <a:t> </a:t>
            </a:r>
            <a:r>
              <a:rPr lang="tr-TR" b="1" dirty="0" err="1" smtClean="0"/>
              <a:t>worldly</a:t>
            </a:r>
            <a:r>
              <a:rPr lang="tr-TR" b="1" dirty="0" smtClean="0"/>
              <a:t> </a:t>
            </a:r>
            <a:r>
              <a:rPr lang="tr-TR" b="1" dirty="0" err="1" smtClean="0"/>
              <a:t>possessions</a:t>
            </a:r>
            <a:r>
              <a:rPr lang="tr-TR" b="1" dirty="0" smtClean="0"/>
              <a:t>”</a:t>
            </a:r>
          </a:p>
          <a:p>
            <a:r>
              <a:rPr lang="tr-TR" dirty="0" err="1" smtClean="0"/>
              <a:t>Reaction</a:t>
            </a:r>
            <a:r>
              <a:rPr lang="tr-TR" dirty="0" smtClean="0"/>
              <a:t> of </a:t>
            </a:r>
            <a:r>
              <a:rPr lang="tr-TR" dirty="0" err="1" smtClean="0"/>
              <a:t>Sa’d</a:t>
            </a:r>
            <a:r>
              <a:rPr lang="tr-TR" dirty="0" smtClean="0"/>
              <a:t> b. </a:t>
            </a:r>
            <a:r>
              <a:rPr lang="tr-TR" dirty="0" err="1" smtClean="0"/>
              <a:t>Ubâde</a:t>
            </a:r>
            <a:r>
              <a:rPr lang="tr-TR" dirty="0" smtClean="0"/>
              <a:t>, </a:t>
            </a:r>
            <a:r>
              <a:rPr lang="tr-TR" dirty="0" err="1" smtClean="0"/>
              <a:t>promonent</a:t>
            </a:r>
            <a:r>
              <a:rPr lang="tr-TR" dirty="0" smtClean="0"/>
              <a:t> </a:t>
            </a:r>
            <a:r>
              <a:rPr lang="tr-TR" dirty="0" err="1" smtClean="0"/>
              <a:t>Ansarî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Bakr’s</a:t>
            </a:r>
            <a:r>
              <a:rPr lang="tr-TR" dirty="0" smtClean="0"/>
              <a:t> </a:t>
            </a:r>
            <a:r>
              <a:rPr lang="tr-TR" dirty="0" err="1" smtClean="0"/>
              <a:t>Khutba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tr-TR" dirty="0" smtClean="0"/>
              <a:t>Abu </a:t>
            </a:r>
            <a:r>
              <a:rPr lang="tr-TR" dirty="0" err="1" smtClean="0"/>
              <a:t>Bakr’s</a:t>
            </a:r>
            <a:r>
              <a:rPr lang="tr-TR" dirty="0" smtClean="0"/>
              <a:t> </a:t>
            </a:r>
            <a:r>
              <a:rPr lang="tr-TR" dirty="0" err="1" smtClean="0"/>
              <a:t>khutba</a:t>
            </a:r>
            <a:r>
              <a:rPr lang="tr-TR" dirty="0" smtClean="0"/>
              <a:t>: </a:t>
            </a:r>
          </a:p>
          <a:p>
            <a:pPr lvl="1">
              <a:buNone/>
            </a:pPr>
            <a:r>
              <a:rPr lang="tr-TR" b="1" dirty="0" smtClean="0"/>
              <a:t>“I </a:t>
            </a:r>
            <a:r>
              <a:rPr lang="tr-TR" b="1" dirty="0" err="1" smtClean="0"/>
              <a:t>have</a:t>
            </a:r>
            <a:r>
              <a:rPr lang="tr-TR" b="1" dirty="0" smtClean="0"/>
              <a:t> </a:t>
            </a:r>
            <a:r>
              <a:rPr lang="tr-TR" b="1" dirty="0" err="1" smtClean="0"/>
              <a:t>been</a:t>
            </a:r>
            <a:r>
              <a:rPr lang="tr-TR" b="1" dirty="0" smtClean="0"/>
              <a:t> </a:t>
            </a:r>
            <a:r>
              <a:rPr lang="tr-TR" b="1" dirty="0" err="1" smtClean="0"/>
              <a:t>given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authority</a:t>
            </a:r>
            <a:r>
              <a:rPr lang="tr-TR" b="1" dirty="0" smtClean="0"/>
              <a:t> </a:t>
            </a:r>
            <a:r>
              <a:rPr lang="tr-TR" b="1" dirty="0" err="1" smtClean="0"/>
              <a:t>over</a:t>
            </a:r>
            <a:r>
              <a:rPr lang="tr-TR" b="1" dirty="0" smtClean="0"/>
              <a:t> </a:t>
            </a:r>
            <a:r>
              <a:rPr lang="tr-TR" b="1" dirty="0" err="1" smtClean="0"/>
              <a:t>you</a:t>
            </a:r>
            <a:r>
              <a:rPr lang="tr-TR" b="1" dirty="0" smtClean="0"/>
              <a:t>, </a:t>
            </a:r>
            <a:r>
              <a:rPr lang="tr-TR" b="1" dirty="0" err="1" smtClean="0"/>
              <a:t>although</a:t>
            </a:r>
            <a:r>
              <a:rPr lang="tr-TR" b="1" dirty="0" smtClean="0"/>
              <a:t> I </a:t>
            </a:r>
            <a:r>
              <a:rPr lang="tr-TR" b="1" dirty="0" err="1" smtClean="0"/>
              <a:t>am</a:t>
            </a:r>
            <a:r>
              <a:rPr lang="tr-TR" b="1" dirty="0" smtClean="0"/>
              <a:t> not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best</a:t>
            </a:r>
            <a:r>
              <a:rPr lang="tr-TR" b="1" dirty="0" smtClean="0"/>
              <a:t> of </a:t>
            </a:r>
            <a:r>
              <a:rPr lang="tr-TR" b="1" dirty="0" err="1" smtClean="0"/>
              <a:t>you</a:t>
            </a:r>
            <a:r>
              <a:rPr lang="tr-TR" b="1" dirty="0" smtClean="0"/>
              <a:t>. </a:t>
            </a:r>
            <a:r>
              <a:rPr lang="tr-TR" b="1" dirty="0" err="1" smtClean="0"/>
              <a:t>If</a:t>
            </a:r>
            <a:r>
              <a:rPr lang="tr-TR" b="1" dirty="0" smtClean="0"/>
              <a:t> I do </a:t>
            </a:r>
            <a:r>
              <a:rPr lang="tr-TR" b="1" dirty="0" err="1" smtClean="0"/>
              <a:t>well</a:t>
            </a:r>
            <a:r>
              <a:rPr lang="tr-TR" b="1" dirty="0" smtClean="0"/>
              <a:t>, </a:t>
            </a:r>
            <a:r>
              <a:rPr lang="tr-TR" b="1" dirty="0" err="1" smtClean="0"/>
              <a:t>help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;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if</a:t>
            </a:r>
            <a:r>
              <a:rPr lang="tr-TR" b="1" dirty="0" smtClean="0"/>
              <a:t> I do </a:t>
            </a:r>
            <a:r>
              <a:rPr lang="tr-TR" b="1" dirty="0" err="1" smtClean="0"/>
              <a:t>wrong</a:t>
            </a:r>
            <a:r>
              <a:rPr lang="tr-TR" b="1" dirty="0" smtClean="0"/>
              <a:t>, set </a:t>
            </a:r>
            <a:r>
              <a:rPr lang="tr-TR" b="1" dirty="0" err="1" smtClean="0"/>
              <a:t>me</a:t>
            </a:r>
            <a:r>
              <a:rPr lang="tr-TR" b="1" dirty="0" smtClean="0"/>
              <a:t> </a:t>
            </a:r>
            <a:r>
              <a:rPr lang="tr-TR" b="1" dirty="0" err="1" smtClean="0"/>
              <a:t>right</a:t>
            </a:r>
            <a:r>
              <a:rPr lang="tr-TR" b="1" dirty="0" smtClean="0"/>
              <a:t>. </a:t>
            </a:r>
            <a:r>
              <a:rPr lang="tr-TR" b="1" dirty="0" err="1" smtClean="0"/>
              <a:t>Sincere</a:t>
            </a:r>
            <a:r>
              <a:rPr lang="tr-TR" b="1" dirty="0" smtClean="0"/>
              <a:t> </a:t>
            </a:r>
            <a:r>
              <a:rPr lang="tr-TR" b="1" dirty="0" err="1" smtClean="0"/>
              <a:t>regard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truth</a:t>
            </a:r>
            <a:r>
              <a:rPr lang="tr-TR" b="1" dirty="0" smtClean="0"/>
              <a:t> is </a:t>
            </a:r>
            <a:r>
              <a:rPr lang="tr-TR" b="1" dirty="0" err="1" smtClean="0"/>
              <a:t>loyalty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disregard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truth</a:t>
            </a:r>
            <a:r>
              <a:rPr lang="tr-TR" b="1" dirty="0" smtClean="0"/>
              <a:t> is </a:t>
            </a:r>
            <a:r>
              <a:rPr lang="tr-TR" b="1" dirty="0" err="1" smtClean="0"/>
              <a:t>treachery</a:t>
            </a:r>
            <a:r>
              <a:rPr lang="tr-TR" b="1" dirty="0" smtClean="0"/>
              <a:t>.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weak</a:t>
            </a:r>
            <a:r>
              <a:rPr lang="tr-TR" b="1" dirty="0" smtClean="0"/>
              <a:t> </a:t>
            </a:r>
            <a:r>
              <a:rPr lang="tr-TR" b="1" dirty="0" err="1" smtClean="0"/>
              <a:t>amongst</a:t>
            </a:r>
            <a:r>
              <a:rPr lang="tr-TR" b="1" dirty="0" smtClean="0"/>
              <a:t> </a:t>
            </a:r>
            <a:r>
              <a:rPr lang="tr-TR" b="1" dirty="0" err="1" smtClean="0"/>
              <a:t>you</a:t>
            </a:r>
            <a:r>
              <a:rPr lang="tr-TR" b="1" dirty="0" smtClean="0"/>
              <a:t> </a:t>
            </a:r>
            <a:r>
              <a:rPr lang="tr-TR" b="1" dirty="0" err="1" smtClean="0"/>
              <a:t>shall</a:t>
            </a:r>
            <a:r>
              <a:rPr lang="tr-TR" b="1" dirty="0" smtClean="0"/>
              <a:t> be </a:t>
            </a:r>
            <a:r>
              <a:rPr lang="tr-TR" b="1" dirty="0" err="1" smtClean="0"/>
              <a:t>strong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 </a:t>
            </a:r>
            <a:r>
              <a:rPr lang="tr-TR" b="1" dirty="0" err="1" smtClean="0"/>
              <a:t>until</a:t>
            </a:r>
            <a:r>
              <a:rPr lang="tr-TR" b="1" dirty="0" smtClean="0"/>
              <a:t> I </a:t>
            </a:r>
            <a:r>
              <a:rPr lang="tr-TR" b="1" dirty="0" err="1" smtClean="0"/>
              <a:t>have</a:t>
            </a:r>
            <a:r>
              <a:rPr lang="tr-TR" b="1" dirty="0" smtClean="0"/>
              <a:t> </a:t>
            </a:r>
            <a:r>
              <a:rPr lang="tr-TR" b="1" dirty="0" err="1" smtClean="0"/>
              <a:t>secured</a:t>
            </a:r>
            <a:r>
              <a:rPr lang="tr-TR" b="1" dirty="0" smtClean="0"/>
              <a:t> his </a:t>
            </a:r>
            <a:r>
              <a:rPr lang="tr-TR" b="1" dirty="0" err="1" smtClean="0"/>
              <a:t>rights</a:t>
            </a:r>
            <a:r>
              <a:rPr lang="tr-TR" b="1" dirty="0" smtClean="0"/>
              <a:t>, </a:t>
            </a:r>
            <a:r>
              <a:rPr lang="tr-TR" b="1" dirty="0" err="1" smtClean="0"/>
              <a:t>if</a:t>
            </a:r>
            <a:r>
              <a:rPr lang="tr-TR" b="1" dirty="0" smtClean="0"/>
              <a:t>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wills</a:t>
            </a:r>
            <a:r>
              <a:rPr lang="tr-TR" b="1" dirty="0" smtClean="0"/>
              <a:t>;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strong</a:t>
            </a:r>
            <a:r>
              <a:rPr lang="tr-TR" b="1" dirty="0" smtClean="0"/>
              <a:t> </a:t>
            </a:r>
            <a:r>
              <a:rPr lang="tr-TR" b="1" dirty="0" err="1" smtClean="0"/>
              <a:t>amongst</a:t>
            </a:r>
            <a:r>
              <a:rPr lang="tr-TR" b="1" dirty="0" smtClean="0"/>
              <a:t> </a:t>
            </a:r>
            <a:r>
              <a:rPr lang="tr-TR" b="1" dirty="0" err="1" smtClean="0"/>
              <a:t>you</a:t>
            </a:r>
            <a:r>
              <a:rPr lang="tr-TR" b="1" dirty="0" smtClean="0"/>
              <a:t> </a:t>
            </a:r>
            <a:r>
              <a:rPr lang="tr-TR" b="1" dirty="0" err="1" smtClean="0"/>
              <a:t>shall</a:t>
            </a:r>
            <a:r>
              <a:rPr lang="tr-TR" b="1" dirty="0" smtClean="0"/>
              <a:t> be </a:t>
            </a:r>
            <a:r>
              <a:rPr lang="tr-TR" b="1" dirty="0" err="1" smtClean="0"/>
              <a:t>weak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 </a:t>
            </a:r>
            <a:r>
              <a:rPr lang="tr-TR" b="1" dirty="0" err="1" smtClean="0"/>
              <a:t>until</a:t>
            </a:r>
            <a:r>
              <a:rPr lang="tr-TR" b="1" dirty="0" smtClean="0"/>
              <a:t> I </a:t>
            </a:r>
            <a:r>
              <a:rPr lang="tr-TR" b="1" dirty="0" err="1" smtClean="0"/>
              <a:t>have</a:t>
            </a:r>
            <a:r>
              <a:rPr lang="tr-TR" b="1" dirty="0" smtClean="0"/>
              <a:t> </a:t>
            </a:r>
            <a:r>
              <a:rPr lang="tr-TR" b="1" dirty="0" err="1" smtClean="0"/>
              <a:t>wrested</a:t>
            </a:r>
            <a:r>
              <a:rPr lang="tr-TR" b="1" dirty="0" smtClean="0"/>
              <a:t>/</a:t>
            </a:r>
            <a:r>
              <a:rPr lang="tr-TR" b="1" dirty="0" err="1" smtClean="0"/>
              <a:t>taken</a:t>
            </a:r>
            <a:r>
              <a:rPr lang="tr-TR" b="1" dirty="0" smtClean="0"/>
              <a:t> </a:t>
            </a:r>
            <a:r>
              <a:rPr lang="tr-TR" b="1" dirty="0" err="1" smtClean="0"/>
              <a:t>from</a:t>
            </a:r>
            <a:r>
              <a:rPr lang="tr-TR" b="1" dirty="0" smtClean="0"/>
              <a:t> </a:t>
            </a:r>
            <a:r>
              <a:rPr lang="tr-TR" b="1" dirty="0" err="1" smtClean="0"/>
              <a:t>him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rights</a:t>
            </a:r>
            <a:r>
              <a:rPr lang="tr-TR" b="1" dirty="0" smtClean="0"/>
              <a:t> of </a:t>
            </a:r>
            <a:r>
              <a:rPr lang="tr-TR" b="1" dirty="0" err="1" smtClean="0"/>
              <a:t>others</a:t>
            </a:r>
            <a:r>
              <a:rPr lang="tr-TR" b="1" dirty="0" smtClean="0"/>
              <a:t>, </a:t>
            </a:r>
            <a:r>
              <a:rPr lang="tr-TR" b="1" dirty="0" err="1" smtClean="0"/>
              <a:t>if</a:t>
            </a:r>
            <a:r>
              <a:rPr lang="tr-TR" b="1" dirty="0" smtClean="0"/>
              <a:t>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wills</a:t>
            </a:r>
            <a:r>
              <a:rPr lang="tr-TR" b="1" dirty="0" smtClean="0"/>
              <a:t>. </a:t>
            </a:r>
            <a:r>
              <a:rPr lang="tr-TR" b="1" dirty="0" err="1" smtClean="0"/>
              <a:t>Obey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 </a:t>
            </a:r>
            <a:r>
              <a:rPr lang="tr-TR" b="1" dirty="0" err="1" smtClean="0"/>
              <a:t>so</a:t>
            </a:r>
            <a:r>
              <a:rPr lang="tr-TR" b="1" dirty="0" smtClean="0"/>
              <a:t> </a:t>
            </a:r>
            <a:r>
              <a:rPr lang="tr-TR" b="1" dirty="0" err="1" smtClean="0"/>
              <a:t>long</a:t>
            </a:r>
            <a:r>
              <a:rPr lang="tr-TR" b="1" dirty="0" smtClean="0"/>
              <a:t> as I </a:t>
            </a:r>
            <a:r>
              <a:rPr lang="tr-TR" b="1" dirty="0" err="1" smtClean="0"/>
              <a:t>obey</a:t>
            </a:r>
            <a:r>
              <a:rPr lang="tr-TR" b="1" dirty="0" smtClean="0"/>
              <a:t>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His Messenger. But </a:t>
            </a:r>
            <a:r>
              <a:rPr lang="tr-TR" b="1" dirty="0" err="1" smtClean="0"/>
              <a:t>if</a:t>
            </a:r>
            <a:r>
              <a:rPr lang="tr-TR" b="1" dirty="0" smtClean="0"/>
              <a:t> I </a:t>
            </a:r>
            <a:r>
              <a:rPr lang="tr-TR" b="1" dirty="0" err="1" smtClean="0"/>
              <a:t>disobey</a:t>
            </a:r>
            <a:r>
              <a:rPr lang="tr-TR" b="1" dirty="0" smtClean="0"/>
              <a:t>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His Messenger, ye </a:t>
            </a:r>
            <a:r>
              <a:rPr lang="tr-TR" b="1" dirty="0" err="1" smtClean="0"/>
              <a:t>owe</a:t>
            </a:r>
            <a:r>
              <a:rPr lang="tr-TR" b="1" dirty="0" smtClean="0"/>
              <a:t> </a:t>
            </a:r>
            <a:r>
              <a:rPr lang="tr-TR" b="1" dirty="0" err="1" smtClean="0"/>
              <a:t>me</a:t>
            </a:r>
            <a:r>
              <a:rPr lang="tr-TR" b="1" dirty="0" smtClean="0"/>
              <a:t> no </a:t>
            </a:r>
            <a:r>
              <a:rPr lang="tr-TR" b="1" dirty="0" err="1" smtClean="0"/>
              <a:t>obedience</a:t>
            </a:r>
            <a:r>
              <a:rPr lang="tr-TR" b="1" dirty="0" smtClean="0"/>
              <a:t>. </a:t>
            </a:r>
            <a:r>
              <a:rPr lang="tr-TR" b="1" dirty="0" err="1" smtClean="0"/>
              <a:t>Arise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your</a:t>
            </a:r>
            <a:r>
              <a:rPr lang="tr-TR" b="1" dirty="0" smtClean="0"/>
              <a:t> </a:t>
            </a:r>
            <a:r>
              <a:rPr lang="tr-TR" b="1" dirty="0" err="1" smtClean="0"/>
              <a:t>prayer</a:t>
            </a:r>
            <a:r>
              <a:rPr lang="tr-TR" b="1" dirty="0" smtClean="0"/>
              <a:t>,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have</a:t>
            </a:r>
            <a:r>
              <a:rPr lang="tr-TR" b="1" dirty="0" smtClean="0"/>
              <a:t> </a:t>
            </a:r>
            <a:r>
              <a:rPr lang="tr-TR" b="1" dirty="0" err="1" smtClean="0"/>
              <a:t>mercy</a:t>
            </a:r>
            <a:r>
              <a:rPr lang="tr-TR" b="1" dirty="0" smtClean="0"/>
              <a:t> </a:t>
            </a:r>
            <a:r>
              <a:rPr lang="tr-TR" b="1" dirty="0" err="1" smtClean="0"/>
              <a:t>upon</a:t>
            </a:r>
            <a:r>
              <a:rPr lang="tr-TR" b="1" dirty="0" smtClean="0"/>
              <a:t> </a:t>
            </a:r>
            <a:r>
              <a:rPr lang="tr-TR" b="1" dirty="0" err="1" smtClean="0"/>
              <a:t>you</a:t>
            </a:r>
            <a:r>
              <a:rPr lang="tr-TR" b="1" dirty="0" smtClean="0"/>
              <a:t>.”</a:t>
            </a:r>
          </a:p>
          <a:p>
            <a:pPr lvl="1">
              <a:buNone/>
            </a:pPr>
            <a:endParaRPr lang="tr-TR" dirty="0" smtClean="0"/>
          </a:p>
          <a:p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Bakr’s</a:t>
            </a:r>
            <a:r>
              <a:rPr lang="tr-TR" dirty="0" smtClean="0"/>
              <a:t> </a:t>
            </a:r>
            <a:r>
              <a:rPr lang="tr-TR" dirty="0" err="1" smtClean="0"/>
              <a:t>caliphate</a:t>
            </a:r>
            <a:r>
              <a:rPr lang="tr-TR" dirty="0" smtClean="0"/>
              <a:t> </a:t>
            </a:r>
            <a:r>
              <a:rPr lang="tr-TR" dirty="0" err="1" smtClean="0"/>
              <a:t>title</a:t>
            </a:r>
            <a:r>
              <a:rPr lang="tr-TR" dirty="0" smtClean="0"/>
              <a:t>:</a:t>
            </a:r>
          </a:p>
          <a:p>
            <a:pPr lvl="1">
              <a:buNone/>
            </a:pPr>
            <a:r>
              <a:rPr lang="tr-TR" dirty="0" smtClean="0"/>
              <a:t>“</a:t>
            </a:r>
            <a:r>
              <a:rPr lang="tr-TR" dirty="0" err="1" smtClean="0"/>
              <a:t>Khalifetu</a:t>
            </a:r>
            <a:r>
              <a:rPr lang="tr-TR" dirty="0" smtClean="0"/>
              <a:t> </a:t>
            </a:r>
            <a:r>
              <a:rPr lang="tr-TR" dirty="0" err="1" smtClean="0"/>
              <a:t>Rasûlullah</a:t>
            </a:r>
            <a:r>
              <a:rPr lang="tr-TR" dirty="0" smtClean="0"/>
              <a:t>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Significance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caliphate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head</a:t>
            </a:r>
            <a:r>
              <a:rPr lang="tr-TR" b="1" dirty="0" smtClean="0"/>
              <a:t> of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Muslim</a:t>
            </a:r>
            <a:r>
              <a:rPr lang="tr-TR" b="1" dirty="0" smtClean="0"/>
              <a:t> </a:t>
            </a:r>
            <a:r>
              <a:rPr lang="tr-TR" b="1" dirty="0" err="1" smtClean="0"/>
              <a:t>community</a:t>
            </a:r>
            <a:r>
              <a:rPr lang="tr-TR" b="1" dirty="0" smtClean="0"/>
              <a:t> </a:t>
            </a:r>
          </a:p>
          <a:p>
            <a:r>
              <a:rPr lang="tr-TR" b="1" dirty="0" smtClean="0"/>
              <a:t>his </a:t>
            </a:r>
            <a:r>
              <a:rPr lang="tr-TR" b="1" dirty="0" err="1" smtClean="0"/>
              <a:t>primary</a:t>
            </a:r>
            <a:r>
              <a:rPr lang="tr-TR" b="1" dirty="0" smtClean="0"/>
              <a:t> </a:t>
            </a:r>
            <a:r>
              <a:rPr lang="tr-TR" b="1" dirty="0" err="1" smtClean="0"/>
              <a:t>responsibilty</a:t>
            </a:r>
            <a:r>
              <a:rPr lang="tr-TR" b="1" dirty="0" smtClean="0"/>
              <a:t>: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continue</a:t>
            </a:r>
            <a:r>
              <a:rPr lang="tr-TR" b="1" dirty="0" smtClean="0"/>
              <a:t> in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path</a:t>
            </a:r>
            <a:r>
              <a:rPr lang="tr-TR" b="1" dirty="0" smtClean="0"/>
              <a:t> of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Prophet</a:t>
            </a:r>
            <a:endParaRPr lang="tr-TR" b="1" dirty="0" smtClean="0"/>
          </a:p>
          <a:p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make</a:t>
            </a:r>
            <a:r>
              <a:rPr lang="tr-TR" b="1" dirty="0" smtClean="0"/>
              <a:t> </a:t>
            </a:r>
            <a:r>
              <a:rPr lang="tr-TR" b="1" dirty="0" err="1" smtClean="0"/>
              <a:t>all</a:t>
            </a:r>
            <a:r>
              <a:rPr lang="tr-TR" b="1" dirty="0" smtClean="0"/>
              <a:t> </a:t>
            </a:r>
            <a:r>
              <a:rPr lang="tr-TR" b="1" dirty="0" err="1" smtClean="0"/>
              <a:t>laws</a:t>
            </a:r>
            <a:r>
              <a:rPr lang="tr-TR" b="1" dirty="0" smtClean="0"/>
              <a:t> in </a:t>
            </a:r>
            <a:r>
              <a:rPr lang="tr-TR" b="1" dirty="0" err="1" smtClean="0"/>
              <a:t>accordance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Qur'an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Sunnah</a:t>
            </a:r>
            <a:endParaRPr lang="tr-TR" b="1" dirty="0" smtClean="0"/>
          </a:p>
          <a:p>
            <a:r>
              <a:rPr lang="tr-TR" b="1" dirty="0" smtClean="0"/>
              <a:t>a </a:t>
            </a:r>
            <a:r>
              <a:rPr lang="tr-TR" b="1" dirty="0" err="1" smtClean="0"/>
              <a:t>ruler</a:t>
            </a:r>
            <a:r>
              <a:rPr lang="tr-TR" b="1" dirty="0" smtClean="0"/>
              <a:t> </a:t>
            </a:r>
            <a:r>
              <a:rPr lang="tr-TR" b="1" dirty="0" err="1" smtClean="0"/>
              <a:t>over</a:t>
            </a:r>
            <a:r>
              <a:rPr lang="tr-TR" b="1" dirty="0" smtClean="0"/>
              <a:t> </a:t>
            </a:r>
            <a:r>
              <a:rPr lang="tr-TR" b="1" dirty="0" err="1" smtClean="0"/>
              <a:t>Muslims</a:t>
            </a:r>
            <a:r>
              <a:rPr lang="tr-TR" b="1" dirty="0" smtClean="0"/>
              <a:t> but not </a:t>
            </a:r>
            <a:r>
              <a:rPr lang="tr-TR" b="1" dirty="0" err="1" smtClean="0"/>
              <a:t>their</a:t>
            </a:r>
            <a:r>
              <a:rPr lang="tr-TR" b="1" dirty="0" smtClean="0"/>
              <a:t> </a:t>
            </a:r>
            <a:r>
              <a:rPr lang="tr-TR" b="1" dirty="0" err="1" smtClean="0"/>
              <a:t>sovereign</a:t>
            </a:r>
            <a:endParaRPr lang="tr-TR" b="1" dirty="0" smtClean="0"/>
          </a:p>
          <a:p>
            <a:r>
              <a:rPr lang="tr-TR" b="1" dirty="0" err="1" smtClean="0"/>
              <a:t>to</a:t>
            </a:r>
            <a:r>
              <a:rPr lang="tr-TR" b="1" dirty="0" smtClean="0"/>
              <a:t> be </a:t>
            </a:r>
            <a:r>
              <a:rPr lang="tr-TR" b="1" dirty="0" err="1" smtClean="0"/>
              <a:t>obeyed</a:t>
            </a:r>
            <a:r>
              <a:rPr lang="tr-TR" b="1" dirty="0" smtClean="0"/>
              <a:t> as </a:t>
            </a:r>
            <a:r>
              <a:rPr lang="tr-TR" b="1" dirty="0" err="1" smtClean="0"/>
              <a:t>long</a:t>
            </a:r>
            <a:r>
              <a:rPr lang="tr-TR" b="1" dirty="0" smtClean="0"/>
              <a:t> as he </a:t>
            </a:r>
            <a:r>
              <a:rPr lang="tr-TR" b="1" dirty="0" err="1" smtClean="0"/>
              <a:t>obeyed</a:t>
            </a:r>
            <a:r>
              <a:rPr lang="tr-TR" b="1" dirty="0" smtClean="0"/>
              <a:t> Allah</a:t>
            </a:r>
          </a:p>
          <a:p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administer</a:t>
            </a:r>
            <a:r>
              <a:rPr lang="tr-TR" b="1" dirty="0" smtClean="0"/>
              <a:t> </a:t>
            </a:r>
            <a:r>
              <a:rPr lang="tr-TR" b="1" dirty="0" err="1" smtClean="0"/>
              <a:t>justice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every</a:t>
            </a:r>
            <a:r>
              <a:rPr lang="tr-TR" b="1" dirty="0" smtClean="0"/>
              <a:t> </a:t>
            </a:r>
            <a:r>
              <a:rPr lang="tr-TR" b="1" dirty="0" err="1" smtClean="0"/>
              <a:t>citizen</a:t>
            </a:r>
            <a:endParaRPr lang="tr-TR" b="1" dirty="0" smtClean="0"/>
          </a:p>
          <a:p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provide</a:t>
            </a:r>
            <a:r>
              <a:rPr lang="tr-TR" b="1" dirty="0" smtClean="0"/>
              <a:t> </a:t>
            </a:r>
            <a:r>
              <a:rPr lang="tr-TR" b="1" dirty="0" err="1" smtClean="0"/>
              <a:t>paz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“Rightly Guided Caliphs”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 err="1" smtClean="0"/>
              <a:t>Translation</a:t>
            </a:r>
            <a:r>
              <a:rPr lang="tr-TR" b="1" dirty="0" smtClean="0"/>
              <a:t> of al-</a:t>
            </a:r>
            <a:r>
              <a:rPr lang="tr-TR" b="1" dirty="0" err="1" smtClean="0"/>
              <a:t>Khulafâ</a:t>
            </a:r>
            <a:r>
              <a:rPr lang="tr-TR" b="1" dirty="0" smtClean="0"/>
              <a:t> al-</a:t>
            </a:r>
            <a:r>
              <a:rPr lang="tr-TR" b="1" dirty="0" err="1" smtClean="0"/>
              <a:t>Râshidûn</a:t>
            </a:r>
            <a:endParaRPr lang="tr-TR" b="1" dirty="0" smtClean="0"/>
          </a:p>
          <a:p>
            <a:endParaRPr lang="tr-TR" b="1" dirty="0" smtClean="0"/>
          </a:p>
          <a:p>
            <a:r>
              <a:rPr lang="tr-TR" b="1" dirty="0" err="1" smtClean="0"/>
              <a:t>According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narration</a:t>
            </a:r>
            <a:r>
              <a:rPr lang="tr-TR" b="1" dirty="0" smtClean="0"/>
              <a:t> of </a:t>
            </a:r>
            <a:r>
              <a:rPr lang="tr-TR" b="1" dirty="0" err="1" smtClean="0"/>
              <a:t>Irbad</a:t>
            </a:r>
            <a:r>
              <a:rPr lang="tr-TR" b="1" dirty="0" smtClean="0"/>
              <a:t> b. </a:t>
            </a:r>
            <a:r>
              <a:rPr lang="tr-TR" b="1" dirty="0" err="1" smtClean="0"/>
              <a:t>Sâriya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Prophet</a:t>
            </a:r>
            <a:r>
              <a:rPr lang="tr-TR" b="1" dirty="0" smtClean="0"/>
              <a:t> </a:t>
            </a:r>
            <a:r>
              <a:rPr lang="tr-TR" b="1" dirty="0" err="1" smtClean="0"/>
              <a:t>said</a:t>
            </a:r>
            <a:r>
              <a:rPr lang="tr-TR" b="1" dirty="0" smtClean="0"/>
              <a:t>:</a:t>
            </a:r>
          </a:p>
          <a:p>
            <a:endParaRPr lang="tr-TR" b="1" dirty="0" smtClean="0"/>
          </a:p>
          <a:p>
            <a:r>
              <a:rPr lang="tr-TR" b="1" dirty="0" smtClean="0">
                <a:solidFill>
                  <a:srgbClr val="0E022E"/>
                </a:solidFill>
              </a:rPr>
              <a:t>“</a:t>
            </a:r>
            <a:r>
              <a:rPr lang="tr-TR" b="1" dirty="0" err="1" smtClean="0">
                <a:solidFill>
                  <a:srgbClr val="0E022E"/>
                </a:solidFill>
              </a:rPr>
              <a:t>If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you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encounter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any</a:t>
            </a:r>
            <a:r>
              <a:rPr lang="tr-TR" b="1" dirty="0" smtClean="0">
                <a:solidFill>
                  <a:srgbClr val="0E022E"/>
                </a:solidFill>
              </a:rPr>
              <a:t> problem </a:t>
            </a:r>
            <a:r>
              <a:rPr lang="tr-TR" b="1" dirty="0" err="1" smtClean="0">
                <a:solidFill>
                  <a:srgbClr val="0E022E"/>
                </a:solidFill>
              </a:rPr>
              <a:t>or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division</a:t>
            </a:r>
            <a:r>
              <a:rPr lang="tr-TR" b="1" dirty="0" smtClean="0">
                <a:solidFill>
                  <a:srgbClr val="0E022E"/>
                </a:solidFill>
              </a:rPr>
              <a:t> of </a:t>
            </a:r>
            <a:r>
              <a:rPr lang="tr-TR" b="1" dirty="0" err="1" smtClean="0">
                <a:solidFill>
                  <a:srgbClr val="0E022E"/>
                </a:solidFill>
              </a:rPr>
              <a:t>opinion</a:t>
            </a:r>
            <a:r>
              <a:rPr lang="tr-TR" b="1" dirty="0" smtClean="0">
                <a:solidFill>
                  <a:srgbClr val="0E022E"/>
                </a:solidFill>
              </a:rPr>
              <a:t> on an </a:t>
            </a:r>
            <a:r>
              <a:rPr lang="tr-TR" b="1" dirty="0" err="1" smtClean="0">
                <a:solidFill>
                  <a:srgbClr val="0E022E"/>
                </a:solidFill>
              </a:rPr>
              <a:t>issue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your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duty</a:t>
            </a:r>
            <a:r>
              <a:rPr lang="tr-TR" b="1" dirty="0" smtClean="0">
                <a:solidFill>
                  <a:srgbClr val="0E022E"/>
                </a:solidFill>
              </a:rPr>
              <a:t> is </a:t>
            </a:r>
            <a:r>
              <a:rPr lang="tr-TR" b="1" dirty="0" err="1" smtClean="0">
                <a:solidFill>
                  <a:srgbClr val="0E022E"/>
                </a:solidFill>
              </a:rPr>
              <a:t>to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follow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tradition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the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tradition</a:t>
            </a:r>
            <a:r>
              <a:rPr lang="tr-TR" b="1" dirty="0" smtClean="0">
                <a:solidFill>
                  <a:srgbClr val="0E022E"/>
                </a:solidFill>
              </a:rPr>
              <a:t> of </a:t>
            </a:r>
            <a:r>
              <a:rPr lang="tr-TR" b="1" dirty="0" err="1" smtClean="0">
                <a:solidFill>
                  <a:srgbClr val="0E022E"/>
                </a:solidFill>
              </a:rPr>
              <a:t>my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Rightly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Guided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Caliphs</a:t>
            </a:r>
            <a:r>
              <a:rPr lang="tr-TR" b="1" dirty="0" smtClean="0">
                <a:solidFill>
                  <a:srgbClr val="0E022E"/>
                </a:solidFill>
              </a:rPr>
              <a:t>”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Action</a:t>
            </a:r>
            <a:r>
              <a:rPr lang="tr-TR" dirty="0" smtClean="0"/>
              <a:t>: </a:t>
            </a:r>
            <a:r>
              <a:rPr lang="tr-TR" dirty="0" err="1" smtClean="0"/>
              <a:t>Sending</a:t>
            </a:r>
            <a:r>
              <a:rPr lang="tr-TR" dirty="0" smtClean="0"/>
              <a:t> </a:t>
            </a:r>
            <a:r>
              <a:rPr lang="tr-TR" dirty="0" err="1" smtClean="0"/>
              <a:t>Army</a:t>
            </a:r>
            <a:r>
              <a:rPr lang="tr-TR" dirty="0" smtClean="0"/>
              <a:t> of </a:t>
            </a:r>
            <a:r>
              <a:rPr lang="tr-TR" dirty="0" err="1" smtClean="0"/>
              <a:t>Usâma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tr-TR" dirty="0" smtClean="0"/>
              <a:t>His </a:t>
            </a:r>
            <a:r>
              <a:rPr lang="tr-TR" dirty="0" err="1" smtClean="0"/>
              <a:t>insructions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soldiers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: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"Do not </a:t>
            </a:r>
            <a:r>
              <a:rPr lang="tr-TR" b="1" u="sng" dirty="0" smtClean="0">
                <a:solidFill>
                  <a:srgbClr val="FFFF00"/>
                </a:solidFill>
              </a:rPr>
              <a:t>be </a:t>
            </a:r>
            <a:r>
              <a:rPr lang="tr-TR" b="1" u="sng" dirty="0" err="1" smtClean="0">
                <a:solidFill>
                  <a:srgbClr val="FFFF00"/>
                </a:solidFill>
              </a:rPr>
              <a:t>deserters</a:t>
            </a:r>
            <a:r>
              <a:rPr lang="tr-TR" b="1" u="sng" dirty="0" smtClean="0">
                <a:solidFill>
                  <a:srgbClr val="FFFF00"/>
                </a:solidFill>
              </a:rPr>
              <a:t> </a:t>
            </a:r>
            <a:r>
              <a:rPr lang="tr-TR" b="1" dirty="0" smtClean="0">
                <a:solidFill>
                  <a:srgbClr val="FFFF00"/>
                </a:solidFill>
              </a:rPr>
              <a:t>(</a:t>
            </a:r>
            <a:r>
              <a:rPr lang="tr-TR" b="1" dirty="0" err="1" smtClean="0">
                <a:solidFill>
                  <a:srgbClr val="FFFF00"/>
                </a:solidFill>
              </a:rPr>
              <a:t>flee</a:t>
            </a:r>
            <a:r>
              <a:rPr lang="tr-TR" b="1" dirty="0" smtClean="0">
                <a:solidFill>
                  <a:srgbClr val="FFFF00"/>
                </a:solidFill>
              </a:rPr>
              <a:t>), </a:t>
            </a:r>
            <a:r>
              <a:rPr lang="tr-TR" b="1" dirty="0" err="1" smtClean="0">
                <a:solidFill>
                  <a:srgbClr val="FFFF00"/>
                </a:solidFill>
              </a:rPr>
              <a:t>nor</a:t>
            </a:r>
            <a:r>
              <a:rPr lang="tr-TR" b="1" dirty="0" smtClean="0">
                <a:solidFill>
                  <a:srgbClr val="FFFF00"/>
                </a:solidFill>
              </a:rPr>
              <a:t> be </a:t>
            </a:r>
            <a:r>
              <a:rPr lang="tr-TR" b="1" dirty="0" err="1" smtClean="0">
                <a:solidFill>
                  <a:srgbClr val="FFFF00"/>
                </a:solidFill>
              </a:rPr>
              <a:t>guilty</a:t>
            </a:r>
            <a:r>
              <a:rPr lang="tr-TR" b="1" dirty="0" smtClean="0">
                <a:solidFill>
                  <a:srgbClr val="FFFF00"/>
                </a:solidFill>
              </a:rPr>
              <a:t> of </a:t>
            </a:r>
            <a:r>
              <a:rPr lang="tr-TR" b="1" dirty="0" err="1" smtClean="0">
                <a:solidFill>
                  <a:srgbClr val="FFFF00"/>
                </a:solidFill>
              </a:rPr>
              <a:t>disobedience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Do not </a:t>
            </a:r>
            <a:r>
              <a:rPr lang="tr-TR" b="1" dirty="0" err="1" smtClean="0">
                <a:solidFill>
                  <a:srgbClr val="FFFF00"/>
                </a:solidFill>
              </a:rPr>
              <a:t>kill</a:t>
            </a:r>
            <a:r>
              <a:rPr lang="tr-TR" b="1" dirty="0" smtClean="0">
                <a:solidFill>
                  <a:srgbClr val="FFFF00"/>
                </a:solidFill>
              </a:rPr>
              <a:t> an </a:t>
            </a:r>
            <a:r>
              <a:rPr lang="tr-TR" b="1" dirty="0" err="1" smtClean="0">
                <a:solidFill>
                  <a:srgbClr val="FFFF00"/>
                </a:solidFill>
              </a:rPr>
              <a:t>old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man</a:t>
            </a:r>
            <a:r>
              <a:rPr lang="tr-TR" b="1" dirty="0" smtClean="0">
                <a:solidFill>
                  <a:srgbClr val="FFFF00"/>
                </a:solidFill>
              </a:rPr>
              <a:t>, a </a:t>
            </a:r>
            <a:r>
              <a:rPr lang="tr-TR" b="1" dirty="0" err="1" smtClean="0">
                <a:solidFill>
                  <a:srgbClr val="FFFF00"/>
                </a:solidFill>
              </a:rPr>
              <a:t>woman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or</a:t>
            </a:r>
            <a:r>
              <a:rPr lang="tr-TR" b="1" dirty="0" smtClean="0">
                <a:solidFill>
                  <a:srgbClr val="FFFF00"/>
                </a:solidFill>
              </a:rPr>
              <a:t> a </a:t>
            </a:r>
            <a:r>
              <a:rPr lang="tr-TR" b="1" dirty="0" err="1" smtClean="0">
                <a:solidFill>
                  <a:srgbClr val="FFFF00"/>
                </a:solidFill>
              </a:rPr>
              <a:t>child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Do not </a:t>
            </a:r>
            <a:r>
              <a:rPr lang="tr-TR" b="1" dirty="0" err="1" smtClean="0">
                <a:solidFill>
                  <a:srgbClr val="FFFF00"/>
                </a:solidFill>
              </a:rPr>
              <a:t>injure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date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palms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and</a:t>
            </a:r>
            <a:r>
              <a:rPr lang="tr-TR" b="1" dirty="0" smtClean="0">
                <a:solidFill>
                  <a:srgbClr val="FFFF00"/>
                </a:solidFill>
              </a:rPr>
              <a:t> do not </a:t>
            </a:r>
            <a:r>
              <a:rPr lang="tr-TR" b="1" dirty="0" err="1" smtClean="0">
                <a:solidFill>
                  <a:srgbClr val="FFFF00"/>
                </a:solidFill>
              </a:rPr>
              <a:t>cut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down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fruit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trees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tr-TR" b="1" dirty="0" smtClean="0">
                <a:solidFill>
                  <a:srgbClr val="FFFF00"/>
                </a:solidFill>
              </a:rPr>
              <a:t>Do not </a:t>
            </a:r>
            <a:r>
              <a:rPr lang="tr-TR" b="1" dirty="0" err="1" smtClean="0">
                <a:solidFill>
                  <a:srgbClr val="FFFF00"/>
                </a:solidFill>
              </a:rPr>
              <a:t>slaughter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any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sheep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or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cows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or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camels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except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for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food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tr-TR" b="1" dirty="0" err="1" smtClean="0">
                <a:solidFill>
                  <a:srgbClr val="FFFF00"/>
                </a:solidFill>
              </a:rPr>
              <a:t>You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will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encounter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persons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who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spend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their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lives</a:t>
            </a:r>
            <a:r>
              <a:rPr lang="tr-TR" b="1" dirty="0" smtClean="0">
                <a:solidFill>
                  <a:srgbClr val="FFFF00"/>
                </a:solidFill>
              </a:rPr>
              <a:t> in </a:t>
            </a:r>
            <a:r>
              <a:rPr lang="tr-TR" b="1" dirty="0" err="1" smtClean="0">
                <a:solidFill>
                  <a:srgbClr val="FFFF00"/>
                </a:solidFill>
              </a:rPr>
              <a:t>monasteries</a:t>
            </a:r>
            <a:r>
              <a:rPr lang="tr-TR" b="1" dirty="0" smtClean="0">
                <a:solidFill>
                  <a:srgbClr val="FFFF00"/>
                </a:solidFill>
              </a:rPr>
              <a:t>. </a:t>
            </a:r>
            <a:r>
              <a:rPr lang="tr-TR" b="1" dirty="0" err="1" smtClean="0">
                <a:solidFill>
                  <a:srgbClr val="FFFF00"/>
                </a:solidFill>
              </a:rPr>
              <a:t>Leave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them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alone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and</a:t>
            </a:r>
            <a:r>
              <a:rPr lang="tr-TR" b="1" dirty="0" smtClean="0">
                <a:solidFill>
                  <a:srgbClr val="FFFF00"/>
                </a:solidFill>
              </a:rPr>
              <a:t> do not </a:t>
            </a:r>
            <a:r>
              <a:rPr lang="tr-TR" b="1" dirty="0" err="1" smtClean="0">
                <a:solidFill>
                  <a:srgbClr val="FFFF00"/>
                </a:solidFill>
              </a:rPr>
              <a:t>harm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them</a:t>
            </a:r>
            <a:r>
              <a:rPr lang="tr-TR" b="1" dirty="0" smtClean="0">
                <a:solidFill>
                  <a:srgbClr val="FFFF00"/>
                </a:solidFill>
              </a:rPr>
              <a:t>."</a:t>
            </a:r>
            <a:endParaRPr lang="tr-TR" dirty="0" smtClean="0">
              <a:solidFill>
                <a:srgbClr val="FFFF00"/>
              </a:solidFill>
            </a:endParaRPr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Apostasy</a:t>
            </a:r>
            <a:r>
              <a:rPr lang="tr-TR" dirty="0" smtClean="0"/>
              <a:t> </a:t>
            </a:r>
            <a:r>
              <a:rPr lang="tr-TR" dirty="0" err="1" smtClean="0"/>
              <a:t>Affair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 smtClean="0"/>
              <a:t>Real </a:t>
            </a:r>
            <a:r>
              <a:rPr lang="tr-TR" b="1" dirty="0" err="1" smtClean="0"/>
              <a:t>Apostates</a:t>
            </a:r>
            <a:endParaRPr lang="tr-TR" b="1" dirty="0" smtClean="0"/>
          </a:p>
          <a:p>
            <a:pPr>
              <a:buNone/>
            </a:pPr>
            <a:r>
              <a:rPr lang="tr-TR" dirty="0" smtClean="0"/>
              <a:t>“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prefer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hell</a:t>
            </a:r>
            <a:r>
              <a:rPr lang="tr-TR" dirty="0" smtClean="0"/>
              <a:t> </a:t>
            </a:r>
            <a:r>
              <a:rPr lang="tr-TR" dirty="0" err="1" smtClean="0"/>
              <a:t>behind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pradise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of </a:t>
            </a:r>
            <a:r>
              <a:rPr lang="tr-TR" dirty="0" err="1" smtClean="0"/>
              <a:t>Quraysh</a:t>
            </a:r>
            <a:r>
              <a:rPr lang="tr-TR" dirty="0" smtClean="0"/>
              <a:t>”</a:t>
            </a:r>
          </a:p>
          <a:p>
            <a:endParaRPr lang="tr-TR" dirty="0" smtClean="0"/>
          </a:p>
          <a:p>
            <a:r>
              <a:rPr lang="tr-TR" b="1" dirty="0" err="1" smtClean="0"/>
              <a:t>Those</a:t>
            </a:r>
            <a:r>
              <a:rPr lang="tr-TR" b="1" dirty="0" smtClean="0"/>
              <a:t> </a:t>
            </a:r>
            <a:r>
              <a:rPr lang="tr-TR" b="1" dirty="0" err="1" smtClean="0"/>
              <a:t>who</a:t>
            </a:r>
            <a:r>
              <a:rPr lang="tr-TR" b="1" dirty="0" smtClean="0"/>
              <a:t> </a:t>
            </a:r>
            <a:r>
              <a:rPr lang="tr-TR" b="1" dirty="0" err="1" smtClean="0"/>
              <a:t>reject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pay </a:t>
            </a:r>
            <a:r>
              <a:rPr lang="tr-TR" b="1" dirty="0" err="1" smtClean="0"/>
              <a:t>Zakat</a:t>
            </a:r>
            <a:r>
              <a:rPr lang="tr-TR" b="1" dirty="0" smtClean="0"/>
              <a:t>/</a:t>
            </a:r>
            <a:r>
              <a:rPr lang="tr-TR" b="1" dirty="0" err="1" smtClean="0"/>
              <a:t>charity</a:t>
            </a:r>
            <a:r>
              <a:rPr lang="tr-TR" b="1" dirty="0" smtClean="0"/>
              <a:t>/</a:t>
            </a:r>
            <a:r>
              <a:rPr lang="tr-TR" b="1" dirty="0" err="1" smtClean="0"/>
              <a:t>almsgiving</a:t>
            </a:r>
            <a:endParaRPr lang="tr-TR" b="1" dirty="0" smtClean="0"/>
          </a:p>
          <a:p>
            <a:pPr>
              <a:buNone/>
            </a:pPr>
            <a:r>
              <a:rPr lang="tr-TR" dirty="0" smtClean="0"/>
              <a:t>    “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”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Famous</a:t>
            </a:r>
            <a:r>
              <a:rPr lang="tr-TR" dirty="0" smtClean="0"/>
              <a:t> </a:t>
            </a:r>
            <a:r>
              <a:rPr lang="tr-TR" dirty="0" err="1" smtClean="0"/>
              <a:t>Imposters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err="1" smtClean="0"/>
              <a:t>Musaylima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Liar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Tulayha</a:t>
            </a:r>
            <a:r>
              <a:rPr lang="tr-TR" dirty="0" smtClean="0"/>
              <a:t> b. </a:t>
            </a:r>
            <a:r>
              <a:rPr lang="tr-TR" dirty="0" err="1" smtClean="0"/>
              <a:t>Huwaylid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Sacah</a:t>
            </a:r>
            <a:r>
              <a:rPr lang="tr-TR" dirty="0" smtClean="0"/>
              <a:t> (</a:t>
            </a:r>
            <a:r>
              <a:rPr lang="tr-TR" dirty="0" err="1" smtClean="0"/>
              <a:t>soothsayer</a:t>
            </a:r>
            <a:r>
              <a:rPr lang="tr-TR" dirty="0" smtClean="0"/>
              <a:t>)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Aswad</a:t>
            </a:r>
            <a:r>
              <a:rPr lang="tr-TR" dirty="0" smtClean="0"/>
              <a:t> al-</a:t>
            </a:r>
            <a:r>
              <a:rPr lang="tr-TR" dirty="0" err="1" smtClean="0"/>
              <a:t>Ansî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deal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tr-TR" dirty="0" smtClean="0"/>
              <a:t>Umar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	“</a:t>
            </a:r>
            <a:r>
              <a:rPr lang="tr-TR" dirty="0" err="1" smtClean="0"/>
              <a:t>cocessions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done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zakat</a:t>
            </a:r>
            <a:r>
              <a:rPr lang="tr-TR" dirty="0" smtClean="0"/>
              <a:t> </a:t>
            </a:r>
            <a:r>
              <a:rPr lang="tr-TR" dirty="0" err="1" smtClean="0"/>
              <a:t>evaders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time”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</a:t>
            </a:r>
            <a:r>
              <a:rPr lang="tr-TR" dirty="0" smtClean="0"/>
              <a:t>:</a:t>
            </a:r>
          </a:p>
          <a:p>
            <a:pPr lvl="1"/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Divine</a:t>
            </a:r>
            <a:r>
              <a:rPr lang="tr-TR" b="1" dirty="0" smtClean="0"/>
              <a:t> </a:t>
            </a:r>
            <a:r>
              <a:rPr lang="tr-TR" b="1" dirty="0" err="1" smtClean="0"/>
              <a:t>Law</a:t>
            </a:r>
            <a:r>
              <a:rPr lang="tr-TR" b="1" dirty="0" smtClean="0"/>
              <a:t> </a:t>
            </a:r>
            <a:r>
              <a:rPr lang="tr-TR" b="1" dirty="0" err="1" smtClean="0"/>
              <a:t>cannot</a:t>
            </a:r>
            <a:r>
              <a:rPr lang="tr-TR" b="1" dirty="0" smtClean="0"/>
              <a:t> be </a:t>
            </a:r>
            <a:r>
              <a:rPr lang="tr-TR" b="1" dirty="0" err="1" smtClean="0"/>
              <a:t>divided</a:t>
            </a:r>
            <a:r>
              <a:rPr lang="tr-TR" b="1" dirty="0" smtClean="0"/>
              <a:t>,</a:t>
            </a:r>
          </a:p>
          <a:p>
            <a:pPr lvl="1"/>
            <a:r>
              <a:rPr lang="tr-TR" b="1" dirty="0" err="1" smtClean="0"/>
              <a:t>there</a:t>
            </a:r>
            <a:r>
              <a:rPr lang="tr-TR" b="1" dirty="0" smtClean="0"/>
              <a:t> is no </a:t>
            </a:r>
            <a:r>
              <a:rPr lang="tr-TR" b="1" dirty="0" err="1" smtClean="0"/>
              <a:t>distinction</a:t>
            </a:r>
            <a:r>
              <a:rPr lang="tr-TR" b="1" dirty="0" smtClean="0"/>
              <a:t> </a:t>
            </a:r>
            <a:r>
              <a:rPr lang="tr-TR" b="1" dirty="0" err="1" smtClean="0"/>
              <a:t>between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obligations</a:t>
            </a:r>
            <a:r>
              <a:rPr lang="tr-TR" b="1" dirty="0" smtClean="0"/>
              <a:t> of </a:t>
            </a:r>
            <a:r>
              <a:rPr lang="tr-TR" b="1" dirty="0" err="1" smtClean="0"/>
              <a:t>Zakah</a:t>
            </a:r>
            <a:r>
              <a:rPr lang="tr-TR" b="1" dirty="0" smtClean="0"/>
              <a:t> (</a:t>
            </a:r>
            <a:r>
              <a:rPr lang="tr-TR" b="1" dirty="0" err="1" smtClean="0"/>
              <a:t>charity</a:t>
            </a:r>
            <a:r>
              <a:rPr lang="tr-TR" b="1" dirty="0" smtClean="0"/>
              <a:t>) </a:t>
            </a:r>
            <a:r>
              <a:rPr lang="tr-TR" b="1" dirty="0" err="1" smtClean="0"/>
              <a:t>and</a:t>
            </a:r>
            <a:r>
              <a:rPr lang="tr-TR" b="1" dirty="0" smtClean="0"/>
              <a:t> Salah (</a:t>
            </a:r>
            <a:r>
              <a:rPr lang="tr-TR" b="1" dirty="0" err="1" smtClean="0"/>
              <a:t>prayer</a:t>
            </a:r>
            <a:r>
              <a:rPr lang="tr-TR" b="1" dirty="0" smtClean="0"/>
              <a:t>), </a:t>
            </a:r>
          </a:p>
          <a:p>
            <a:pPr lvl="1"/>
            <a:r>
              <a:rPr lang="tr-TR" b="1" dirty="0" err="1" smtClean="0"/>
              <a:t>any</a:t>
            </a:r>
            <a:r>
              <a:rPr lang="tr-TR" b="1" dirty="0" smtClean="0"/>
              <a:t> </a:t>
            </a:r>
            <a:r>
              <a:rPr lang="tr-TR" b="1" dirty="0" err="1" smtClean="0"/>
              <a:t>compromise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injunctions</a:t>
            </a:r>
            <a:r>
              <a:rPr lang="tr-TR" b="1" dirty="0" smtClean="0"/>
              <a:t> of Allah </a:t>
            </a:r>
            <a:r>
              <a:rPr lang="tr-TR" b="1" dirty="0" err="1" smtClean="0"/>
              <a:t>would</a:t>
            </a:r>
            <a:r>
              <a:rPr lang="tr-TR" b="1" dirty="0" smtClean="0"/>
              <a:t> </a:t>
            </a:r>
            <a:r>
              <a:rPr lang="tr-TR" b="1" dirty="0" err="1" smtClean="0"/>
              <a:t>eventually</a:t>
            </a:r>
            <a:r>
              <a:rPr lang="tr-TR" b="1" dirty="0" smtClean="0"/>
              <a:t> </a:t>
            </a:r>
            <a:r>
              <a:rPr lang="tr-TR" b="1" dirty="0" err="1" smtClean="0"/>
              <a:t>erode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foundations</a:t>
            </a:r>
            <a:r>
              <a:rPr lang="tr-TR" b="1" dirty="0" smtClean="0"/>
              <a:t> of </a:t>
            </a:r>
            <a:r>
              <a:rPr lang="tr-TR" b="1" dirty="0" err="1" smtClean="0"/>
              <a:t>Islam</a:t>
            </a:r>
            <a:r>
              <a:rPr lang="tr-TR" b="1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11 </a:t>
            </a:r>
            <a:r>
              <a:rPr lang="tr-TR" dirty="0" err="1" smtClean="0"/>
              <a:t>Corps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Duty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lvl="0"/>
            <a:r>
              <a:rPr lang="tr-TR" b="1" dirty="0" err="1" smtClean="0">
                <a:hlinkClick r:id="rId2" tooltip="Khalid Ibn Walid"/>
              </a:rPr>
              <a:t>Khalid</a:t>
            </a:r>
            <a:r>
              <a:rPr lang="tr-TR" b="1" dirty="0" smtClean="0">
                <a:hlinkClick r:id="rId2" tooltip="Khalid Ibn Walid"/>
              </a:rPr>
              <a:t> b. </a:t>
            </a:r>
            <a:r>
              <a:rPr lang="tr-TR" b="1" dirty="0" err="1" smtClean="0">
                <a:hlinkClick r:id="rId2" tooltip="Khalid Ibn Walid"/>
              </a:rPr>
              <a:t>Walid</a:t>
            </a:r>
            <a:r>
              <a:rPr lang="tr-TR" dirty="0" smtClean="0"/>
              <a:t>: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Tulaiha</a:t>
            </a:r>
            <a:r>
              <a:rPr lang="tr-TR" dirty="0" smtClean="0"/>
              <a:t> bin </a:t>
            </a:r>
            <a:r>
              <a:rPr lang="tr-TR" dirty="0" err="1" smtClean="0"/>
              <a:t>Khuwailad</a:t>
            </a:r>
            <a:r>
              <a:rPr lang="tr-TR" dirty="0" smtClean="0"/>
              <a:t> Al-</a:t>
            </a:r>
            <a:r>
              <a:rPr lang="tr-TR" dirty="0" err="1" smtClean="0"/>
              <a:t>Asdee</a:t>
            </a:r>
            <a:r>
              <a:rPr lang="tr-TR" dirty="0" smtClean="0"/>
              <a:t> (طُلیحہ بن خویلد الاسدی) at </a:t>
            </a:r>
            <a:r>
              <a:rPr lang="tr-TR" dirty="0" err="1" smtClean="0"/>
              <a:t>Buzaakhah</a:t>
            </a:r>
            <a:r>
              <a:rPr lang="tr-TR" dirty="0" smtClean="0"/>
              <a:t> (بزاخہ), </a:t>
            </a:r>
            <a:r>
              <a:rPr lang="tr-TR" dirty="0" err="1" smtClean="0"/>
              <a:t>then</a:t>
            </a:r>
            <a:r>
              <a:rPr lang="tr-TR" dirty="0" smtClean="0"/>
              <a:t> Malik bin </a:t>
            </a:r>
            <a:r>
              <a:rPr lang="tr-TR" dirty="0" err="1" smtClean="0"/>
              <a:t>Nuwaira</a:t>
            </a:r>
            <a:r>
              <a:rPr lang="tr-TR" dirty="0" smtClean="0"/>
              <a:t>  at </a:t>
            </a:r>
            <a:r>
              <a:rPr lang="tr-TR" dirty="0" err="1" smtClean="0"/>
              <a:t>Butah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Musaylima</a:t>
            </a:r>
            <a:r>
              <a:rPr lang="tr-TR" dirty="0" smtClean="0"/>
              <a:t> at </a:t>
            </a:r>
            <a:r>
              <a:rPr lang="tr-TR" dirty="0" err="1" smtClean="0"/>
              <a:t>Yamame</a:t>
            </a:r>
            <a:endParaRPr lang="tr-TR" dirty="0" smtClean="0"/>
          </a:p>
          <a:p>
            <a:pPr lvl="0"/>
            <a:r>
              <a:rPr lang="tr-TR" b="1" dirty="0" err="1" smtClean="0">
                <a:hlinkClick r:id="rId3" tooltip="Ikrimah ibn Abi-Jahl"/>
              </a:rPr>
              <a:t>Ikrimah</a:t>
            </a:r>
            <a:r>
              <a:rPr lang="tr-TR" b="1" dirty="0" smtClean="0">
                <a:hlinkClick r:id="rId3" tooltip="Ikrimah ibn Abi-Jahl"/>
              </a:rPr>
              <a:t> b. </a:t>
            </a:r>
            <a:r>
              <a:rPr lang="tr-TR" b="1" dirty="0" err="1" smtClean="0">
                <a:hlinkClick r:id="rId3" tooltip="Ikrimah ibn Abi-Jahl"/>
              </a:rPr>
              <a:t>Abi</a:t>
            </a:r>
            <a:r>
              <a:rPr lang="tr-TR" b="1" dirty="0" smtClean="0">
                <a:hlinkClick r:id="rId3" tooltip="Ikrimah ibn Abi-Jahl"/>
              </a:rPr>
              <a:t>-</a:t>
            </a:r>
            <a:r>
              <a:rPr lang="tr-TR" b="1" dirty="0" err="1" smtClean="0">
                <a:hlinkClick r:id="rId3" tooltip="Ikrimah ibn Abi-Jahl"/>
              </a:rPr>
              <a:t>Jahl</a:t>
            </a:r>
            <a:r>
              <a:rPr lang="tr-TR" dirty="0" smtClean="0"/>
              <a:t>: </a:t>
            </a:r>
            <a:r>
              <a:rPr lang="tr-TR" dirty="0" err="1" smtClean="0"/>
              <a:t>Contact</a:t>
            </a:r>
            <a:r>
              <a:rPr lang="tr-TR" dirty="0" smtClean="0"/>
              <a:t> </a:t>
            </a:r>
            <a:r>
              <a:rPr lang="tr-TR" dirty="0" err="1" smtClean="0"/>
              <a:t>Musaylima</a:t>
            </a:r>
            <a:r>
              <a:rPr lang="tr-TR" dirty="0" smtClean="0"/>
              <a:t> at </a:t>
            </a:r>
            <a:r>
              <a:rPr lang="tr-TR" dirty="0" err="1" smtClean="0"/>
              <a:t>Yamamah</a:t>
            </a:r>
            <a:r>
              <a:rPr lang="tr-TR" dirty="0" smtClean="0"/>
              <a:t> but 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involved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forces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built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Amr</a:t>
            </a:r>
            <a:r>
              <a:rPr lang="tr-TR" b="1" dirty="0" smtClean="0">
                <a:solidFill>
                  <a:srgbClr val="3333FF"/>
                </a:solidFill>
              </a:rPr>
              <a:t> b. al-As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of </a:t>
            </a:r>
            <a:r>
              <a:rPr lang="tr-TR" dirty="0" err="1" smtClean="0"/>
              <a:t>Quza'a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Wadi'a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of </a:t>
            </a:r>
            <a:r>
              <a:rPr lang="tr-TR" dirty="0" err="1" smtClean="0"/>
              <a:t>Tabuk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Daumat</a:t>
            </a:r>
            <a:r>
              <a:rPr lang="tr-TR" dirty="0" smtClean="0"/>
              <a:t>-</a:t>
            </a:r>
            <a:r>
              <a:rPr lang="tr-TR" dirty="0" err="1" smtClean="0"/>
              <a:t>ul</a:t>
            </a:r>
            <a:r>
              <a:rPr lang="tr-TR" dirty="0" smtClean="0"/>
              <a:t>-</a:t>
            </a:r>
            <a:r>
              <a:rPr lang="tr-TR" dirty="0" err="1" smtClean="0"/>
              <a:t>Jandal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Shurahbil</a:t>
            </a:r>
            <a:r>
              <a:rPr lang="tr-TR" b="1" dirty="0" smtClean="0">
                <a:solidFill>
                  <a:srgbClr val="3333FF"/>
                </a:solidFill>
              </a:rPr>
              <a:t> b. </a:t>
            </a:r>
            <a:r>
              <a:rPr lang="tr-TR" b="1" dirty="0" err="1" smtClean="0">
                <a:solidFill>
                  <a:srgbClr val="3333FF"/>
                </a:solidFill>
              </a:rPr>
              <a:t>Hasanah</a:t>
            </a:r>
            <a:r>
              <a:rPr lang="tr-TR" dirty="0" smtClean="0"/>
              <a:t>: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Ikrimah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await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Caliph's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Khalid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Saeed</a:t>
            </a:r>
            <a:r>
              <a:rPr lang="tr-TR" dirty="0" smtClean="0"/>
              <a:t>: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apostate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Syrian</a:t>
            </a:r>
            <a:r>
              <a:rPr lang="tr-TR" dirty="0" smtClean="0"/>
              <a:t> </a:t>
            </a:r>
            <a:r>
              <a:rPr lang="tr-TR" dirty="0" err="1" smtClean="0"/>
              <a:t>frontier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Turaifa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Hajiz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of </a:t>
            </a:r>
            <a:r>
              <a:rPr lang="tr-TR" dirty="0" err="1" smtClean="0"/>
              <a:t>Hawazin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Bani </a:t>
            </a:r>
            <a:r>
              <a:rPr lang="tr-TR" dirty="0" err="1" smtClean="0"/>
              <a:t>Sulaim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</a:t>
            </a:r>
            <a:r>
              <a:rPr lang="tr-TR" dirty="0" err="1" smtClean="0"/>
              <a:t>east</a:t>
            </a:r>
            <a:r>
              <a:rPr lang="tr-TR" dirty="0" smtClean="0"/>
              <a:t> of </a:t>
            </a:r>
            <a:r>
              <a:rPr lang="tr-TR" dirty="0" err="1" smtClean="0"/>
              <a:t>Medina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Mecca</a:t>
            </a:r>
            <a:r>
              <a:rPr lang="tr-TR" dirty="0" smtClean="0"/>
              <a:t>.</a:t>
            </a:r>
          </a:p>
          <a:p>
            <a:pPr lvl="0"/>
            <a:r>
              <a:rPr lang="tr-TR" b="1" dirty="0" smtClean="0">
                <a:solidFill>
                  <a:srgbClr val="3333FF"/>
                </a:solidFill>
              </a:rPr>
              <a:t>Ala b.  Al </a:t>
            </a:r>
            <a:r>
              <a:rPr lang="tr-TR" b="1" dirty="0" err="1" smtClean="0">
                <a:solidFill>
                  <a:srgbClr val="3333FF"/>
                </a:solidFill>
              </a:rPr>
              <a:t>Hadhrami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</a:t>
            </a:r>
            <a:r>
              <a:rPr lang="tr-TR" dirty="0" err="1" smtClean="0"/>
              <a:t>Bahrain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Hudhaifa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Mihsan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</a:t>
            </a:r>
            <a:r>
              <a:rPr lang="tr-TR" dirty="0" err="1" smtClean="0"/>
              <a:t>Oman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Arfaja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Harsama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Mahra.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Muhajir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Abi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Umayyah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Yemen,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Kinda</a:t>
            </a:r>
            <a:r>
              <a:rPr lang="tr-TR" dirty="0" smtClean="0"/>
              <a:t> in </a:t>
            </a:r>
            <a:r>
              <a:rPr lang="tr-TR" dirty="0" err="1" smtClean="0"/>
              <a:t>Hadhramaut</a:t>
            </a:r>
            <a:r>
              <a:rPr lang="tr-TR" dirty="0" smtClean="0"/>
              <a:t>.</a:t>
            </a:r>
          </a:p>
          <a:p>
            <a:pPr lvl="0"/>
            <a:r>
              <a:rPr lang="tr-TR" b="1" dirty="0" err="1" smtClean="0">
                <a:solidFill>
                  <a:srgbClr val="3333FF"/>
                </a:solidFill>
              </a:rPr>
              <a:t>Suwaid</a:t>
            </a:r>
            <a:r>
              <a:rPr lang="tr-TR" b="1" dirty="0" smtClean="0">
                <a:solidFill>
                  <a:srgbClr val="3333FF"/>
                </a:solidFill>
              </a:rPr>
              <a:t> b.  </a:t>
            </a:r>
            <a:r>
              <a:rPr lang="tr-TR" b="1" dirty="0" err="1" smtClean="0">
                <a:solidFill>
                  <a:srgbClr val="3333FF"/>
                </a:solidFill>
              </a:rPr>
              <a:t>Muqaran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coastal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</a:t>
            </a:r>
            <a:r>
              <a:rPr lang="tr-TR" dirty="0" err="1" smtClean="0"/>
              <a:t>north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Yemen.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corps</a:t>
            </a:r>
            <a:r>
              <a:rPr lang="tr-TR" dirty="0" smtClean="0"/>
              <a:t> </a:t>
            </a:r>
            <a:r>
              <a:rPr lang="tr-TR" dirty="0" err="1" smtClean="0"/>
              <a:t>commanders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lvl="0"/>
            <a:r>
              <a:rPr lang="tr-TR" dirty="0" err="1" smtClean="0"/>
              <a:t>Seek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objectives</a:t>
            </a:r>
            <a:endParaRPr lang="tr-TR" dirty="0" smtClean="0"/>
          </a:p>
          <a:p>
            <a:pPr lvl="0"/>
            <a:r>
              <a:rPr lang="tr-TR" dirty="0" err="1" smtClean="0"/>
              <a:t>Call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2" tooltip="Azaan"/>
              </a:rPr>
              <a:t>Azaan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</a:t>
            </a:r>
            <a:r>
              <a:rPr lang="tr-TR" dirty="0" smtClean="0"/>
              <a:t> </a:t>
            </a:r>
            <a:r>
              <a:rPr lang="tr-TR" dirty="0" err="1" smtClean="0"/>
              <a:t>answers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Azaan</a:t>
            </a:r>
            <a:r>
              <a:rPr lang="tr-TR" dirty="0" smtClean="0"/>
              <a:t>, do not </a:t>
            </a:r>
            <a:r>
              <a:rPr lang="tr-TR" dirty="0" err="1" smtClean="0"/>
              <a:t>attack</a:t>
            </a:r>
            <a:r>
              <a:rPr lang="tr-TR" dirty="0" smtClean="0"/>
              <a:t>.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Azaan</a:t>
            </a:r>
            <a:r>
              <a:rPr lang="tr-TR" dirty="0" smtClean="0"/>
              <a:t>, ask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confirm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submission</a:t>
            </a:r>
            <a:r>
              <a:rPr lang="tr-TR" dirty="0" smtClean="0"/>
              <a:t>,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payment</a:t>
            </a:r>
            <a:r>
              <a:rPr lang="tr-TR" dirty="0" smtClean="0"/>
              <a:t> of </a:t>
            </a:r>
            <a:r>
              <a:rPr lang="tr-TR" dirty="0" err="1" smtClean="0"/>
              <a:t>zakat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confirmed</a:t>
            </a:r>
            <a:r>
              <a:rPr lang="tr-TR" dirty="0" smtClean="0"/>
              <a:t>, do not </a:t>
            </a:r>
            <a:r>
              <a:rPr lang="tr-TR" dirty="0" err="1" smtClean="0"/>
              <a:t>attack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submit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not be </a:t>
            </a:r>
            <a:r>
              <a:rPr lang="tr-TR" dirty="0" err="1" smtClean="0"/>
              <a:t>attacked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do not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Azaan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Azaan</a:t>
            </a:r>
            <a:r>
              <a:rPr lang="tr-TR" dirty="0" smtClean="0"/>
              <a:t> do not </a:t>
            </a:r>
            <a:r>
              <a:rPr lang="tr-TR" dirty="0" err="1" smtClean="0"/>
              <a:t>confirm</a:t>
            </a:r>
            <a:r>
              <a:rPr lang="tr-TR" dirty="0" smtClean="0"/>
              <a:t> </a:t>
            </a:r>
            <a:r>
              <a:rPr lang="tr-TR" dirty="0" err="1" smtClean="0"/>
              <a:t>full</a:t>
            </a:r>
            <a:r>
              <a:rPr lang="tr-TR" dirty="0" smtClean="0"/>
              <a:t> </a:t>
            </a:r>
            <a:r>
              <a:rPr lang="tr-TR" dirty="0" err="1" smtClean="0"/>
              <a:t>submission</a:t>
            </a:r>
            <a:r>
              <a:rPr lang="tr-TR" dirty="0" smtClean="0"/>
              <a:t>,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dealt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sword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killed</a:t>
            </a:r>
            <a:r>
              <a:rPr lang="tr-TR" dirty="0" smtClean="0"/>
              <a:t> </a:t>
            </a:r>
            <a:r>
              <a:rPr lang="tr-TR" dirty="0" err="1" smtClean="0"/>
              <a:t>Muslims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killed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267744" y="2276872"/>
            <a:ext cx="496815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800" dirty="0" err="1" smtClean="0"/>
              <a:t>Conquests</a:t>
            </a:r>
            <a:endParaRPr lang="tr-TR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claims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conquests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To</a:t>
            </a:r>
            <a:r>
              <a:rPr lang="tr-TR" dirty="0" smtClean="0"/>
              <a:t> spread </a:t>
            </a:r>
            <a:r>
              <a:rPr lang="tr-TR" dirty="0" err="1" smtClean="0"/>
              <a:t>Islam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military</a:t>
            </a:r>
            <a:r>
              <a:rPr lang="tr-TR" dirty="0" smtClean="0"/>
              <a:t> </a:t>
            </a:r>
            <a:r>
              <a:rPr lang="tr-TR" dirty="0" err="1" smtClean="0"/>
              <a:t>force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To</a:t>
            </a:r>
            <a:r>
              <a:rPr lang="tr-TR" dirty="0" smtClean="0"/>
              <a:t> be dominant </a:t>
            </a:r>
            <a:r>
              <a:rPr lang="tr-TR" dirty="0" err="1" smtClean="0"/>
              <a:t>instead</a:t>
            </a:r>
            <a:r>
              <a:rPr lang="tr-TR" dirty="0" smtClean="0"/>
              <a:t> of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dominated</a:t>
            </a:r>
            <a:r>
              <a:rPr lang="tr-TR" dirty="0" smtClean="0"/>
              <a:t>: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overcome</a:t>
            </a:r>
            <a:r>
              <a:rPr lang="tr-TR" dirty="0" smtClean="0"/>
              <a:t> </a:t>
            </a:r>
            <a:r>
              <a:rPr lang="tr-TR" dirty="0" err="1" smtClean="0"/>
              <a:t>inferiority</a:t>
            </a:r>
            <a:r>
              <a:rPr lang="tr-TR" dirty="0" smtClean="0"/>
              <a:t> </a:t>
            </a:r>
            <a:r>
              <a:rPr lang="tr-TR" dirty="0" err="1" smtClean="0"/>
              <a:t>complex</a:t>
            </a:r>
            <a:endParaRPr lang="tr-TR" smtClean="0"/>
          </a:p>
          <a:p>
            <a:endParaRPr lang="tr-TR" dirty="0" smtClean="0"/>
          </a:p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booty</a:t>
            </a:r>
            <a:r>
              <a:rPr lang="tr-TR" dirty="0" smtClean="0"/>
              <a:t>/</a:t>
            </a:r>
            <a:r>
              <a:rPr lang="tr-TR" dirty="0" err="1" smtClean="0"/>
              <a:t>richness</a:t>
            </a:r>
            <a:r>
              <a:rPr lang="tr-TR" dirty="0" smtClean="0"/>
              <a:t> of </a:t>
            </a:r>
            <a:r>
              <a:rPr lang="tr-TR" dirty="0" err="1" smtClean="0"/>
              <a:t>ather</a:t>
            </a:r>
            <a:r>
              <a:rPr lang="tr-TR" dirty="0" smtClean="0"/>
              <a:t> </a:t>
            </a:r>
            <a:r>
              <a:rPr lang="tr-TR" dirty="0" err="1" smtClean="0"/>
              <a:t>nations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Reasons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Conquests</a:t>
            </a:r>
            <a:r>
              <a:rPr lang="tr-TR" dirty="0" smtClean="0"/>
              <a:t> in </a:t>
            </a:r>
            <a:r>
              <a:rPr lang="tr-TR" dirty="0" err="1" smtClean="0"/>
              <a:t>narrations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“</a:t>
            </a: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narrators</a:t>
            </a:r>
            <a:r>
              <a:rPr lang="tr-TR" dirty="0" smtClean="0"/>
              <a:t> </a:t>
            </a:r>
            <a:r>
              <a:rPr lang="tr-TR" dirty="0" err="1" smtClean="0"/>
              <a:t>said</a:t>
            </a:r>
            <a:r>
              <a:rPr lang="tr-TR" dirty="0" smtClean="0"/>
              <a:t>,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solving</a:t>
            </a:r>
            <a:r>
              <a:rPr lang="tr-TR" dirty="0" smtClean="0"/>
              <a:t>/</a:t>
            </a:r>
            <a:r>
              <a:rPr lang="tr-TR" dirty="0" err="1" smtClean="0"/>
              <a:t>coping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apostasy</a:t>
            </a:r>
            <a:r>
              <a:rPr lang="tr-TR" dirty="0" smtClean="0"/>
              <a:t> </a:t>
            </a:r>
            <a:r>
              <a:rPr lang="tr-TR" dirty="0" err="1" smtClean="0"/>
              <a:t>issue</a:t>
            </a:r>
            <a:r>
              <a:rPr lang="tr-TR" dirty="0" smtClean="0"/>
              <a:t>, </a:t>
            </a:r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</a:t>
            </a:r>
            <a:r>
              <a:rPr lang="tr-TR" dirty="0" smtClean="0"/>
              <a:t> </a:t>
            </a:r>
            <a:r>
              <a:rPr lang="tr-TR" dirty="0" err="1" smtClean="0"/>
              <a:t>decided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send</a:t>
            </a:r>
            <a:r>
              <a:rPr lang="tr-TR" dirty="0" smtClean="0"/>
              <a:t> an </a:t>
            </a:r>
            <a:r>
              <a:rPr lang="tr-TR" dirty="0" err="1" smtClean="0"/>
              <a:t>army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Syria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goal</a:t>
            </a:r>
            <a:r>
              <a:rPr lang="tr-TR" dirty="0" smtClean="0"/>
              <a:t> he </a:t>
            </a:r>
            <a:r>
              <a:rPr lang="tr-TR" dirty="0" err="1" smtClean="0"/>
              <a:t>wrote</a:t>
            </a:r>
            <a:r>
              <a:rPr lang="tr-TR" dirty="0" smtClean="0"/>
              <a:t> </a:t>
            </a:r>
            <a:r>
              <a:rPr lang="tr-TR" dirty="0" err="1" smtClean="0"/>
              <a:t>letters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chiefs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at </a:t>
            </a:r>
            <a:r>
              <a:rPr lang="tr-TR" dirty="0" err="1" smtClean="0"/>
              <a:t>Makka</a:t>
            </a:r>
            <a:r>
              <a:rPr lang="tr-TR" dirty="0" smtClean="0"/>
              <a:t>, </a:t>
            </a:r>
            <a:r>
              <a:rPr lang="tr-TR" dirty="0" err="1" smtClean="0"/>
              <a:t>Tâif</a:t>
            </a:r>
            <a:r>
              <a:rPr lang="tr-TR" dirty="0" smtClean="0"/>
              <a:t>, Yemen, </a:t>
            </a:r>
            <a:r>
              <a:rPr lang="tr-TR" dirty="0" err="1" smtClean="0"/>
              <a:t>Nejid</a:t>
            </a:r>
            <a:r>
              <a:rPr lang="tr-TR" dirty="0" smtClean="0"/>
              <a:t>, </a:t>
            </a:r>
            <a:r>
              <a:rPr lang="tr-TR" dirty="0" err="1" smtClean="0"/>
              <a:t>Hijaz</a:t>
            </a:r>
            <a:r>
              <a:rPr lang="tr-TR" dirty="0" smtClean="0"/>
              <a:t> </a:t>
            </a:r>
            <a:r>
              <a:rPr lang="tr-TR" dirty="0" err="1" smtClean="0"/>
              <a:t>encouraging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b="1" dirty="0" err="1" smtClean="0"/>
              <a:t>jihad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b="1" dirty="0" err="1" smtClean="0"/>
              <a:t>booty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be </a:t>
            </a:r>
            <a:r>
              <a:rPr lang="tr-TR" dirty="0" err="1" smtClean="0"/>
              <a:t>taken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Byzantine</a:t>
            </a:r>
            <a:r>
              <a:rPr lang="tr-TR" dirty="0" smtClean="0"/>
              <a:t>.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accepted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proposal</a:t>
            </a:r>
            <a:r>
              <a:rPr lang="tr-TR" dirty="0" smtClean="0"/>
              <a:t> in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b="1" dirty="0" smtClean="0"/>
              <a:t>to acquire merit in God's sight</a:t>
            </a:r>
            <a:r>
              <a:rPr lang="tr-TR" b="1" dirty="0" smtClean="0"/>
              <a:t>, </a:t>
            </a:r>
            <a:r>
              <a:rPr lang="tr-TR" dirty="0" err="1" smtClean="0"/>
              <a:t>others</a:t>
            </a:r>
            <a:r>
              <a:rPr lang="tr-TR" dirty="0" smtClean="0"/>
              <a:t> </a:t>
            </a:r>
            <a:r>
              <a:rPr lang="tr-TR" dirty="0" err="1" smtClean="0"/>
              <a:t>came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Madina</a:t>
            </a:r>
            <a:r>
              <a:rPr lang="tr-TR" dirty="0" smtClean="0"/>
              <a:t> </a:t>
            </a:r>
            <a:r>
              <a:rPr lang="tr-TR" b="1" dirty="0" err="1" smtClean="0"/>
              <a:t>hoping</a:t>
            </a:r>
            <a:r>
              <a:rPr lang="tr-TR" b="1" dirty="0" smtClean="0"/>
              <a:t> </a:t>
            </a:r>
            <a:r>
              <a:rPr lang="tr-TR" b="1" dirty="0" err="1" smtClean="0"/>
              <a:t>booty</a:t>
            </a:r>
            <a:r>
              <a:rPr lang="tr-TR" b="1" dirty="0" smtClean="0"/>
              <a:t>.” </a:t>
            </a:r>
            <a:r>
              <a:rPr lang="tr-TR" sz="1600" b="1" dirty="0" err="1" smtClean="0"/>
              <a:t>Belazurî</a:t>
            </a:r>
            <a:r>
              <a:rPr lang="tr-TR" sz="1600" b="1" dirty="0" smtClean="0"/>
              <a:t>, 156.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Reasons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Conquests</a:t>
            </a:r>
            <a:r>
              <a:rPr lang="tr-TR" dirty="0" smtClean="0"/>
              <a:t> in </a:t>
            </a:r>
            <a:r>
              <a:rPr lang="tr-TR" dirty="0" err="1" smtClean="0"/>
              <a:t>narrations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Rustam</a:t>
            </a:r>
            <a:r>
              <a:rPr lang="tr-TR" dirty="0" smtClean="0"/>
              <a:t>, </a:t>
            </a:r>
            <a:r>
              <a:rPr lang="tr-TR" dirty="0" err="1" smtClean="0"/>
              <a:t>king</a:t>
            </a:r>
            <a:r>
              <a:rPr lang="tr-TR" dirty="0" smtClean="0"/>
              <a:t> of </a:t>
            </a:r>
            <a:r>
              <a:rPr lang="tr-TR" dirty="0" err="1" smtClean="0"/>
              <a:t>Persia</a:t>
            </a:r>
            <a:r>
              <a:rPr lang="tr-TR" dirty="0" smtClean="0"/>
              <a:t>,:</a:t>
            </a:r>
          </a:p>
          <a:p>
            <a:pPr>
              <a:buNone/>
            </a:pPr>
            <a:r>
              <a:rPr lang="tr-TR" dirty="0" smtClean="0"/>
              <a:t>“I </a:t>
            </a:r>
            <a:r>
              <a:rPr lang="tr-TR" dirty="0" err="1" smtClean="0"/>
              <a:t>know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well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poverty</a:t>
            </a:r>
            <a:r>
              <a:rPr lang="tr-TR" dirty="0" smtClean="0"/>
              <a:t> </a:t>
            </a:r>
            <a:r>
              <a:rPr lang="tr-TR" dirty="0" err="1" smtClean="0"/>
              <a:t>drew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lands</a:t>
            </a:r>
            <a:r>
              <a:rPr lang="tr-TR" dirty="0" smtClean="0"/>
              <a:t>.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send</a:t>
            </a:r>
            <a:r>
              <a:rPr lang="tr-TR" dirty="0" smtClean="0"/>
              <a:t> </a:t>
            </a:r>
            <a:r>
              <a:rPr lang="tr-TR" dirty="0" err="1" smtClean="0"/>
              <a:t>back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feeding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giving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”</a:t>
            </a:r>
          </a:p>
          <a:p>
            <a:r>
              <a:rPr lang="tr-TR" dirty="0" err="1" smtClean="0"/>
              <a:t>Mughira</a:t>
            </a:r>
            <a:r>
              <a:rPr lang="tr-TR" dirty="0" smtClean="0"/>
              <a:t> b. </a:t>
            </a:r>
            <a:r>
              <a:rPr lang="tr-TR" dirty="0" err="1" smtClean="0"/>
              <a:t>Shu’ba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“Allah sent as his </a:t>
            </a:r>
            <a:r>
              <a:rPr lang="tr-TR" dirty="0" err="1" smtClean="0"/>
              <a:t>messanger</a:t>
            </a:r>
            <a:r>
              <a:rPr lang="tr-TR" dirty="0" smtClean="0"/>
              <a:t> 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got</a:t>
            </a:r>
            <a:r>
              <a:rPr lang="tr-TR" dirty="0" smtClean="0"/>
              <a:t> </a:t>
            </a:r>
            <a:r>
              <a:rPr lang="tr-TR" dirty="0" err="1" smtClean="0"/>
              <a:t>happiness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accepting</a:t>
            </a:r>
            <a:r>
              <a:rPr lang="tr-TR" dirty="0" smtClean="0"/>
              <a:t> his </a:t>
            </a:r>
            <a:r>
              <a:rPr lang="tr-TR" dirty="0" err="1" smtClean="0"/>
              <a:t>message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his </a:t>
            </a:r>
            <a:r>
              <a:rPr lang="tr-TR" dirty="0" err="1" smtClean="0"/>
              <a:t>footprints</a:t>
            </a:r>
            <a:r>
              <a:rPr lang="tr-TR" dirty="0" smtClean="0"/>
              <a:t>. He </a:t>
            </a:r>
            <a:r>
              <a:rPr lang="tr-TR" dirty="0" err="1" smtClean="0"/>
              <a:t>ordered</a:t>
            </a:r>
            <a:r>
              <a:rPr lang="tr-TR" dirty="0" smtClean="0"/>
              <a:t> us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battle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submit</a:t>
            </a:r>
            <a:r>
              <a:rPr lang="tr-TR" dirty="0" smtClean="0"/>
              <a:t> </a:t>
            </a:r>
            <a:r>
              <a:rPr lang="tr-TR" dirty="0" err="1" smtClean="0"/>
              <a:t>giving</a:t>
            </a:r>
            <a:r>
              <a:rPr lang="tr-TR" dirty="0" smtClean="0"/>
              <a:t> </a:t>
            </a:r>
            <a:r>
              <a:rPr lang="tr-TR" dirty="0" err="1" smtClean="0"/>
              <a:t>poll</a:t>
            </a:r>
            <a:r>
              <a:rPr lang="tr-TR" dirty="0" smtClean="0"/>
              <a:t>-</a:t>
            </a:r>
            <a:r>
              <a:rPr lang="tr-TR" dirty="0" err="1" smtClean="0"/>
              <a:t>tax</a:t>
            </a:r>
            <a:r>
              <a:rPr lang="tr-TR" dirty="0" smtClean="0"/>
              <a:t>.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calling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worship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Allah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accept</a:t>
            </a:r>
            <a:r>
              <a:rPr lang="tr-TR" dirty="0" smtClean="0"/>
              <a:t> </a:t>
            </a:r>
            <a:r>
              <a:rPr lang="tr-TR" dirty="0" err="1" smtClean="0"/>
              <a:t>Muhammad</a:t>
            </a:r>
            <a:r>
              <a:rPr lang="tr-TR" dirty="0" smtClean="0"/>
              <a:t> as his </a:t>
            </a:r>
            <a:r>
              <a:rPr lang="tr-TR" dirty="0" err="1" smtClean="0"/>
              <a:t>messanger</a:t>
            </a:r>
            <a:r>
              <a:rPr lang="tr-TR" dirty="0" smtClean="0"/>
              <a:t>.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accept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sword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judge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us 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Reactions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err="1" smtClean="0"/>
              <a:t>Umar’s</a:t>
            </a:r>
            <a:r>
              <a:rPr lang="tr-TR" dirty="0" smtClean="0"/>
              <a:t> </a:t>
            </a:r>
            <a:r>
              <a:rPr lang="tr-TR" dirty="0" err="1" smtClean="0"/>
              <a:t>exiting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threatining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0E022E"/>
                </a:solidFill>
              </a:rPr>
              <a:t>“</a:t>
            </a:r>
            <a:r>
              <a:rPr lang="tr-TR" b="1" dirty="0" err="1" smtClean="0">
                <a:solidFill>
                  <a:srgbClr val="0E022E"/>
                </a:solidFill>
              </a:rPr>
              <a:t>How</a:t>
            </a:r>
            <a:r>
              <a:rPr lang="tr-TR" b="1" dirty="0" smtClean="0">
                <a:solidFill>
                  <a:srgbClr val="0E022E"/>
                </a:solidFill>
              </a:rPr>
              <a:t> can he be </a:t>
            </a:r>
            <a:r>
              <a:rPr lang="tr-TR" b="1" dirty="0" err="1" smtClean="0">
                <a:solidFill>
                  <a:srgbClr val="0E022E"/>
                </a:solidFill>
              </a:rPr>
              <a:t>dead</a:t>
            </a:r>
            <a:r>
              <a:rPr lang="tr-TR" b="1" dirty="0" smtClean="0">
                <a:solidFill>
                  <a:srgbClr val="0E022E"/>
                </a:solidFill>
              </a:rPr>
              <a:t>? </a:t>
            </a:r>
            <a:r>
              <a:rPr lang="tr-TR" b="1" dirty="0" err="1" smtClean="0">
                <a:solidFill>
                  <a:srgbClr val="0E022E"/>
                </a:solidFill>
              </a:rPr>
              <a:t>By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God</a:t>
            </a:r>
            <a:r>
              <a:rPr lang="tr-TR" b="1" dirty="0" smtClean="0">
                <a:solidFill>
                  <a:srgbClr val="0E022E"/>
                </a:solidFill>
              </a:rPr>
              <a:t> he is not </a:t>
            </a:r>
            <a:r>
              <a:rPr lang="tr-TR" b="1" dirty="0" err="1" smtClean="0">
                <a:solidFill>
                  <a:srgbClr val="0E022E"/>
                </a:solidFill>
              </a:rPr>
              <a:t>dead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like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Moses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Jesus</a:t>
            </a:r>
            <a:r>
              <a:rPr lang="tr-TR" b="1" dirty="0" smtClean="0">
                <a:solidFill>
                  <a:srgbClr val="0E022E"/>
                </a:solidFill>
              </a:rPr>
              <a:t> he is </a:t>
            </a:r>
            <a:r>
              <a:rPr lang="tr-TR" b="1" dirty="0" err="1" smtClean="0">
                <a:solidFill>
                  <a:srgbClr val="0E022E"/>
                </a:solidFill>
              </a:rPr>
              <a:t>wrapt</a:t>
            </a:r>
            <a:r>
              <a:rPr lang="tr-TR" b="1" dirty="0" smtClean="0">
                <a:solidFill>
                  <a:srgbClr val="0E022E"/>
                </a:solidFill>
              </a:rPr>
              <a:t> in a </a:t>
            </a:r>
            <a:r>
              <a:rPr lang="tr-TR" b="1" dirty="0" err="1" smtClean="0">
                <a:solidFill>
                  <a:srgbClr val="0E022E"/>
                </a:solidFill>
              </a:rPr>
              <a:t>holy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trance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speedily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wil</a:t>
            </a:r>
            <a:r>
              <a:rPr lang="tr-TR" b="1" dirty="0" smtClean="0">
                <a:solidFill>
                  <a:srgbClr val="0E022E"/>
                </a:solidFill>
              </a:rPr>
              <a:t> he </a:t>
            </a:r>
            <a:r>
              <a:rPr lang="tr-TR" b="1" dirty="0" err="1" smtClean="0">
                <a:solidFill>
                  <a:srgbClr val="0E022E"/>
                </a:solidFill>
              </a:rPr>
              <a:t>returne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to</a:t>
            </a:r>
            <a:r>
              <a:rPr lang="tr-TR" b="1" dirty="0" smtClean="0">
                <a:solidFill>
                  <a:srgbClr val="0E022E"/>
                </a:solidFill>
              </a:rPr>
              <a:t> his </a:t>
            </a:r>
            <a:r>
              <a:rPr lang="tr-TR" b="1" dirty="0" err="1" smtClean="0">
                <a:solidFill>
                  <a:srgbClr val="0E022E"/>
                </a:solidFill>
              </a:rPr>
              <a:t>faithful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people</a:t>
            </a:r>
            <a:r>
              <a:rPr lang="tr-TR" b="1" dirty="0" smtClean="0">
                <a:solidFill>
                  <a:srgbClr val="0E022E"/>
                </a:solidFill>
              </a:rPr>
              <a:t>. I </a:t>
            </a:r>
            <a:r>
              <a:rPr lang="tr-TR" b="1" dirty="0" err="1" smtClean="0">
                <a:solidFill>
                  <a:srgbClr val="0E022E"/>
                </a:solidFill>
              </a:rPr>
              <a:t>will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kill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who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claims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that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Muhammad</a:t>
            </a:r>
            <a:r>
              <a:rPr lang="tr-TR" b="1" dirty="0" smtClean="0">
                <a:solidFill>
                  <a:srgbClr val="0E022E"/>
                </a:solidFill>
              </a:rPr>
              <a:t> is </a:t>
            </a:r>
            <a:r>
              <a:rPr lang="tr-TR" b="1" dirty="0" err="1" smtClean="0">
                <a:solidFill>
                  <a:srgbClr val="0E022E"/>
                </a:solidFill>
              </a:rPr>
              <a:t>dead</a:t>
            </a:r>
            <a:r>
              <a:rPr lang="tr-TR" b="1" dirty="0" smtClean="0">
                <a:solidFill>
                  <a:srgbClr val="0E022E"/>
                </a:solidFill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Conquests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Political</a:t>
            </a:r>
            <a:r>
              <a:rPr lang="tr-TR" dirty="0" smtClean="0"/>
              <a:t> </a:t>
            </a:r>
            <a:r>
              <a:rPr lang="tr-TR" dirty="0" err="1" smtClean="0"/>
              <a:t>goal</a:t>
            </a:r>
            <a:r>
              <a:rPr lang="tr-TR" dirty="0" smtClean="0"/>
              <a:t>: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extend</a:t>
            </a:r>
            <a:r>
              <a:rPr lang="tr-TR" dirty="0" smtClean="0"/>
              <a:t>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/</a:t>
            </a:r>
            <a:r>
              <a:rPr lang="tr-TR" dirty="0" err="1" smtClean="0"/>
              <a:t>administration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To</a:t>
            </a:r>
            <a:r>
              <a:rPr lang="tr-TR" dirty="0" smtClean="0"/>
              <a:t> mobilize </a:t>
            </a:r>
            <a:r>
              <a:rPr lang="tr-TR" dirty="0" err="1" smtClean="0"/>
              <a:t>energy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</a:t>
            </a:r>
            <a:r>
              <a:rPr lang="tr-TR" dirty="0" err="1" smtClean="0"/>
              <a:t>towards</a:t>
            </a:r>
            <a:r>
              <a:rPr lang="tr-TR" dirty="0" smtClean="0"/>
              <a:t> </a:t>
            </a:r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 smtClean="0"/>
              <a:t>threats</a:t>
            </a:r>
            <a:r>
              <a:rPr lang="tr-TR" dirty="0" smtClean="0"/>
              <a:t> </a:t>
            </a:r>
            <a:r>
              <a:rPr lang="tr-TR" dirty="0" err="1" smtClean="0"/>
              <a:t>instead</a:t>
            </a:r>
            <a:r>
              <a:rPr lang="tr-TR" dirty="0" smtClean="0"/>
              <a:t> of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struggle</a:t>
            </a:r>
            <a:endParaRPr lang="tr-TR" dirty="0" smtClean="0"/>
          </a:p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conquered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awaire</a:t>
            </a:r>
            <a:r>
              <a:rPr lang="tr-TR" dirty="0" smtClean="0"/>
              <a:t> of </a:t>
            </a:r>
            <a:r>
              <a:rPr lang="tr-TR" dirty="0" err="1" smtClean="0"/>
              <a:t>Islam</a:t>
            </a:r>
            <a:r>
              <a:rPr lang="tr-TR" dirty="0" smtClean="0"/>
              <a:t>/</a:t>
            </a:r>
            <a:r>
              <a:rPr lang="tr-TR" dirty="0" err="1" smtClean="0"/>
              <a:t>to</a:t>
            </a:r>
            <a:r>
              <a:rPr lang="tr-TR" dirty="0" smtClean="0"/>
              <a:t> spread </a:t>
            </a:r>
            <a:r>
              <a:rPr lang="tr-TR" dirty="0" err="1" smtClean="0"/>
              <a:t>Islam</a:t>
            </a:r>
            <a:endParaRPr lang="tr-TR" dirty="0" smtClean="0"/>
          </a:p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booty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/>
          <a:lstStyle/>
          <a:p>
            <a:r>
              <a:rPr lang="tr-TR" dirty="0" err="1" smtClean="0"/>
              <a:t>Conquest</a:t>
            </a:r>
            <a:r>
              <a:rPr lang="tr-TR" dirty="0" smtClean="0"/>
              <a:t> of Irak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66124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tr-TR" dirty="0" err="1" smtClean="0"/>
              <a:t>Raids</a:t>
            </a:r>
            <a:r>
              <a:rPr lang="tr-TR" dirty="0" smtClean="0"/>
              <a:t> of Musanna b. al-</a:t>
            </a:r>
            <a:r>
              <a:rPr lang="tr-TR" dirty="0" err="1" smtClean="0"/>
              <a:t>Hârisa</a:t>
            </a:r>
            <a:endParaRPr lang="tr-TR" dirty="0" smtClean="0"/>
          </a:p>
          <a:p>
            <a:r>
              <a:rPr lang="tr-TR" dirty="0" err="1" smtClean="0"/>
              <a:t>Victories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conquests</a:t>
            </a:r>
            <a:r>
              <a:rPr lang="tr-TR" dirty="0" smtClean="0"/>
              <a:t> of </a:t>
            </a:r>
            <a:r>
              <a:rPr lang="tr-TR" dirty="0" err="1" smtClean="0"/>
              <a:t>Khalid</a:t>
            </a:r>
            <a:r>
              <a:rPr lang="tr-TR" dirty="0" smtClean="0"/>
              <a:t> </a:t>
            </a:r>
          </a:p>
          <a:p>
            <a:pPr lvl="1"/>
            <a:r>
              <a:rPr lang="tr-TR" u="sng" dirty="0" err="1" smtClean="0">
                <a:hlinkClick r:id="rId2" tooltip="Battle of Chains"/>
              </a:rPr>
              <a:t>Battle</a:t>
            </a:r>
            <a:r>
              <a:rPr lang="tr-TR" u="sng" dirty="0" smtClean="0">
                <a:hlinkClick r:id="rId2" tooltip="Battle of Chains"/>
              </a:rPr>
              <a:t> of </a:t>
            </a:r>
            <a:r>
              <a:rPr lang="tr-TR" u="sng" dirty="0" err="1" smtClean="0">
                <a:hlinkClick r:id="rId2" tooltip="Battle of Chains"/>
              </a:rPr>
              <a:t>Chains</a:t>
            </a:r>
            <a:r>
              <a:rPr lang="tr-TR" dirty="0" smtClean="0"/>
              <a:t>, </a:t>
            </a:r>
            <a:r>
              <a:rPr lang="tr-TR" dirty="0" err="1" smtClean="0"/>
              <a:t>fought</a:t>
            </a:r>
            <a:r>
              <a:rPr lang="tr-TR" dirty="0" smtClean="0"/>
              <a:t> in April 633; </a:t>
            </a:r>
          </a:p>
          <a:p>
            <a:pPr lvl="1"/>
            <a:r>
              <a:rPr lang="tr-TR" u="sng" dirty="0" err="1" smtClean="0">
                <a:hlinkClick r:id="rId3" tooltip="Battle of River"/>
              </a:rPr>
              <a:t>Battle</a:t>
            </a:r>
            <a:r>
              <a:rPr lang="tr-TR" u="sng" dirty="0" smtClean="0">
                <a:hlinkClick r:id="rId3" tooltip="Battle of River"/>
              </a:rPr>
              <a:t> of </a:t>
            </a:r>
            <a:r>
              <a:rPr lang="tr-TR" u="sng" dirty="0" err="1" smtClean="0">
                <a:hlinkClick r:id="rId3" tooltip="Battle of River"/>
              </a:rPr>
              <a:t>River</a:t>
            </a:r>
            <a:r>
              <a:rPr lang="tr-TR" dirty="0" smtClean="0"/>
              <a:t>, </a:t>
            </a:r>
            <a:r>
              <a:rPr lang="tr-TR" dirty="0" err="1" smtClean="0"/>
              <a:t>fought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3rd </a:t>
            </a:r>
            <a:r>
              <a:rPr lang="tr-TR" dirty="0" err="1" smtClean="0"/>
              <a:t>week</a:t>
            </a:r>
            <a:r>
              <a:rPr lang="tr-TR" dirty="0" smtClean="0"/>
              <a:t> of April 633; </a:t>
            </a:r>
          </a:p>
          <a:p>
            <a:pPr lvl="1"/>
            <a:r>
              <a:rPr lang="tr-TR" u="sng" dirty="0" err="1" smtClean="0">
                <a:hlinkClick r:id="rId4" tooltip="Battle of Walaja"/>
              </a:rPr>
              <a:t>Battle</a:t>
            </a:r>
            <a:r>
              <a:rPr lang="tr-TR" u="sng" dirty="0" smtClean="0">
                <a:hlinkClick r:id="rId4" tooltip="Battle of Walaja"/>
              </a:rPr>
              <a:t> of </a:t>
            </a:r>
            <a:r>
              <a:rPr lang="tr-TR" u="sng" dirty="0" err="1" smtClean="0">
                <a:hlinkClick r:id="rId4" tooltip="Battle of Walaja"/>
              </a:rPr>
              <a:t>Walaja</a:t>
            </a:r>
            <a:r>
              <a:rPr lang="tr-TR" dirty="0" smtClean="0"/>
              <a:t>, </a:t>
            </a:r>
            <a:r>
              <a:rPr lang="tr-TR" dirty="0" err="1" smtClean="0"/>
              <a:t>fought</a:t>
            </a:r>
            <a:r>
              <a:rPr lang="tr-TR" dirty="0" smtClean="0"/>
              <a:t> in May 633 (</a:t>
            </a:r>
            <a:r>
              <a:rPr lang="tr-TR" dirty="0" err="1" smtClean="0"/>
              <a:t>where</a:t>
            </a:r>
            <a:r>
              <a:rPr lang="tr-TR" dirty="0" smtClean="0"/>
              <a:t> he </a:t>
            </a:r>
            <a:r>
              <a:rPr lang="tr-TR" dirty="0" err="1" smtClean="0"/>
              <a:t>successfully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a </a:t>
            </a:r>
            <a:r>
              <a:rPr lang="tr-TR" u="sng" dirty="0" err="1" smtClean="0">
                <a:hlinkClick r:id="rId5" tooltip="Pincer movement"/>
              </a:rPr>
              <a:t>double</a:t>
            </a:r>
            <a:r>
              <a:rPr lang="tr-TR" u="sng" dirty="0" smtClean="0">
                <a:hlinkClick r:id="rId5" tooltip="Pincer movement"/>
              </a:rPr>
              <a:t> </a:t>
            </a:r>
            <a:r>
              <a:rPr lang="tr-TR" u="sng" dirty="0" err="1" smtClean="0">
                <a:hlinkClick r:id="rId5" tooltip="Pincer movement"/>
              </a:rPr>
              <a:t>envelopment</a:t>
            </a:r>
            <a:r>
              <a:rPr lang="tr-TR" dirty="0" smtClean="0"/>
              <a:t> </a:t>
            </a:r>
            <a:r>
              <a:rPr lang="tr-TR" dirty="0" err="1" smtClean="0"/>
              <a:t>manoeuvre</a:t>
            </a:r>
            <a:r>
              <a:rPr lang="tr-TR" dirty="0" smtClean="0"/>
              <a:t>), </a:t>
            </a:r>
          </a:p>
          <a:p>
            <a:pPr lvl="1"/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6" tooltip="Battle of Ullais"/>
              </a:rPr>
              <a:t>Battle</a:t>
            </a:r>
            <a:r>
              <a:rPr lang="tr-TR" u="sng" dirty="0" smtClean="0">
                <a:hlinkClick r:id="rId6" tooltip="Battle of Ullais"/>
              </a:rPr>
              <a:t> of </a:t>
            </a:r>
            <a:r>
              <a:rPr lang="tr-TR" u="sng" dirty="0" err="1" smtClean="0">
                <a:hlinkClick r:id="rId6" tooltip="Battle of Ullais"/>
              </a:rPr>
              <a:t>Ullais</a:t>
            </a:r>
            <a:r>
              <a:rPr lang="tr-TR" dirty="0" smtClean="0"/>
              <a:t>, </a:t>
            </a:r>
            <a:r>
              <a:rPr lang="tr-TR" dirty="0" err="1" smtClean="0"/>
              <a:t>fought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mid</a:t>
            </a:r>
            <a:r>
              <a:rPr lang="tr-TR" dirty="0" smtClean="0"/>
              <a:t> of May 633.</a:t>
            </a:r>
          </a:p>
          <a:p>
            <a:pPr lvl="1"/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week</a:t>
            </a:r>
            <a:r>
              <a:rPr lang="tr-TR" dirty="0" smtClean="0"/>
              <a:t> of May 633, </a:t>
            </a:r>
            <a:r>
              <a:rPr lang="tr-TR" u="sng" dirty="0" err="1" smtClean="0">
                <a:hlinkClick r:id="rId7" tooltip="Hira"/>
              </a:rPr>
              <a:t>Hira</a:t>
            </a:r>
            <a:r>
              <a:rPr lang="tr-TR" dirty="0" smtClean="0"/>
              <a:t> </a:t>
            </a:r>
            <a:r>
              <a:rPr lang="tr-TR" dirty="0" err="1" smtClean="0"/>
              <a:t>capital</a:t>
            </a:r>
            <a:r>
              <a:rPr lang="tr-TR" dirty="0" smtClean="0"/>
              <a:t> </a:t>
            </a:r>
            <a:r>
              <a:rPr lang="tr-TR" dirty="0" err="1" smtClean="0"/>
              <a:t>city</a:t>
            </a:r>
            <a:r>
              <a:rPr lang="tr-TR" dirty="0" smtClean="0"/>
              <a:t> of </a:t>
            </a:r>
            <a:r>
              <a:rPr lang="tr-TR" dirty="0" err="1" smtClean="0"/>
              <a:t>Iraq</a:t>
            </a:r>
            <a:r>
              <a:rPr lang="tr-TR" dirty="0" smtClean="0"/>
              <a:t> </a:t>
            </a:r>
            <a:r>
              <a:rPr lang="tr-TR" dirty="0" err="1" smtClean="0"/>
              <a:t>fell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Muslims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July</a:t>
            </a:r>
            <a:r>
              <a:rPr lang="tr-TR" dirty="0" smtClean="0"/>
              <a:t> 633,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city</a:t>
            </a:r>
            <a:r>
              <a:rPr lang="tr-TR" dirty="0" smtClean="0"/>
              <a:t> of Al-</a:t>
            </a:r>
            <a:r>
              <a:rPr lang="tr-TR" dirty="0" err="1" smtClean="0"/>
              <a:t>Anbar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conquered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week</a:t>
            </a:r>
            <a:r>
              <a:rPr lang="tr-TR" dirty="0" smtClean="0"/>
              <a:t> of </a:t>
            </a:r>
            <a:r>
              <a:rPr lang="tr-TR" dirty="0" err="1" smtClean="0"/>
              <a:t>July</a:t>
            </a:r>
            <a:r>
              <a:rPr lang="tr-TR" dirty="0" smtClean="0"/>
              <a:t> 633 </a:t>
            </a:r>
            <a:r>
              <a:rPr lang="tr-TR" dirty="0" err="1" smtClean="0"/>
              <a:t>Khalid</a:t>
            </a:r>
            <a:r>
              <a:rPr lang="tr-TR" dirty="0" smtClean="0"/>
              <a:t> </a:t>
            </a:r>
            <a:r>
              <a:rPr lang="tr-TR" dirty="0" err="1" smtClean="0"/>
              <a:t>conquered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city</a:t>
            </a:r>
            <a:r>
              <a:rPr lang="tr-TR" dirty="0" smtClean="0"/>
              <a:t> of </a:t>
            </a:r>
            <a:r>
              <a:rPr lang="tr-TR" dirty="0" err="1" smtClean="0"/>
              <a:t>Ein</a:t>
            </a:r>
            <a:r>
              <a:rPr lang="tr-TR" dirty="0" smtClean="0"/>
              <a:t> 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Tamr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November</a:t>
            </a:r>
            <a:r>
              <a:rPr lang="tr-TR" dirty="0" smtClean="0"/>
              <a:t> 633, he </a:t>
            </a:r>
            <a:r>
              <a:rPr lang="tr-TR" dirty="0" err="1" smtClean="0"/>
              <a:t>won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8" tooltip="Battle of Muzieh"/>
              </a:rPr>
              <a:t>Battle</a:t>
            </a:r>
            <a:r>
              <a:rPr lang="tr-TR" u="sng" dirty="0" smtClean="0">
                <a:hlinkClick r:id="rId8" tooltip="Battle of Muzieh"/>
              </a:rPr>
              <a:t> of </a:t>
            </a:r>
            <a:r>
              <a:rPr lang="tr-TR" u="sng" dirty="0" err="1" smtClean="0">
                <a:hlinkClick r:id="rId8" tooltip="Battle of Muzieh"/>
              </a:rPr>
              <a:t>Muzieh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9" tooltip="Battle of Sanni"/>
              </a:rPr>
              <a:t>Battle</a:t>
            </a:r>
            <a:r>
              <a:rPr lang="tr-TR" u="sng" dirty="0" smtClean="0">
                <a:hlinkClick r:id="rId9" tooltip="Battle of Sanni"/>
              </a:rPr>
              <a:t> of </a:t>
            </a:r>
            <a:r>
              <a:rPr lang="tr-TR" u="sng" dirty="0" err="1" smtClean="0">
                <a:hlinkClick r:id="rId9" tooltip="Battle of Sanni"/>
              </a:rPr>
              <a:t>Sanni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finally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10" tooltip="Battle of Zumail"/>
              </a:rPr>
              <a:t>Battle</a:t>
            </a:r>
            <a:r>
              <a:rPr lang="tr-TR" u="sng" dirty="0" smtClean="0">
                <a:hlinkClick r:id="rId10" tooltip="Battle of Zumail"/>
              </a:rPr>
              <a:t> of </a:t>
            </a:r>
            <a:r>
              <a:rPr lang="tr-TR" u="sng" dirty="0" err="1" smtClean="0">
                <a:hlinkClick r:id="rId10" tooltip="Battle of Zumail"/>
              </a:rPr>
              <a:t>Zumail</a:t>
            </a:r>
            <a:r>
              <a:rPr lang="tr-TR" dirty="0" smtClean="0"/>
              <a:t> </a:t>
            </a:r>
          </a:p>
          <a:p>
            <a:pPr lvl="1">
              <a:buNone/>
            </a:pPr>
            <a:endParaRPr lang="tr-TR" dirty="0" smtClean="0"/>
          </a:p>
          <a:p>
            <a:pPr lvl="1" algn="ctr">
              <a:buNone/>
            </a:pPr>
            <a:r>
              <a:rPr lang="tr-TR" b="1" dirty="0" err="1" smtClean="0">
                <a:solidFill>
                  <a:srgbClr val="3333FF"/>
                </a:solidFill>
              </a:rPr>
              <a:t>Result</a:t>
            </a:r>
            <a:r>
              <a:rPr lang="tr-TR" b="1" dirty="0" smtClean="0">
                <a:solidFill>
                  <a:srgbClr val="3333FF"/>
                </a:solidFill>
              </a:rPr>
              <a:t>: </a:t>
            </a:r>
            <a:r>
              <a:rPr lang="tr-TR" b="1" dirty="0" err="1" smtClean="0">
                <a:solidFill>
                  <a:srgbClr val="3333FF"/>
                </a:solidFill>
              </a:rPr>
              <a:t>In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less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than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one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year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span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Khalid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ended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the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Persian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control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over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b="1" dirty="0" err="1" smtClean="0">
                <a:solidFill>
                  <a:srgbClr val="3333FF"/>
                </a:solidFill>
              </a:rPr>
              <a:t>Iraq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Conquest</a:t>
            </a:r>
            <a:r>
              <a:rPr lang="tr-TR" dirty="0" smtClean="0"/>
              <a:t> of </a:t>
            </a:r>
            <a:r>
              <a:rPr lang="tr-TR" dirty="0" err="1" smtClean="0"/>
              <a:t>Damascus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Bakr’s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Khalid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go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Syria</a:t>
            </a:r>
            <a:endParaRPr lang="tr-TR" dirty="0" smtClean="0"/>
          </a:p>
          <a:p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qonquests</a:t>
            </a:r>
            <a:r>
              <a:rPr lang="tr-TR" dirty="0" smtClean="0"/>
              <a:t> of </a:t>
            </a:r>
            <a:r>
              <a:rPr lang="tr-TR" dirty="0" err="1" smtClean="0"/>
              <a:t>Khalid</a:t>
            </a:r>
            <a:endParaRPr lang="tr-TR" dirty="0" smtClean="0"/>
          </a:p>
          <a:p>
            <a:pPr lvl="1"/>
            <a:r>
              <a:rPr lang="tr-TR" u="sng" dirty="0" err="1" smtClean="0">
                <a:hlinkClick r:id="rId2" tooltip="Sawa, Syria (page does not exist)"/>
              </a:rPr>
              <a:t>Sawa</a:t>
            </a:r>
            <a:r>
              <a:rPr lang="tr-TR" dirty="0" smtClean="0"/>
              <a:t>, </a:t>
            </a:r>
            <a:r>
              <a:rPr lang="tr-TR" u="sng" dirty="0" smtClean="0">
                <a:hlinkClick r:id="rId3" tooltip="Arak, Syria (page does not exist)"/>
              </a:rPr>
              <a:t>Arak</a:t>
            </a:r>
            <a:r>
              <a:rPr lang="tr-TR" dirty="0" smtClean="0"/>
              <a:t>, </a:t>
            </a:r>
            <a:r>
              <a:rPr lang="tr-TR" u="sng" dirty="0" err="1" smtClean="0">
                <a:hlinkClick r:id="rId4" tooltip="Tadmur"/>
              </a:rPr>
              <a:t>Tadmur</a:t>
            </a:r>
            <a:r>
              <a:rPr lang="tr-TR" dirty="0" smtClean="0"/>
              <a:t>, </a:t>
            </a:r>
            <a:r>
              <a:rPr lang="tr-TR" u="sng" dirty="0" err="1" smtClean="0">
                <a:hlinkClick r:id="rId5" tooltip="Sukhnah"/>
              </a:rPr>
              <a:t>Sukhnah</a:t>
            </a:r>
            <a:endParaRPr lang="tr-TR" u="sng" dirty="0" smtClean="0"/>
          </a:p>
          <a:p>
            <a:pPr lvl="1"/>
            <a:r>
              <a:rPr lang="tr-TR" dirty="0" err="1" smtClean="0">
                <a:solidFill>
                  <a:srgbClr val="3333FF"/>
                </a:solidFill>
              </a:rPr>
              <a:t>Victory</a:t>
            </a:r>
            <a:r>
              <a:rPr lang="tr-TR" dirty="0" smtClean="0">
                <a:solidFill>
                  <a:srgbClr val="3333FF"/>
                </a:solidFill>
              </a:rPr>
              <a:t> </a:t>
            </a:r>
            <a:r>
              <a:rPr lang="tr-TR" dirty="0" err="1" smtClean="0">
                <a:solidFill>
                  <a:srgbClr val="3333FF"/>
                </a:solidFill>
              </a:rPr>
              <a:t>over</a:t>
            </a:r>
            <a:r>
              <a:rPr lang="tr-TR" dirty="0" smtClean="0">
                <a:solidFill>
                  <a:srgbClr val="3333FF"/>
                </a:solidFill>
              </a:rPr>
              <a:t> </a:t>
            </a:r>
            <a:r>
              <a:rPr lang="tr-TR" dirty="0" err="1" smtClean="0">
                <a:solidFill>
                  <a:srgbClr val="3333FF"/>
                </a:solidFill>
              </a:rPr>
              <a:t>the</a:t>
            </a:r>
            <a:r>
              <a:rPr lang="tr-TR" dirty="0" smtClean="0">
                <a:solidFill>
                  <a:srgbClr val="3333FF"/>
                </a:solidFill>
              </a:rPr>
              <a:t> </a:t>
            </a:r>
            <a:r>
              <a:rPr lang="tr-TR" dirty="0" err="1" smtClean="0">
                <a:solidFill>
                  <a:srgbClr val="3333FF"/>
                </a:solidFill>
              </a:rPr>
              <a:t>Ghassanid</a:t>
            </a:r>
            <a:r>
              <a:rPr lang="tr-TR" dirty="0" smtClean="0">
                <a:solidFill>
                  <a:srgbClr val="3333FF"/>
                </a:solidFill>
              </a:rPr>
              <a:t> </a:t>
            </a:r>
            <a:r>
              <a:rPr lang="tr-TR" dirty="0" err="1" smtClean="0">
                <a:solidFill>
                  <a:srgbClr val="3333FF"/>
                </a:solidFill>
              </a:rPr>
              <a:t>army</a:t>
            </a:r>
            <a:r>
              <a:rPr lang="tr-TR" dirty="0" smtClean="0">
                <a:solidFill>
                  <a:srgbClr val="3333FF"/>
                </a:solidFill>
              </a:rPr>
              <a:t> of </a:t>
            </a:r>
            <a:r>
              <a:rPr lang="tr-TR" dirty="0" err="1" smtClean="0">
                <a:solidFill>
                  <a:srgbClr val="3333FF"/>
                </a:solidFill>
              </a:rPr>
              <a:t>Christian</a:t>
            </a:r>
            <a:r>
              <a:rPr lang="tr-TR" dirty="0" smtClean="0">
                <a:solidFill>
                  <a:srgbClr val="3333FF"/>
                </a:solidFill>
              </a:rPr>
              <a:t> </a:t>
            </a:r>
            <a:r>
              <a:rPr lang="tr-TR" dirty="0" err="1" smtClean="0">
                <a:solidFill>
                  <a:srgbClr val="3333FF"/>
                </a:solidFill>
              </a:rPr>
              <a:t>Arabs</a:t>
            </a:r>
            <a:r>
              <a:rPr lang="tr-TR" dirty="0" smtClean="0">
                <a:solidFill>
                  <a:srgbClr val="3333FF"/>
                </a:solidFill>
              </a:rPr>
              <a:t> in a </a:t>
            </a:r>
            <a:r>
              <a:rPr lang="tr-TR" dirty="0" err="1" smtClean="0">
                <a:solidFill>
                  <a:srgbClr val="3333FF"/>
                </a:solidFill>
              </a:rPr>
              <a:t>quick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6" tooltip="Battle of Marj-al-Rahit"/>
              </a:rPr>
              <a:t>Battle</a:t>
            </a:r>
            <a:r>
              <a:rPr lang="tr-TR" u="sng" dirty="0" smtClean="0">
                <a:hlinkClick r:id="rId6" tooltip="Battle of Marj-al-Rahit"/>
              </a:rPr>
              <a:t> of Marj-al-</a:t>
            </a:r>
            <a:r>
              <a:rPr lang="tr-TR" u="sng" dirty="0" err="1" smtClean="0">
                <a:hlinkClick r:id="rId6" tooltip="Battle of Marj-al-Rahit"/>
              </a:rPr>
              <a:t>Rahit</a:t>
            </a:r>
            <a:endParaRPr lang="tr-TR" u="sng" dirty="0" smtClean="0"/>
          </a:p>
          <a:p>
            <a:pPr lvl="1"/>
            <a:r>
              <a:rPr lang="tr-TR" dirty="0" err="1" smtClean="0">
                <a:solidFill>
                  <a:srgbClr val="3333FF"/>
                </a:solidFill>
              </a:rPr>
              <a:t>Victory</a:t>
            </a:r>
            <a:r>
              <a:rPr lang="tr-TR" dirty="0" smtClean="0">
                <a:solidFill>
                  <a:srgbClr val="3333FF"/>
                </a:solidFill>
              </a:rPr>
              <a:t> </a:t>
            </a:r>
            <a:r>
              <a:rPr lang="tr-TR" dirty="0" err="1" smtClean="0">
                <a:solidFill>
                  <a:srgbClr val="3333FF"/>
                </a:solidFill>
              </a:rPr>
              <a:t>over</a:t>
            </a:r>
            <a:r>
              <a:rPr lang="tr-TR" dirty="0" smtClean="0">
                <a:solidFill>
                  <a:srgbClr val="3333FF"/>
                </a:solidFill>
              </a:rPr>
              <a:t> </a:t>
            </a:r>
            <a:r>
              <a:rPr lang="tr-TR" dirty="0" err="1" smtClean="0">
                <a:solidFill>
                  <a:srgbClr val="3333FF"/>
                </a:solidFill>
              </a:rPr>
              <a:t>Byzantine</a:t>
            </a:r>
            <a:r>
              <a:rPr lang="tr-TR" dirty="0" smtClean="0">
                <a:solidFill>
                  <a:srgbClr val="3333FF"/>
                </a:solidFill>
              </a:rPr>
              <a:t> </a:t>
            </a:r>
            <a:r>
              <a:rPr lang="tr-TR" dirty="0" err="1" smtClean="0">
                <a:solidFill>
                  <a:srgbClr val="3333FF"/>
                </a:solidFill>
              </a:rPr>
              <a:t>forces</a:t>
            </a:r>
            <a:r>
              <a:rPr lang="tr-TR" dirty="0" smtClean="0">
                <a:solidFill>
                  <a:srgbClr val="3333FF"/>
                </a:solidFill>
              </a:rPr>
              <a:t> at </a:t>
            </a:r>
            <a:r>
              <a:rPr lang="tr-TR" dirty="0" err="1" smtClean="0">
                <a:solidFill>
                  <a:srgbClr val="3333FF"/>
                </a:solidFill>
              </a:rPr>
              <a:t>the</a:t>
            </a:r>
            <a:r>
              <a:rPr lang="tr-TR" dirty="0" smtClean="0">
                <a:solidFill>
                  <a:srgbClr val="3333FF"/>
                </a:solidFill>
              </a:rPr>
              <a:t> </a:t>
            </a:r>
            <a:r>
              <a:rPr lang="tr-TR" u="sng" dirty="0" err="1" smtClean="0">
                <a:hlinkClick r:id="rId7" tooltip="Battle of Ajnadayn"/>
              </a:rPr>
              <a:t>Battle</a:t>
            </a:r>
            <a:r>
              <a:rPr lang="tr-TR" u="sng" dirty="0" smtClean="0">
                <a:hlinkClick r:id="rId7" tooltip="Battle of Ajnadayn"/>
              </a:rPr>
              <a:t> of </a:t>
            </a:r>
            <a:r>
              <a:rPr lang="tr-TR" u="sng" dirty="0" err="1" smtClean="0">
                <a:hlinkClick r:id="rId7" tooltip="Battle of Ajnadayn"/>
              </a:rPr>
              <a:t>Ajnadayn</a:t>
            </a:r>
            <a:r>
              <a:rPr lang="tr-TR" u="sng" dirty="0" smtClean="0"/>
              <a:t> </a:t>
            </a:r>
            <a:r>
              <a:rPr lang="tr-TR" dirty="0" smtClean="0">
                <a:solidFill>
                  <a:srgbClr val="3333FF"/>
                </a:solidFill>
              </a:rPr>
              <a:t>on 30 </a:t>
            </a:r>
            <a:r>
              <a:rPr lang="tr-TR" dirty="0" err="1" smtClean="0">
                <a:solidFill>
                  <a:srgbClr val="3333FF"/>
                </a:solidFill>
              </a:rPr>
              <a:t>July</a:t>
            </a:r>
            <a:r>
              <a:rPr lang="tr-TR" dirty="0" smtClean="0">
                <a:solidFill>
                  <a:srgbClr val="3333FF"/>
                </a:solidFill>
              </a:rPr>
              <a:t> 634</a:t>
            </a:r>
            <a:endParaRPr lang="tr-TR" u="sng" dirty="0" smtClean="0">
              <a:solidFill>
                <a:srgbClr val="3333FF"/>
              </a:solidFill>
            </a:endParaRPr>
          </a:p>
          <a:p>
            <a:pPr lvl="1"/>
            <a:r>
              <a:rPr lang="tr-TR" b="1" dirty="0" err="1" smtClean="0">
                <a:solidFill>
                  <a:srgbClr val="3333FF"/>
                </a:solidFill>
              </a:rPr>
              <a:t>Conquest</a:t>
            </a:r>
            <a:r>
              <a:rPr lang="tr-TR" b="1" dirty="0" smtClean="0">
                <a:solidFill>
                  <a:srgbClr val="3333FF"/>
                </a:solidFill>
              </a:rPr>
              <a:t> of </a:t>
            </a:r>
            <a:r>
              <a:rPr lang="tr-TR" b="1" dirty="0" err="1" smtClean="0">
                <a:solidFill>
                  <a:srgbClr val="3333FF"/>
                </a:solidFill>
              </a:rPr>
              <a:t>Damascus</a:t>
            </a:r>
            <a:r>
              <a:rPr lang="tr-TR" b="1" dirty="0" smtClean="0">
                <a:solidFill>
                  <a:srgbClr val="3333FF"/>
                </a:solidFill>
              </a:rPr>
              <a:t> </a:t>
            </a:r>
            <a:r>
              <a:rPr lang="tr-TR" dirty="0" smtClean="0">
                <a:solidFill>
                  <a:srgbClr val="3333FF"/>
                </a:solidFill>
              </a:rPr>
              <a:t>on 18 </a:t>
            </a:r>
            <a:r>
              <a:rPr lang="tr-TR" dirty="0" err="1" smtClean="0">
                <a:solidFill>
                  <a:srgbClr val="3333FF"/>
                </a:solidFill>
              </a:rPr>
              <a:t>September</a:t>
            </a:r>
            <a:r>
              <a:rPr lang="tr-TR" dirty="0" smtClean="0">
                <a:solidFill>
                  <a:srgbClr val="3333FF"/>
                </a:solidFill>
              </a:rPr>
              <a:t> 634</a:t>
            </a:r>
          </a:p>
          <a:p>
            <a:r>
              <a:rPr lang="tr-TR" dirty="0" err="1" smtClean="0"/>
              <a:t>Death</a:t>
            </a:r>
            <a:r>
              <a:rPr lang="tr-TR" dirty="0" smtClean="0"/>
              <a:t> of </a:t>
            </a:r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replacement</a:t>
            </a:r>
            <a:r>
              <a:rPr lang="tr-TR" dirty="0" smtClean="0"/>
              <a:t> of </a:t>
            </a:r>
            <a:r>
              <a:rPr lang="tr-TR" dirty="0" err="1" smtClean="0"/>
              <a:t>Khalid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Ubayda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Umar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Sucession</a:t>
            </a:r>
            <a:r>
              <a:rPr lang="tr-TR" dirty="0" smtClean="0"/>
              <a:t> of Umar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“His [</a:t>
            </a:r>
            <a:r>
              <a:rPr lang="tr-TR" dirty="0" err="1" smtClean="0"/>
              <a:t>Umar's</a:t>
            </a:r>
            <a:r>
              <a:rPr lang="tr-TR" dirty="0" smtClean="0"/>
              <a:t>] </a:t>
            </a:r>
            <a:r>
              <a:rPr lang="tr-TR" dirty="0" err="1" smtClean="0"/>
              <a:t>strictness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softness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weight</a:t>
            </a:r>
            <a:r>
              <a:rPr lang="tr-TR" dirty="0" smtClean="0"/>
              <a:t> of </a:t>
            </a:r>
            <a:r>
              <a:rPr lang="tr-TR" dirty="0" err="1" smtClean="0"/>
              <a:t>Caliphate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over</a:t>
            </a:r>
            <a:r>
              <a:rPr lang="tr-TR" dirty="0" smtClean="0"/>
              <a:t> his </a:t>
            </a:r>
            <a:r>
              <a:rPr lang="tr-TR" dirty="0" err="1" smtClean="0"/>
              <a:t>shoulders</a:t>
            </a:r>
            <a:r>
              <a:rPr lang="tr-TR" dirty="0" smtClean="0"/>
              <a:t> he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remain</a:t>
            </a:r>
            <a:r>
              <a:rPr lang="tr-TR" dirty="0" smtClean="0"/>
              <a:t> no </a:t>
            </a:r>
            <a:r>
              <a:rPr lang="tr-TR" dirty="0" err="1" smtClean="0"/>
              <a:t>longer</a:t>
            </a:r>
            <a:r>
              <a:rPr lang="tr-TR" dirty="0" smtClean="0"/>
              <a:t> </a:t>
            </a:r>
            <a:r>
              <a:rPr lang="tr-TR" dirty="0" err="1" smtClean="0"/>
              <a:t>strict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I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asked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whom</a:t>
            </a:r>
            <a:r>
              <a:rPr lang="tr-TR" dirty="0" smtClean="0"/>
              <a:t> I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appointed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successor</a:t>
            </a:r>
            <a:r>
              <a:rPr lang="tr-TR" dirty="0" smtClean="0"/>
              <a:t>, I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tell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appointed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best</a:t>
            </a:r>
            <a:r>
              <a:rPr lang="tr-TR" dirty="0" smtClean="0"/>
              <a:t> </a:t>
            </a:r>
            <a:r>
              <a:rPr lang="tr-TR" dirty="0" err="1" smtClean="0"/>
              <a:t>man</a:t>
            </a:r>
            <a:r>
              <a:rPr lang="tr-TR" dirty="0" smtClean="0"/>
              <a:t>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men.”</a:t>
            </a:r>
          </a:p>
          <a:p>
            <a:endParaRPr lang="tr-TR" dirty="0" smtClean="0"/>
          </a:p>
          <a:p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smoothest</a:t>
            </a:r>
            <a:r>
              <a:rPr lang="tr-TR" dirty="0" smtClean="0"/>
              <a:t> </a:t>
            </a:r>
            <a:r>
              <a:rPr lang="tr-TR" dirty="0" err="1" smtClean="0"/>
              <a:t>transitions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authority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 err="1" smtClean="0"/>
              <a:t>lands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Speech</a:t>
            </a:r>
            <a:r>
              <a:rPr lang="tr-TR" dirty="0" smtClean="0"/>
              <a:t> of Umar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“O ye </a:t>
            </a:r>
            <a:r>
              <a:rPr lang="tr-TR" dirty="0" err="1" smtClean="0"/>
              <a:t>faithful</a:t>
            </a:r>
            <a:r>
              <a:rPr lang="tr-TR" dirty="0" smtClean="0"/>
              <a:t>! Abu </a:t>
            </a:r>
            <a:r>
              <a:rPr lang="tr-TR" dirty="0" err="1" smtClean="0"/>
              <a:t>Bakr</a:t>
            </a:r>
            <a:r>
              <a:rPr lang="tr-TR" dirty="0" smtClean="0"/>
              <a:t> is no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amongst</a:t>
            </a:r>
            <a:r>
              <a:rPr lang="tr-TR" dirty="0" smtClean="0"/>
              <a:t> us. He has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satisfaction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he has </a:t>
            </a:r>
            <a:r>
              <a:rPr lang="tr-TR" dirty="0" err="1" smtClean="0"/>
              <a:t>successfully</a:t>
            </a:r>
            <a:r>
              <a:rPr lang="tr-TR" dirty="0" smtClean="0"/>
              <a:t> </a:t>
            </a:r>
            <a:r>
              <a:rPr lang="tr-TR" dirty="0" err="1" smtClean="0"/>
              <a:t>piloted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ship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safety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negotiating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stormy</a:t>
            </a:r>
            <a:r>
              <a:rPr lang="tr-TR" dirty="0" smtClean="0"/>
              <a:t> </a:t>
            </a:r>
            <a:r>
              <a:rPr lang="tr-TR" dirty="0" err="1" smtClean="0"/>
              <a:t>sea</a:t>
            </a:r>
            <a:r>
              <a:rPr lang="tr-TR" dirty="0" smtClean="0"/>
              <a:t>. He </a:t>
            </a:r>
            <a:r>
              <a:rPr lang="tr-TR" dirty="0" err="1" smtClean="0"/>
              <a:t>successfully</a:t>
            </a:r>
            <a:r>
              <a:rPr lang="tr-TR" dirty="0" smtClean="0"/>
              <a:t> </a:t>
            </a:r>
            <a:r>
              <a:rPr lang="tr-TR" dirty="0" err="1" smtClean="0"/>
              <a:t>waged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apostasy</a:t>
            </a:r>
            <a:r>
              <a:rPr lang="tr-TR" dirty="0" smtClean="0"/>
              <a:t> </a:t>
            </a:r>
            <a:r>
              <a:rPr lang="tr-TR" dirty="0" err="1" smtClean="0"/>
              <a:t>wars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thanks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, </a:t>
            </a:r>
            <a:r>
              <a:rPr lang="tr-TR" dirty="0" err="1" smtClean="0"/>
              <a:t>Islam</a:t>
            </a:r>
            <a:r>
              <a:rPr lang="tr-TR" dirty="0" smtClean="0"/>
              <a:t> is </a:t>
            </a:r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supreme</a:t>
            </a:r>
            <a:r>
              <a:rPr lang="tr-TR" dirty="0" smtClean="0"/>
              <a:t> in </a:t>
            </a:r>
            <a:r>
              <a:rPr lang="tr-TR" dirty="0" err="1" smtClean="0"/>
              <a:t>Arabia</a:t>
            </a:r>
            <a:r>
              <a:rPr lang="tr-TR" dirty="0" smtClean="0"/>
              <a:t>. </a:t>
            </a:r>
            <a:r>
              <a:rPr lang="tr-TR" dirty="0" err="1" smtClean="0"/>
              <a:t>After</a:t>
            </a:r>
            <a:r>
              <a:rPr lang="tr-TR" dirty="0" smtClean="0"/>
              <a:t> Abu </a:t>
            </a:r>
            <a:r>
              <a:rPr lang="tr-TR" dirty="0" err="1" smtClean="0"/>
              <a:t>Bakr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mantle</a:t>
            </a:r>
            <a:r>
              <a:rPr lang="tr-TR" dirty="0" smtClean="0"/>
              <a:t> of </a:t>
            </a:r>
            <a:r>
              <a:rPr lang="tr-TR" dirty="0" err="1" smtClean="0"/>
              <a:t>Caliphate</a:t>
            </a:r>
            <a:r>
              <a:rPr lang="tr-TR" dirty="0" smtClean="0"/>
              <a:t> has </a:t>
            </a:r>
            <a:r>
              <a:rPr lang="tr-TR" dirty="0" err="1" smtClean="0"/>
              <a:t>fallen</a:t>
            </a:r>
            <a:r>
              <a:rPr lang="tr-TR" dirty="0" smtClean="0"/>
              <a:t> on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shoulders</a:t>
            </a:r>
            <a:r>
              <a:rPr lang="tr-TR" dirty="0" smtClean="0"/>
              <a:t>. I </a:t>
            </a:r>
            <a:r>
              <a:rPr lang="tr-TR" dirty="0" err="1" smtClean="0"/>
              <a:t>swear</a:t>
            </a:r>
            <a:r>
              <a:rPr lang="tr-TR" dirty="0" smtClean="0"/>
              <a:t> it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 </a:t>
            </a:r>
            <a:r>
              <a:rPr lang="tr-TR" dirty="0" err="1" smtClean="0"/>
              <a:t>never</a:t>
            </a:r>
            <a:r>
              <a:rPr lang="tr-TR" dirty="0" smtClean="0"/>
              <a:t> </a:t>
            </a:r>
            <a:r>
              <a:rPr lang="tr-TR" dirty="0" err="1" smtClean="0"/>
              <a:t>coveted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office</a:t>
            </a:r>
            <a:r>
              <a:rPr lang="tr-TR" dirty="0" smtClean="0"/>
              <a:t>. I </a:t>
            </a:r>
            <a:r>
              <a:rPr lang="tr-TR" dirty="0" err="1" smtClean="0"/>
              <a:t>wished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it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u="sng" dirty="0" err="1" smtClean="0"/>
              <a:t>devolved</a:t>
            </a:r>
            <a:r>
              <a:rPr lang="tr-TR" u="sng" dirty="0" smtClean="0"/>
              <a:t> on</a:t>
            </a:r>
            <a:r>
              <a:rPr lang="tr-TR" dirty="0" smtClean="0"/>
              <a:t>/</a:t>
            </a:r>
            <a:r>
              <a:rPr lang="tr-TR" dirty="0" err="1" smtClean="0"/>
              <a:t>passed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worthy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me</a:t>
            </a:r>
            <a:r>
              <a:rPr lang="tr-TR" dirty="0" smtClean="0"/>
              <a:t>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Speech</a:t>
            </a:r>
            <a:r>
              <a:rPr lang="tr-TR" dirty="0" smtClean="0"/>
              <a:t> of Umar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But </a:t>
            </a:r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in </a:t>
            </a:r>
            <a:r>
              <a:rPr lang="tr-TR" dirty="0" err="1" smtClean="0"/>
              <a:t>national</a:t>
            </a:r>
            <a:r>
              <a:rPr lang="tr-TR" dirty="0" smtClean="0"/>
              <a:t> </a:t>
            </a:r>
            <a:r>
              <a:rPr lang="tr-TR" dirty="0" err="1" smtClean="0"/>
              <a:t>interest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responsibility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leading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Muslims</a:t>
            </a:r>
            <a:r>
              <a:rPr lang="tr-TR" dirty="0" smtClean="0"/>
              <a:t> has </a:t>
            </a:r>
            <a:r>
              <a:rPr lang="tr-TR" dirty="0" err="1" smtClean="0"/>
              <a:t>come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u="sng" dirty="0" err="1" smtClean="0"/>
              <a:t>vest</a:t>
            </a:r>
            <a:r>
              <a:rPr lang="tr-TR" u="sng" dirty="0" smtClean="0"/>
              <a:t> in</a:t>
            </a:r>
            <a:r>
              <a:rPr lang="tr-TR" dirty="0" smtClean="0"/>
              <a:t>/</a:t>
            </a:r>
            <a:r>
              <a:rPr lang="tr-TR" u="sng" dirty="0" smtClean="0"/>
              <a:t>be </a:t>
            </a:r>
            <a:r>
              <a:rPr lang="tr-TR" u="sng" dirty="0" err="1" smtClean="0"/>
              <a:t>delivered</a:t>
            </a:r>
            <a:r>
              <a:rPr lang="tr-TR" u="sng" dirty="0" smtClean="0"/>
              <a:t> </a:t>
            </a:r>
            <a:r>
              <a:rPr lang="tr-TR" u="sng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me</a:t>
            </a:r>
            <a:r>
              <a:rPr lang="tr-TR" dirty="0" smtClean="0"/>
              <a:t>, I </a:t>
            </a:r>
            <a:r>
              <a:rPr lang="tr-TR" dirty="0" err="1" smtClean="0"/>
              <a:t>assure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 </a:t>
            </a:r>
            <a:r>
              <a:rPr lang="tr-TR" dirty="0" err="1" smtClean="0"/>
              <a:t>will</a:t>
            </a:r>
            <a:r>
              <a:rPr lang="tr-TR" dirty="0" smtClean="0"/>
              <a:t> not </a:t>
            </a:r>
            <a:r>
              <a:rPr lang="tr-TR" dirty="0" err="1" smtClean="0"/>
              <a:t>run</a:t>
            </a:r>
            <a:r>
              <a:rPr lang="tr-TR" dirty="0" smtClean="0"/>
              <a:t> </a:t>
            </a:r>
            <a:r>
              <a:rPr lang="tr-TR" dirty="0" err="1" smtClean="0"/>
              <a:t>away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tr-TR" dirty="0" smtClean="0"/>
              <a:t> post,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an </a:t>
            </a:r>
            <a:r>
              <a:rPr lang="tr-TR" dirty="0" err="1" smtClean="0"/>
              <a:t>earnest</a:t>
            </a:r>
            <a:r>
              <a:rPr lang="tr-TR" dirty="0" smtClean="0"/>
              <a:t> </a:t>
            </a:r>
            <a:r>
              <a:rPr lang="tr-TR" dirty="0" err="1" smtClean="0"/>
              <a:t>effort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discharge</a:t>
            </a:r>
            <a:r>
              <a:rPr lang="tr-TR" dirty="0" smtClean="0"/>
              <a:t>/</a:t>
            </a:r>
            <a:r>
              <a:rPr lang="tr-TR" dirty="0" err="1" smtClean="0"/>
              <a:t>carry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onerous</a:t>
            </a:r>
            <a:r>
              <a:rPr lang="tr-TR" dirty="0" smtClean="0"/>
              <a:t> </a:t>
            </a:r>
            <a:r>
              <a:rPr lang="tr-TR" dirty="0" err="1" smtClean="0"/>
              <a:t>duties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office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best</a:t>
            </a:r>
            <a:r>
              <a:rPr lang="tr-TR" dirty="0" smtClean="0"/>
              <a:t> of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capacity</a:t>
            </a:r>
            <a:r>
              <a:rPr lang="tr-TR" dirty="0" smtClean="0"/>
              <a:t> in </a:t>
            </a:r>
            <a:r>
              <a:rPr lang="tr-TR" dirty="0" err="1" smtClean="0"/>
              <a:t>accordance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injunctions</a:t>
            </a:r>
            <a:r>
              <a:rPr lang="tr-TR" dirty="0" smtClean="0"/>
              <a:t> of </a:t>
            </a:r>
            <a:r>
              <a:rPr lang="tr-TR" dirty="0" err="1" smtClean="0"/>
              <a:t>Islam</a:t>
            </a:r>
            <a:r>
              <a:rPr lang="tr-TR" dirty="0" smtClean="0"/>
              <a:t>. Allah has </a:t>
            </a:r>
            <a:r>
              <a:rPr lang="tr-TR" dirty="0" err="1" smtClean="0"/>
              <a:t>examined</a:t>
            </a:r>
            <a:r>
              <a:rPr lang="tr-TR" dirty="0" smtClean="0"/>
              <a:t> </a:t>
            </a:r>
            <a:r>
              <a:rPr lang="tr-TR" dirty="0" err="1" smtClean="0"/>
              <a:t>me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me</a:t>
            </a:r>
            <a:r>
              <a:rPr lang="tr-TR" dirty="0" smtClean="0"/>
              <a:t>,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performance</a:t>
            </a:r>
            <a:r>
              <a:rPr lang="tr-TR" dirty="0" smtClean="0"/>
              <a:t> of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duties</a:t>
            </a:r>
            <a:r>
              <a:rPr lang="tr-TR" dirty="0" smtClean="0"/>
              <a:t>, I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seek</a:t>
            </a:r>
            <a:r>
              <a:rPr lang="tr-TR" dirty="0" smtClean="0"/>
              <a:t> </a:t>
            </a:r>
            <a:r>
              <a:rPr lang="tr-TR" dirty="0" err="1" smtClean="0"/>
              <a:t>guidance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Holy</a:t>
            </a:r>
            <a:r>
              <a:rPr lang="tr-TR" dirty="0" smtClean="0"/>
              <a:t> </a:t>
            </a:r>
            <a:r>
              <a:rPr lang="tr-TR" dirty="0" err="1" smtClean="0"/>
              <a:t>Book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set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Holy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Abu </a:t>
            </a:r>
            <a:r>
              <a:rPr lang="tr-TR" dirty="0" err="1" smtClean="0"/>
              <a:t>Bakr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 I </a:t>
            </a:r>
            <a:r>
              <a:rPr lang="tr-TR" dirty="0" err="1" smtClean="0"/>
              <a:t>seek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assistance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I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path</a:t>
            </a:r>
            <a:r>
              <a:rPr lang="tr-TR" dirty="0" smtClean="0"/>
              <a:t>,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me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I </a:t>
            </a:r>
            <a:r>
              <a:rPr lang="tr-TR" dirty="0" err="1" smtClean="0"/>
              <a:t>deviate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path</a:t>
            </a:r>
            <a:r>
              <a:rPr lang="tr-TR" dirty="0" smtClean="0"/>
              <a:t>, </a:t>
            </a:r>
            <a:r>
              <a:rPr lang="tr-TR" dirty="0" err="1" smtClean="0"/>
              <a:t>correct</a:t>
            </a:r>
            <a:r>
              <a:rPr lang="tr-TR" dirty="0" smtClean="0"/>
              <a:t> </a:t>
            </a:r>
            <a:r>
              <a:rPr lang="tr-TR" dirty="0" err="1" smtClean="0"/>
              <a:t>me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led</a:t>
            </a:r>
            <a:r>
              <a:rPr lang="tr-TR" dirty="0" smtClean="0"/>
              <a:t> </a:t>
            </a:r>
            <a:r>
              <a:rPr lang="tr-TR" dirty="0" err="1" smtClean="0"/>
              <a:t>astray</a:t>
            </a:r>
            <a:r>
              <a:rPr lang="tr-TR" dirty="0" smtClean="0"/>
              <a:t>.”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Reconciliation</a:t>
            </a:r>
            <a:r>
              <a:rPr lang="tr-TR" dirty="0" smtClean="0"/>
              <a:t> </a:t>
            </a:r>
            <a:r>
              <a:rPr lang="tr-TR" dirty="0" err="1" smtClean="0"/>
              <a:t>Policy</a:t>
            </a:r>
            <a:r>
              <a:rPr lang="tr-TR" dirty="0" smtClean="0"/>
              <a:t> of Umar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“</a:t>
            </a:r>
            <a:r>
              <a:rPr lang="tr-TR" dirty="0" err="1" smtClean="0"/>
              <a:t>Brethren</a:t>
            </a:r>
            <a:r>
              <a:rPr lang="tr-TR" dirty="0" smtClean="0"/>
              <a:t>, it has </a:t>
            </a:r>
            <a:r>
              <a:rPr lang="tr-TR" dirty="0" err="1" smtClean="0"/>
              <a:t>come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notice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afraid</a:t>
            </a:r>
            <a:r>
              <a:rPr lang="tr-TR" dirty="0" smtClean="0"/>
              <a:t> of </a:t>
            </a:r>
            <a:r>
              <a:rPr lang="tr-TR" dirty="0" err="1" smtClean="0"/>
              <a:t>me</a:t>
            </a:r>
            <a:r>
              <a:rPr lang="tr-TR" dirty="0" smtClean="0"/>
              <a:t> ... </a:t>
            </a:r>
            <a:r>
              <a:rPr lang="tr-TR" dirty="0" err="1" smtClean="0"/>
              <a:t>they</a:t>
            </a:r>
            <a:r>
              <a:rPr lang="tr-TR" dirty="0" smtClean="0"/>
              <a:t> say </a:t>
            </a:r>
            <a:r>
              <a:rPr lang="tr-TR" dirty="0" err="1" smtClean="0"/>
              <a:t>that</a:t>
            </a:r>
            <a:r>
              <a:rPr lang="tr-TR" dirty="0" smtClean="0"/>
              <a:t> he (</a:t>
            </a:r>
            <a:r>
              <a:rPr lang="tr-TR" i="1" dirty="0" smtClean="0"/>
              <a:t>Umar</a:t>
            </a:r>
            <a:r>
              <a:rPr lang="tr-TR" dirty="0" smtClean="0"/>
              <a:t>) has </a:t>
            </a:r>
            <a:r>
              <a:rPr lang="tr-TR" dirty="0" err="1" smtClean="0"/>
              <a:t>become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Caliph</a:t>
            </a:r>
            <a:r>
              <a:rPr lang="tr-TR" dirty="0" smtClean="0"/>
              <a:t> </a:t>
            </a:r>
            <a:r>
              <a:rPr lang="tr-TR" dirty="0" err="1" smtClean="0"/>
              <a:t>now</a:t>
            </a:r>
            <a:r>
              <a:rPr lang="tr-TR" dirty="0" smtClean="0"/>
              <a:t>,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knows</a:t>
            </a:r>
            <a:r>
              <a:rPr lang="tr-TR" dirty="0" smtClean="0"/>
              <a:t> </a:t>
            </a:r>
            <a:r>
              <a:rPr lang="tr-TR" dirty="0" err="1" smtClean="0"/>
              <a:t>how</a:t>
            </a:r>
            <a:r>
              <a:rPr lang="tr-TR" dirty="0" smtClean="0"/>
              <a:t> hard he </a:t>
            </a:r>
            <a:r>
              <a:rPr lang="tr-TR" dirty="0" err="1" smtClean="0"/>
              <a:t>will</a:t>
            </a:r>
            <a:r>
              <a:rPr lang="tr-TR" dirty="0" smtClean="0"/>
              <a:t> be. </a:t>
            </a:r>
            <a:r>
              <a:rPr lang="tr-TR" dirty="0" err="1" smtClean="0"/>
              <a:t>Whoever</a:t>
            </a:r>
            <a:r>
              <a:rPr lang="tr-TR" dirty="0" smtClean="0"/>
              <a:t> has </a:t>
            </a:r>
            <a:r>
              <a:rPr lang="tr-TR" dirty="0" err="1" smtClean="0"/>
              <a:t>said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is not </a:t>
            </a:r>
            <a:r>
              <a:rPr lang="tr-TR" dirty="0" err="1" smtClean="0"/>
              <a:t>wrong</a:t>
            </a:r>
            <a:r>
              <a:rPr lang="tr-TR" dirty="0" smtClean="0"/>
              <a:t> in his </a:t>
            </a:r>
            <a:r>
              <a:rPr lang="tr-TR" dirty="0" err="1" smtClean="0"/>
              <a:t>assessment</a:t>
            </a:r>
            <a:r>
              <a:rPr lang="tr-TR" dirty="0" smtClean="0"/>
              <a:t> ,,, </a:t>
            </a:r>
            <a:r>
              <a:rPr lang="tr-TR" dirty="0" err="1" smtClean="0"/>
              <a:t>know</a:t>
            </a:r>
            <a:r>
              <a:rPr lang="tr-TR" dirty="0" smtClean="0"/>
              <a:t> ye </a:t>
            </a:r>
            <a:r>
              <a:rPr lang="tr-TR" dirty="0" err="1" smtClean="0"/>
              <a:t>brethren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feel</a:t>
            </a:r>
            <a:r>
              <a:rPr lang="tr-TR" dirty="0" smtClean="0"/>
              <a:t> a </a:t>
            </a:r>
            <a:r>
              <a:rPr lang="tr-TR" dirty="0" err="1" smtClean="0"/>
              <a:t>change</a:t>
            </a:r>
            <a:r>
              <a:rPr lang="tr-TR" dirty="0" smtClean="0"/>
              <a:t> in </a:t>
            </a:r>
            <a:r>
              <a:rPr lang="tr-TR" dirty="0" err="1" smtClean="0"/>
              <a:t>me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practise</a:t>
            </a:r>
            <a:r>
              <a:rPr lang="tr-TR" dirty="0" smtClean="0"/>
              <a:t> </a:t>
            </a:r>
            <a:r>
              <a:rPr lang="tr-TR" dirty="0" err="1" smtClean="0"/>
              <a:t>tyranny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deprive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 of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rights</a:t>
            </a:r>
            <a:r>
              <a:rPr lang="tr-TR" dirty="0" smtClean="0"/>
              <a:t>, I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harsh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stern</a:t>
            </a:r>
            <a:r>
              <a:rPr lang="tr-TR" dirty="0" smtClean="0"/>
              <a:t>, but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, I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soft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tender.”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0000"/>
                </a:solidFill>
              </a:rPr>
              <a:t>he </a:t>
            </a:r>
            <a:r>
              <a:rPr lang="tr-TR" dirty="0" err="1" smtClean="0">
                <a:solidFill>
                  <a:srgbClr val="FF0000"/>
                </a:solidFill>
              </a:rPr>
              <a:t>that</a:t>
            </a:r>
            <a:r>
              <a:rPr lang="tr-TR" dirty="0" smtClean="0">
                <a:solidFill>
                  <a:srgbClr val="FF0000"/>
                </a:solidFill>
              </a:rPr>
              <a:t> is </a:t>
            </a:r>
            <a:r>
              <a:rPr lang="tr-TR" dirty="0" err="1" smtClean="0">
                <a:solidFill>
                  <a:srgbClr val="FF0000"/>
                </a:solidFill>
              </a:rPr>
              <a:t>weakest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among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you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shall</a:t>
            </a:r>
            <a:r>
              <a:rPr lang="tr-TR" dirty="0" smtClean="0">
                <a:solidFill>
                  <a:srgbClr val="FF0000"/>
                </a:solidFill>
              </a:rPr>
              <a:t> be in </a:t>
            </a:r>
            <a:r>
              <a:rPr lang="tr-TR" dirty="0" err="1" smtClean="0">
                <a:solidFill>
                  <a:srgbClr val="FF0000"/>
                </a:solidFill>
              </a:rPr>
              <a:t>my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eye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strongest</a:t>
            </a:r>
            <a:r>
              <a:rPr lang="tr-TR" dirty="0" smtClean="0"/>
              <a:t>,</a:t>
            </a:r>
            <a:r>
              <a:rPr lang="tr-TR" u="sng" baseline="30000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I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vindicated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his </a:t>
            </a:r>
            <a:r>
              <a:rPr lang="tr-TR" dirty="0" err="1" smtClean="0"/>
              <a:t>rights</a:t>
            </a:r>
            <a:r>
              <a:rPr lang="tr-TR" dirty="0" smtClean="0"/>
              <a:t>; he </a:t>
            </a:r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dirty="0" err="1" smtClean="0"/>
              <a:t>strongest</a:t>
            </a:r>
            <a:r>
              <a:rPr lang="tr-TR" dirty="0" smtClean="0"/>
              <a:t> I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treat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weakest</a:t>
            </a:r>
            <a:r>
              <a:rPr lang="tr-TR" dirty="0" smtClean="0"/>
              <a:t>, </a:t>
            </a:r>
            <a:r>
              <a:rPr lang="tr-TR" dirty="0" err="1" smtClean="0"/>
              <a:t>until</a:t>
            </a:r>
            <a:r>
              <a:rPr lang="tr-TR" dirty="0" smtClean="0"/>
              <a:t> he </a:t>
            </a:r>
            <a:r>
              <a:rPr lang="tr-TR" dirty="0" err="1" smtClean="0"/>
              <a:t>complies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.”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Delivering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Ali his </a:t>
            </a:r>
            <a:r>
              <a:rPr lang="tr-TR" dirty="0" err="1" smtClean="0"/>
              <a:t>disputed</a:t>
            </a:r>
            <a:r>
              <a:rPr lang="tr-TR" dirty="0" smtClean="0"/>
              <a:t> </a:t>
            </a:r>
            <a:r>
              <a:rPr lang="tr-TR" dirty="0" err="1" smtClean="0"/>
              <a:t>estates</a:t>
            </a:r>
            <a:r>
              <a:rPr lang="tr-TR" dirty="0" smtClean="0"/>
              <a:t> in </a:t>
            </a:r>
            <a:r>
              <a:rPr lang="tr-TR" dirty="0" err="1" smtClean="0"/>
              <a:t>Khayber</a:t>
            </a:r>
            <a:endParaRPr lang="tr-TR" dirty="0" smtClean="0"/>
          </a:p>
          <a:p>
            <a:r>
              <a:rPr lang="tr-TR" dirty="0" smtClean="0"/>
              <a:t>General </a:t>
            </a:r>
            <a:r>
              <a:rPr lang="tr-TR" dirty="0" err="1" smtClean="0"/>
              <a:t>amnesty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prisoners</a:t>
            </a:r>
            <a:r>
              <a:rPr lang="tr-TR" dirty="0" smtClean="0"/>
              <a:t> </a:t>
            </a:r>
            <a:r>
              <a:rPr lang="tr-TR" dirty="0" err="1" smtClean="0"/>
              <a:t>captured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apostates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rebels</a:t>
            </a:r>
            <a:endParaRPr lang="tr-TR" dirty="0" smtClean="0"/>
          </a:p>
          <a:p>
            <a:r>
              <a:rPr lang="tr-TR" dirty="0" err="1" smtClean="0"/>
              <a:t>winning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his </a:t>
            </a:r>
            <a:r>
              <a:rPr lang="tr-TR" dirty="0" err="1" smtClean="0"/>
              <a:t>subjects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Conquests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During</a:t>
            </a:r>
            <a:r>
              <a:rPr lang="tr-TR" dirty="0" smtClean="0"/>
              <a:t> his </a:t>
            </a:r>
            <a:r>
              <a:rPr lang="tr-TR" dirty="0" err="1" smtClean="0"/>
              <a:t>reign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Levant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 smtClean="0"/>
              <a:t>Egypt</a:t>
            </a:r>
            <a:r>
              <a:rPr lang="tr-TR" dirty="0" smtClean="0"/>
              <a:t>, </a:t>
            </a:r>
          </a:p>
          <a:p>
            <a:pPr lvl="1"/>
            <a:r>
              <a:rPr lang="tr-TR" u="sng" dirty="0" err="1" smtClean="0">
                <a:hlinkClick r:id="rId2" tooltip="Cyrenaica"/>
              </a:rPr>
              <a:t>Cyrenaica</a:t>
            </a:r>
            <a:r>
              <a:rPr lang="tr-TR" dirty="0" smtClean="0"/>
              <a:t>, </a:t>
            </a:r>
          </a:p>
          <a:p>
            <a:pPr lvl="1"/>
            <a:r>
              <a:rPr lang="tr-TR" u="sng" dirty="0" err="1" smtClean="0">
                <a:hlinkClick r:id="rId3" tooltip="Tripolitania"/>
              </a:rPr>
              <a:t>Tripolitania</a:t>
            </a:r>
            <a:r>
              <a:rPr lang="tr-TR" dirty="0" smtClean="0"/>
              <a:t>, </a:t>
            </a:r>
          </a:p>
          <a:p>
            <a:pPr lvl="1"/>
            <a:r>
              <a:rPr lang="tr-TR" u="sng" dirty="0" err="1" smtClean="0">
                <a:hlinkClick r:id="rId4" tooltip="Fezzan"/>
              </a:rPr>
              <a:t>Fezzan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 smtClean="0"/>
              <a:t>Eastern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5" tooltip="Anatolia"/>
              </a:rPr>
              <a:t>Anatolia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 smtClean="0"/>
              <a:t>almost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6" tooltip="Sassanid Empire"/>
              </a:rPr>
              <a:t>Sassanid</a:t>
            </a:r>
            <a:r>
              <a:rPr lang="tr-TR" u="sng" dirty="0" smtClean="0">
                <a:hlinkClick r:id="rId6" tooltip="Sassanid Empire"/>
              </a:rPr>
              <a:t> </a:t>
            </a:r>
            <a:r>
              <a:rPr lang="tr-TR" u="sng" dirty="0" err="1" smtClean="0">
                <a:hlinkClick r:id="rId6" tooltip="Sassanid Empire"/>
              </a:rPr>
              <a:t>Persian</a:t>
            </a:r>
            <a:r>
              <a:rPr lang="tr-TR" u="sng" dirty="0" smtClean="0">
                <a:hlinkClick r:id="rId6" tooltip="Sassanid Empire"/>
              </a:rPr>
              <a:t> </a:t>
            </a:r>
            <a:r>
              <a:rPr lang="tr-TR" u="sng" dirty="0" err="1" smtClean="0">
                <a:hlinkClick r:id="rId6" tooltip="Sassanid Empire"/>
              </a:rPr>
              <a:t>Empire</a:t>
            </a:r>
            <a:r>
              <a:rPr lang="tr-TR" dirty="0" smtClean="0"/>
              <a:t>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7" tooltip="Bactria"/>
              </a:rPr>
              <a:t>Bactria</a:t>
            </a:r>
            <a:r>
              <a:rPr lang="tr-TR" dirty="0" smtClean="0"/>
              <a:t>, </a:t>
            </a:r>
            <a:r>
              <a:rPr lang="tr-TR" u="sng" dirty="0" err="1" smtClean="0">
                <a:hlinkClick r:id="rId8" tooltip="Persia"/>
              </a:rPr>
              <a:t>Persia</a:t>
            </a:r>
            <a:r>
              <a:rPr lang="tr-TR" dirty="0" smtClean="0"/>
              <a:t>, </a:t>
            </a:r>
            <a:r>
              <a:rPr lang="tr-TR" u="sng" dirty="0" err="1" smtClean="0">
                <a:hlinkClick r:id="rId9" tooltip="Azerbaijan"/>
              </a:rPr>
              <a:t>Azerbaijan</a:t>
            </a:r>
            <a:r>
              <a:rPr lang="tr-TR" dirty="0" smtClean="0"/>
              <a:t>, </a:t>
            </a:r>
            <a:r>
              <a:rPr lang="tr-TR" u="sng" dirty="0" err="1" smtClean="0">
                <a:hlinkClick r:id="rId10" tooltip="Armenia"/>
              </a:rPr>
              <a:t>Armenia</a:t>
            </a:r>
            <a:r>
              <a:rPr lang="tr-TR" dirty="0" smtClean="0"/>
              <a:t>, </a:t>
            </a:r>
            <a:r>
              <a:rPr lang="tr-TR" u="sng" dirty="0" err="1" smtClean="0">
                <a:hlinkClick r:id="rId11" tooltip="Caucasus"/>
              </a:rPr>
              <a:t>Caucasus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12" tooltip="Makran"/>
              </a:rPr>
              <a:t>Makran</a:t>
            </a:r>
            <a:endParaRPr lang="tr-TR" dirty="0" smtClean="0"/>
          </a:p>
          <a:p>
            <a:pPr lvl="1">
              <a:buNone/>
            </a:pP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annexed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Empire</a:t>
            </a:r>
            <a:r>
              <a:rPr lang="tr-TR" dirty="0" smtClean="0"/>
              <a:t>. </a:t>
            </a:r>
          </a:p>
          <a:p>
            <a:pPr lvl="1">
              <a:buNone/>
            </a:pPr>
            <a:endParaRPr lang="tr-TR" dirty="0" smtClean="0"/>
          </a:p>
          <a:p>
            <a:pPr lvl="1">
              <a:buNone/>
            </a:pP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estimate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4050 </a:t>
            </a:r>
            <a:r>
              <a:rPr lang="tr-TR" dirty="0" err="1" smtClean="0"/>
              <a:t>cities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captured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military</a:t>
            </a:r>
            <a:r>
              <a:rPr lang="tr-TR" dirty="0" smtClean="0"/>
              <a:t> </a:t>
            </a:r>
            <a:r>
              <a:rPr lang="tr-TR" dirty="0" err="1" smtClean="0"/>
              <a:t>conquest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Reactions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Abu </a:t>
            </a:r>
            <a:r>
              <a:rPr lang="tr-TR" dirty="0" err="1" smtClean="0">
                <a:solidFill>
                  <a:schemeClr val="bg1"/>
                </a:solidFill>
              </a:rPr>
              <a:t>Bakr’s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calming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speech</a:t>
            </a:r>
            <a:r>
              <a:rPr lang="tr-TR" dirty="0" smtClean="0">
                <a:solidFill>
                  <a:schemeClr val="bg1"/>
                </a:solidFill>
              </a:rPr>
              <a:t>:</a:t>
            </a:r>
          </a:p>
          <a:p>
            <a:pPr>
              <a:buNone/>
            </a:pPr>
            <a:r>
              <a:rPr lang="tr-TR" dirty="0" smtClean="0">
                <a:solidFill>
                  <a:srgbClr val="0E022E"/>
                </a:solidFill>
              </a:rPr>
              <a:t>	</a:t>
            </a:r>
            <a:r>
              <a:rPr lang="tr-TR" b="1" dirty="0" smtClean="0">
                <a:solidFill>
                  <a:srgbClr val="0E022E"/>
                </a:solidFill>
              </a:rPr>
              <a:t>"O </a:t>
            </a:r>
            <a:r>
              <a:rPr lang="tr-TR" b="1" dirty="0" err="1" smtClean="0">
                <a:solidFill>
                  <a:srgbClr val="0E022E"/>
                </a:solidFill>
              </a:rPr>
              <a:t>people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verily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whoever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worshipped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Muhammad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behold</a:t>
            </a:r>
            <a:r>
              <a:rPr lang="tr-TR" b="1" dirty="0" smtClean="0">
                <a:solidFill>
                  <a:srgbClr val="0E022E"/>
                </a:solidFill>
              </a:rPr>
              <a:t>! </a:t>
            </a:r>
            <a:r>
              <a:rPr lang="tr-TR" b="1" dirty="0" err="1" smtClean="0">
                <a:solidFill>
                  <a:srgbClr val="0E022E"/>
                </a:solidFill>
              </a:rPr>
              <a:t>Muhammad</a:t>
            </a:r>
            <a:r>
              <a:rPr lang="tr-TR" b="1" dirty="0" smtClean="0">
                <a:solidFill>
                  <a:srgbClr val="0E022E"/>
                </a:solidFill>
              </a:rPr>
              <a:t> is </a:t>
            </a:r>
            <a:r>
              <a:rPr lang="tr-TR" b="1" dirty="0" err="1" smtClean="0">
                <a:solidFill>
                  <a:srgbClr val="0E022E"/>
                </a:solidFill>
              </a:rPr>
              <a:t>indeed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dead</a:t>
            </a:r>
            <a:r>
              <a:rPr lang="tr-TR" b="1" dirty="0" smtClean="0">
                <a:solidFill>
                  <a:srgbClr val="0E022E"/>
                </a:solidFill>
              </a:rPr>
              <a:t>. But </a:t>
            </a:r>
            <a:r>
              <a:rPr lang="tr-TR" b="1" dirty="0" err="1" smtClean="0">
                <a:solidFill>
                  <a:srgbClr val="0E022E"/>
                </a:solidFill>
              </a:rPr>
              <a:t>whoever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worships</a:t>
            </a:r>
            <a:r>
              <a:rPr lang="tr-TR" b="1" dirty="0" smtClean="0">
                <a:solidFill>
                  <a:srgbClr val="0E022E"/>
                </a:solidFill>
              </a:rPr>
              <a:t> Allah, </a:t>
            </a:r>
            <a:r>
              <a:rPr lang="tr-TR" b="1" dirty="0" err="1" smtClean="0">
                <a:solidFill>
                  <a:srgbClr val="0E022E"/>
                </a:solidFill>
              </a:rPr>
              <a:t>behold</a:t>
            </a:r>
            <a:r>
              <a:rPr lang="tr-TR" b="1" dirty="0" smtClean="0">
                <a:solidFill>
                  <a:srgbClr val="0E022E"/>
                </a:solidFill>
              </a:rPr>
              <a:t>! Allah is </a:t>
            </a:r>
            <a:r>
              <a:rPr lang="tr-TR" b="1" dirty="0" err="1" smtClean="0">
                <a:solidFill>
                  <a:srgbClr val="0E022E"/>
                </a:solidFill>
              </a:rPr>
              <a:t>alive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will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never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die</a:t>
            </a:r>
            <a:r>
              <a:rPr lang="tr-TR" b="1" dirty="0" smtClean="0">
                <a:solidFill>
                  <a:srgbClr val="0E022E"/>
                </a:solidFill>
              </a:rPr>
              <a:t>.'' </a:t>
            </a:r>
            <a:br>
              <a:rPr lang="tr-TR" b="1" dirty="0" smtClean="0">
                <a:solidFill>
                  <a:srgbClr val="0E022E"/>
                </a:solidFill>
              </a:rPr>
            </a:br>
            <a:r>
              <a:rPr lang="tr-TR" dirty="0" smtClean="0">
                <a:solidFill>
                  <a:srgbClr val="0E022E"/>
                </a:solidFill>
              </a:rPr>
              <a:t/>
            </a:r>
            <a:br>
              <a:rPr lang="tr-TR" dirty="0" smtClean="0">
                <a:solidFill>
                  <a:srgbClr val="0E022E"/>
                </a:solidFill>
              </a:rPr>
            </a:br>
            <a:r>
              <a:rPr lang="tr-TR" dirty="0" err="1" smtClean="0">
                <a:solidFill>
                  <a:schemeClr val="bg1"/>
                </a:solidFill>
              </a:rPr>
              <a:t>And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then</a:t>
            </a:r>
            <a:r>
              <a:rPr lang="tr-TR" dirty="0" smtClean="0">
                <a:solidFill>
                  <a:schemeClr val="bg1"/>
                </a:solidFill>
              </a:rPr>
              <a:t> he </a:t>
            </a:r>
            <a:r>
              <a:rPr lang="tr-TR" dirty="0" err="1" smtClean="0">
                <a:solidFill>
                  <a:schemeClr val="bg1"/>
                </a:solidFill>
              </a:rPr>
              <a:t>concluded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with</a:t>
            </a:r>
            <a:r>
              <a:rPr lang="tr-TR" dirty="0" smtClean="0">
                <a:solidFill>
                  <a:schemeClr val="bg1"/>
                </a:solidFill>
              </a:rPr>
              <a:t> a verse </a:t>
            </a:r>
            <a:r>
              <a:rPr lang="tr-TR" dirty="0" err="1" smtClean="0">
                <a:solidFill>
                  <a:schemeClr val="bg1"/>
                </a:solidFill>
              </a:rPr>
              <a:t>from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the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Qur'an</a:t>
            </a:r>
            <a:r>
              <a:rPr lang="tr-TR" dirty="0" smtClean="0">
                <a:solidFill>
                  <a:srgbClr val="0E022E"/>
                </a:solidFill>
              </a:rPr>
              <a:t>: </a:t>
            </a:r>
            <a:br>
              <a:rPr lang="tr-TR" dirty="0" smtClean="0">
                <a:solidFill>
                  <a:srgbClr val="0E022E"/>
                </a:solidFill>
              </a:rPr>
            </a:br>
            <a:r>
              <a:rPr lang="tr-TR" b="1" dirty="0" smtClean="0">
                <a:solidFill>
                  <a:srgbClr val="0E022E"/>
                </a:solidFill>
              </a:rPr>
              <a:t/>
            </a:r>
            <a:br>
              <a:rPr lang="tr-TR" b="1" dirty="0" smtClean="0">
                <a:solidFill>
                  <a:srgbClr val="0E022E"/>
                </a:solidFill>
              </a:rPr>
            </a:br>
            <a:r>
              <a:rPr lang="tr-TR" b="1" dirty="0" smtClean="0">
                <a:solidFill>
                  <a:srgbClr val="0E022E"/>
                </a:solidFill>
              </a:rPr>
              <a:t>"</a:t>
            </a:r>
            <a:r>
              <a:rPr lang="tr-TR" b="1" dirty="0" err="1" smtClean="0">
                <a:solidFill>
                  <a:srgbClr val="0E022E"/>
                </a:solidFill>
              </a:rPr>
              <a:t>And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Muhammad</a:t>
            </a:r>
            <a:r>
              <a:rPr lang="tr-TR" b="1" dirty="0" smtClean="0">
                <a:solidFill>
                  <a:srgbClr val="0E022E"/>
                </a:solidFill>
              </a:rPr>
              <a:t> is but a Messenger. </a:t>
            </a:r>
            <a:r>
              <a:rPr lang="tr-TR" b="1" dirty="0" err="1" smtClean="0">
                <a:solidFill>
                  <a:srgbClr val="0E022E"/>
                </a:solidFill>
              </a:rPr>
              <a:t>Many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Messengers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have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gone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before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him</a:t>
            </a:r>
            <a:r>
              <a:rPr lang="tr-TR" b="1" dirty="0" smtClean="0">
                <a:solidFill>
                  <a:srgbClr val="0E022E"/>
                </a:solidFill>
              </a:rPr>
              <a:t>; </a:t>
            </a:r>
            <a:r>
              <a:rPr lang="tr-TR" b="1" dirty="0" err="1" smtClean="0">
                <a:solidFill>
                  <a:srgbClr val="0E022E"/>
                </a:solidFill>
              </a:rPr>
              <a:t>if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then</a:t>
            </a:r>
            <a:r>
              <a:rPr lang="tr-TR" b="1" dirty="0" smtClean="0">
                <a:solidFill>
                  <a:srgbClr val="0E022E"/>
                </a:solidFill>
              </a:rPr>
              <a:t> he </a:t>
            </a:r>
            <a:r>
              <a:rPr lang="tr-TR" b="1" dirty="0" err="1" smtClean="0">
                <a:solidFill>
                  <a:srgbClr val="0E022E"/>
                </a:solidFill>
              </a:rPr>
              <a:t>dies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or</a:t>
            </a:r>
            <a:r>
              <a:rPr lang="tr-TR" b="1" dirty="0" smtClean="0">
                <a:solidFill>
                  <a:srgbClr val="0E022E"/>
                </a:solidFill>
              </a:rPr>
              <a:t> is </a:t>
            </a:r>
            <a:r>
              <a:rPr lang="tr-TR" b="1" dirty="0" err="1" smtClean="0">
                <a:solidFill>
                  <a:srgbClr val="0E022E"/>
                </a:solidFill>
              </a:rPr>
              <a:t>killed</a:t>
            </a:r>
            <a:r>
              <a:rPr lang="tr-TR" b="1" dirty="0" smtClean="0">
                <a:solidFill>
                  <a:srgbClr val="0E022E"/>
                </a:solidFill>
              </a:rPr>
              <a:t>, </a:t>
            </a:r>
            <a:r>
              <a:rPr lang="tr-TR" b="1" dirty="0" err="1" smtClean="0">
                <a:solidFill>
                  <a:srgbClr val="0E022E"/>
                </a:solidFill>
              </a:rPr>
              <a:t>will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you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turn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back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upon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your</a:t>
            </a:r>
            <a:r>
              <a:rPr lang="tr-TR" b="1" dirty="0" smtClean="0">
                <a:solidFill>
                  <a:srgbClr val="0E022E"/>
                </a:solidFill>
              </a:rPr>
              <a:t> </a:t>
            </a:r>
            <a:r>
              <a:rPr lang="tr-TR" b="1" dirty="0" err="1" smtClean="0">
                <a:solidFill>
                  <a:srgbClr val="0E022E"/>
                </a:solidFill>
              </a:rPr>
              <a:t>heels</a:t>
            </a:r>
            <a:r>
              <a:rPr lang="tr-TR" b="1" dirty="0" smtClean="0">
                <a:solidFill>
                  <a:srgbClr val="0E022E"/>
                </a:solidFill>
              </a:rPr>
              <a:t>?"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smtClean="0"/>
              <a:t>[3:144]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979712" y="548680"/>
            <a:ext cx="4725974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tr-TR" sz="6600" dirty="0" smtClean="0"/>
          </a:p>
          <a:p>
            <a:pPr algn="ctr"/>
            <a:r>
              <a:rPr lang="tr-TR" sz="6600" dirty="0" smtClean="0"/>
              <a:t>SOME </a:t>
            </a:r>
          </a:p>
          <a:p>
            <a:pPr algn="ctr"/>
            <a:r>
              <a:rPr lang="tr-TR" sz="6600" dirty="0" smtClean="0"/>
              <a:t>R E F O R M S</a:t>
            </a:r>
          </a:p>
          <a:p>
            <a:pPr algn="ctr"/>
            <a:r>
              <a:rPr lang="tr-TR" sz="6600" dirty="0" err="1" smtClean="0"/>
              <a:t>and</a:t>
            </a:r>
            <a:endParaRPr lang="tr-TR" sz="6600" dirty="0" smtClean="0"/>
          </a:p>
          <a:p>
            <a:pPr algn="ctr"/>
            <a:r>
              <a:rPr lang="tr-TR" sz="6600" dirty="0" smtClean="0"/>
              <a:t>ACTIONS</a:t>
            </a:r>
            <a:endParaRPr lang="tr-TR" sz="66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1. </a:t>
            </a:r>
            <a:r>
              <a:rPr lang="tr-TR" dirty="0" err="1" smtClean="0"/>
              <a:t>Province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Officers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Provences</a:t>
            </a:r>
            <a:endParaRPr lang="tr-TR" dirty="0"/>
          </a:p>
        </p:txBody>
      </p:sp>
      <p:sp>
        <p:nvSpPr>
          <p:cNvPr id="12" name="1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endParaRPr lang="tr-TR" dirty="0" smtClean="0"/>
          </a:p>
          <a:p>
            <a:pPr algn="ctr">
              <a:buNone/>
            </a:pPr>
            <a:r>
              <a:rPr lang="tr-TR" dirty="0" smtClean="0"/>
              <a:t>Vali/</a:t>
            </a:r>
            <a:r>
              <a:rPr lang="tr-TR" dirty="0" err="1" smtClean="0"/>
              <a:t>Governer</a:t>
            </a:r>
            <a:r>
              <a:rPr lang="tr-TR" dirty="0" smtClean="0"/>
              <a:t> (</a:t>
            </a:r>
            <a:r>
              <a:rPr lang="tr-TR" dirty="0" err="1" smtClean="0"/>
              <a:t>provinces</a:t>
            </a:r>
            <a:r>
              <a:rPr lang="tr-TR" dirty="0" smtClean="0"/>
              <a:t>)</a:t>
            </a:r>
          </a:p>
          <a:p>
            <a:pPr algn="ctr">
              <a:buNone/>
            </a:pPr>
            <a:r>
              <a:rPr lang="tr-TR" dirty="0" err="1" smtClean="0"/>
              <a:t>Junior</a:t>
            </a:r>
            <a:r>
              <a:rPr lang="tr-TR" dirty="0" smtClean="0"/>
              <a:t> </a:t>
            </a:r>
            <a:r>
              <a:rPr lang="tr-TR" dirty="0" err="1" smtClean="0"/>
              <a:t>Governer</a:t>
            </a:r>
            <a:r>
              <a:rPr lang="tr-TR" dirty="0" smtClean="0"/>
              <a:t> (</a:t>
            </a:r>
            <a:r>
              <a:rPr lang="tr-TR" dirty="0" err="1" smtClean="0"/>
              <a:t>districs</a:t>
            </a:r>
            <a:r>
              <a:rPr lang="tr-TR" dirty="0" smtClean="0"/>
              <a:t>)</a:t>
            </a:r>
          </a:p>
          <a:p>
            <a:pPr lvl="0" algn="ctr">
              <a:buNone/>
            </a:pPr>
            <a:r>
              <a:rPr lang="tr-TR" i="1" dirty="0" err="1" smtClean="0"/>
              <a:t>Katib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2" tooltip="Chief Secretary"/>
              </a:rPr>
              <a:t>Chief</a:t>
            </a:r>
            <a:r>
              <a:rPr lang="tr-TR" u="sng" dirty="0" smtClean="0">
                <a:hlinkClick r:id="rId2" tooltip="Chief Secretary"/>
              </a:rPr>
              <a:t> </a:t>
            </a:r>
            <a:r>
              <a:rPr lang="tr-TR" u="sng" dirty="0" err="1" smtClean="0">
                <a:hlinkClick r:id="rId2" tooltip="Chief Secretary"/>
              </a:rPr>
              <a:t>Secretary</a:t>
            </a:r>
            <a:r>
              <a:rPr lang="tr-TR" dirty="0" smtClean="0"/>
              <a:t>.</a:t>
            </a:r>
          </a:p>
          <a:p>
            <a:pPr lvl="0" algn="ctr">
              <a:buNone/>
            </a:pPr>
            <a:r>
              <a:rPr lang="tr-TR" i="1" dirty="0" err="1" smtClean="0"/>
              <a:t>Katib</a:t>
            </a:r>
            <a:r>
              <a:rPr lang="tr-TR" i="1" dirty="0" smtClean="0"/>
              <a:t>-</a:t>
            </a:r>
            <a:r>
              <a:rPr lang="tr-TR" i="1" dirty="0" err="1" smtClean="0"/>
              <a:t>ud</a:t>
            </a:r>
            <a:r>
              <a:rPr lang="tr-TR" i="1" dirty="0" smtClean="0"/>
              <a:t>-</a:t>
            </a:r>
            <a:r>
              <a:rPr lang="tr-TR" i="1" dirty="0" err="1" smtClean="0"/>
              <a:t>Diwan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Military</a:t>
            </a:r>
            <a:r>
              <a:rPr lang="tr-TR" dirty="0" smtClean="0"/>
              <a:t> </a:t>
            </a:r>
            <a:r>
              <a:rPr lang="tr-TR" dirty="0" err="1" smtClean="0"/>
              <a:t>Secretary</a:t>
            </a:r>
            <a:r>
              <a:rPr lang="tr-TR" dirty="0" smtClean="0"/>
              <a:t>.</a:t>
            </a:r>
          </a:p>
          <a:p>
            <a:pPr lvl="0" algn="ctr">
              <a:buNone/>
            </a:pPr>
            <a:r>
              <a:rPr lang="tr-TR" i="1" dirty="0" err="1" smtClean="0"/>
              <a:t>Sahib</a:t>
            </a:r>
            <a:r>
              <a:rPr lang="tr-TR" i="1" dirty="0" smtClean="0"/>
              <a:t>-</a:t>
            </a:r>
            <a:r>
              <a:rPr lang="tr-TR" i="1" dirty="0" err="1" smtClean="0"/>
              <a:t>ul</a:t>
            </a:r>
            <a:r>
              <a:rPr lang="tr-TR" i="1" dirty="0" smtClean="0"/>
              <a:t>-</a:t>
            </a:r>
            <a:r>
              <a:rPr lang="tr-TR" i="1" dirty="0" err="1" smtClean="0"/>
              <a:t>Kharaj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Revenue</a:t>
            </a:r>
            <a:r>
              <a:rPr lang="tr-TR" dirty="0" smtClean="0"/>
              <a:t> </a:t>
            </a:r>
            <a:r>
              <a:rPr lang="tr-TR" dirty="0" err="1" smtClean="0"/>
              <a:t>Collector</a:t>
            </a:r>
            <a:r>
              <a:rPr lang="tr-TR" dirty="0" smtClean="0"/>
              <a:t>.</a:t>
            </a:r>
          </a:p>
          <a:p>
            <a:pPr lvl="0" algn="ctr">
              <a:buNone/>
            </a:pPr>
            <a:r>
              <a:rPr lang="tr-TR" i="1" dirty="0" err="1" smtClean="0"/>
              <a:t>Sahib</a:t>
            </a:r>
            <a:r>
              <a:rPr lang="tr-TR" i="1" dirty="0" smtClean="0"/>
              <a:t>-</a:t>
            </a:r>
            <a:r>
              <a:rPr lang="tr-TR" i="1" dirty="0" err="1" smtClean="0"/>
              <a:t>ul</a:t>
            </a:r>
            <a:r>
              <a:rPr lang="tr-TR" i="1" dirty="0" smtClean="0"/>
              <a:t>-</a:t>
            </a:r>
            <a:r>
              <a:rPr lang="tr-TR" i="1" dirty="0" err="1" smtClean="0"/>
              <a:t>Ahdath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3" tooltip="Police chief"/>
              </a:rPr>
              <a:t>Police</a:t>
            </a:r>
            <a:r>
              <a:rPr lang="tr-TR" u="sng" dirty="0" smtClean="0">
                <a:hlinkClick r:id="rId3" tooltip="Police chief"/>
              </a:rPr>
              <a:t> </a:t>
            </a:r>
            <a:r>
              <a:rPr lang="tr-TR" u="sng" dirty="0" err="1" smtClean="0">
                <a:hlinkClick r:id="rId3" tooltip="Police chief"/>
              </a:rPr>
              <a:t>chief</a:t>
            </a:r>
            <a:r>
              <a:rPr lang="tr-TR" dirty="0" smtClean="0"/>
              <a:t>.</a:t>
            </a:r>
          </a:p>
          <a:p>
            <a:pPr lvl="0" algn="ctr">
              <a:buNone/>
            </a:pPr>
            <a:r>
              <a:rPr lang="tr-TR" i="1" dirty="0" err="1" smtClean="0"/>
              <a:t>Sahib</a:t>
            </a:r>
            <a:r>
              <a:rPr lang="tr-TR" i="1" dirty="0" smtClean="0"/>
              <a:t>-</a:t>
            </a:r>
            <a:r>
              <a:rPr lang="tr-TR" i="1" dirty="0" err="1" smtClean="0"/>
              <a:t>Bait</a:t>
            </a:r>
            <a:r>
              <a:rPr lang="tr-TR" i="1" dirty="0" smtClean="0"/>
              <a:t>-</a:t>
            </a:r>
            <a:r>
              <a:rPr lang="tr-TR" i="1" dirty="0" err="1" smtClean="0"/>
              <a:t>ul</a:t>
            </a:r>
            <a:r>
              <a:rPr lang="tr-TR" i="1" dirty="0" smtClean="0"/>
              <a:t>-Mal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4" tooltip="Treasury"/>
              </a:rPr>
              <a:t>Treasury</a:t>
            </a:r>
            <a:r>
              <a:rPr lang="tr-TR" dirty="0" smtClean="0"/>
              <a:t> </a:t>
            </a:r>
            <a:r>
              <a:rPr lang="tr-TR" dirty="0" err="1" smtClean="0"/>
              <a:t>Officer</a:t>
            </a:r>
            <a:r>
              <a:rPr lang="tr-TR" dirty="0" smtClean="0"/>
              <a:t>.</a:t>
            </a:r>
          </a:p>
          <a:p>
            <a:pPr lvl="0" algn="ctr">
              <a:buNone/>
            </a:pPr>
            <a:r>
              <a:rPr lang="tr-TR" i="1" dirty="0" err="1" smtClean="0"/>
              <a:t>Qadi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5" tooltip="Chief Judge"/>
              </a:rPr>
              <a:t>Chief</a:t>
            </a:r>
            <a:r>
              <a:rPr lang="tr-TR" u="sng" dirty="0" smtClean="0">
                <a:hlinkClick r:id="rId5" tooltip="Chief Judge"/>
              </a:rPr>
              <a:t> </a:t>
            </a:r>
            <a:r>
              <a:rPr lang="tr-TR" u="sng" dirty="0" err="1" smtClean="0">
                <a:hlinkClick r:id="rId5" tooltip="Chief Judge"/>
              </a:rPr>
              <a:t>Judge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tr-TR" dirty="0" smtClean="0"/>
              <a:t>2. </a:t>
            </a:r>
            <a:r>
              <a:rPr lang="tr-TR" dirty="0" err="1" smtClean="0"/>
              <a:t>construction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Garrison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Cities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(</a:t>
            </a:r>
            <a:r>
              <a:rPr lang="tr-TR" dirty="0" err="1" smtClean="0"/>
              <a:t>Amsâr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In</a:t>
            </a:r>
            <a:r>
              <a:rPr lang="tr-TR" dirty="0" smtClean="0"/>
              <a:t> 637-638: Basra-</a:t>
            </a:r>
            <a:r>
              <a:rPr lang="tr-TR" dirty="0" err="1" smtClean="0"/>
              <a:t>Kufa</a:t>
            </a:r>
            <a:endParaRPr lang="tr-TR" dirty="0" smtClean="0"/>
          </a:p>
          <a:p>
            <a:pPr lvl="1"/>
            <a:r>
              <a:rPr lang="tr-TR" dirty="0" err="1" smtClean="0"/>
              <a:t>In</a:t>
            </a:r>
            <a:r>
              <a:rPr lang="tr-TR" dirty="0" smtClean="0"/>
              <a:t> 643: </a:t>
            </a:r>
            <a:r>
              <a:rPr lang="tr-TR" dirty="0" err="1" smtClean="0"/>
              <a:t>Fustat</a:t>
            </a:r>
            <a:endParaRPr lang="tr-TR" dirty="0" smtClean="0"/>
          </a:p>
          <a:p>
            <a:pPr lvl="1"/>
            <a:endParaRPr lang="tr-TR" dirty="0" smtClean="0"/>
          </a:p>
          <a:p>
            <a:r>
              <a:rPr lang="tr-TR" dirty="0" smtClean="0"/>
              <a:t>3. </a:t>
            </a:r>
            <a:r>
              <a:rPr lang="tr-TR" dirty="0" err="1" smtClean="0"/>
              <a:t>Establishment</a:t>
            </a:r>
            <a:r>
              <a:rPr lang="tr-TR" dirty="0" smtClean="0"/>
              <a:t> of a </a:t>
            </a:r>
            <a:r>
              <a:rPr lang="tr-TR" dirty="0" err="1" smtClean="0">
                <a:solidFill>
                  <a:srgbClr val="FF0000"/>
                </a:solidFill>
              </a:rPr>
              <a:t>permanent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army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as a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department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4. </a:t>
            </a:r>
            <a:r>
              <a:rPr lang="tr-TR" dirty="0" err="1" smtClean="0"/>
              <a:t>In</a:t>
            </a:r>
            <a:r>
              <a:rPr lang="tr-TR" dirty="0" smtClean="0"/>
              <a:t> 638: </a:t>
            </a:r>
            <a:r>
              <a:rPr lang="tr-TR" dirty="0" err="1" smtClean="0"/>
              <a:t>Extention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Masjid</a:t>
            </a:r>
            <a:r>
              <a:rPr lang="tr-TR" dirty="0" smtClean="0">
                <a:solidFill>
                  <a:srgbClr val="FF0000"/>
                </a:solidFill>
              </a:rPr>
              <a:t> al-Haram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Masjid</a:t>
            </a:r>
            <a:r>
              <a:rPr lang="tr-TR" dirty="0" smtClean="0">
                <a:solidFill>
                  <a:srgbClr val="FF0000"/>
                </a:solidFill>
              </a:rPr>
              <a:t> al-</a:t>
            </a:r>
            <a:r>
              <a:rPr lang="tr-TR" dirty="0" err="1" smtClean="0">
                <a:solidFill>
                  <a:srgbClr val="FF0000"/>
                </a:solidFill>
              </a:rPr>
              <a:t>Nabawî</a:t>
            </a:r>
            <a:endParaRPr lang="tr-TR" dirty="0" smtClean="0">
              <a:solidFill>
                <a:srgbClr val="FF0000"/>
              </a:solidFill>
            </a:endParaRPr>
          </a:p>
          <a:p>
            <a:endParaRPr lang="tr-TR" dirty="0" smtClean="0">
              <a:solidFill>
                <a:srgbClr val="3333FF"/>
              </a:solidFill>
            </a:endParaRPr>
          </a:p>
          <a:p>
            <a:r>
              <a:rPr lang="tr-TR" dirty="0" smtClean="0"/>
              <a:t>5. </a:t>
            </a:r>
            <a:r>
              <a:rPr lang="tr-TR" dirty="0" err="1" smtClean="0"/>
              <a:t>In</a:t>
            </a:r>
            <a:r>
              <a:rPr lang="tr-TR" dirty="0" smtClean="0"/>
              <a:t> 638: </a:t>
            </a:r>
            <a:r>
              <a:rPr lang="tr-TR" dirty="0" err="1" smtClean="0"/>
              <a:t>arrengament</a:t>
            </a:r>
            <a:r>
              <a:rPr lang="tr-TR" dirty="0" smtClean="0"/>
              <a:t> of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Calender</a:t>
            </a:r>
            <a:endParaRPr lang="tr-TR" dirty="0" smtClean="0"/>
          </a:p>
          <a:p>
            <a:endParaRPr lang="tr-TR" dirty="0" smtClean="0">
              <a:solidFill>
                <a:srgbClr val="3333FF"/>
              </a:solidFill>
            </a:endParaRPr>
          </a:p>
          <a:p>
            <a:r>
              <a:rPr lang="tr-TR" dirty="0" smtClean="0"/>
              <a:t>6.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expulsion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3333FF"/>
                </a:solidFill>
              </a:rPr>
              <a:t>Christian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3333FF"/>
                </a:solidFill>
              </a:rPr>
              <a:t>Jewish</a:t>
            </a:r>
            <a:r>
              <a:rPr lang="tr-TR" dirty="0" smtClean="0"/>
              <a:t> </a:t>
            </a:r>
            <a:r>
              <a:rPr lang="tr-TR" dirty="0" err="1" smtClean="0"/>
              <a:t>communities</a:t>
            </a:r>
            <a:r>
              <a:rPr lang="tr-TR" dirty="0" smtClean="0"/>
              <a:t> of </a:t>
            </a:r>
            <a:r>
              <a:rPr lang="tr-TR" u="sng" dirty="0" err="1" smtClean="0">
                <a:hlinkClick r:id="rId2" tooltip="Najran"/>
              </a:rPr>
              <a:t>Najran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3" tooltip="Khaybar"/>
              </a:rPr>
              <a:t>Khaybar</a:t>
            </a:r>
            <a:r>
              <a:rPr lang="tr-TR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597352"/>
          </a:xfr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r-TR" dirty="0" smtClean="0"/>
              <a:t>7. </a:t>
            </a:r>
            <a:r>
              <a:rPr lang="tr-TR" dirty="0" err="1" smtClean="0"/>
              <a:t>In</a:t>
            </a:r>
            <a:r>
              <a:rPr lang="tr-TR" dirty="0" smtClean="0"/>
              <a:t> 641: </a:t>
            </a:r>
            <a:r>
              <a:rPr lang="tr-TR" dirty="0" err="1" smtClean="0"/>
              <a:t>establishment</a:t>
            </a:r>
            <a:r>
              <a:rPr lang="tr-TR" dirty="0" smtClean="0"/>
              <a:t> of </a:t>
            </a:r>
            <a:r>
              <a:rPr lang="tr-TR" dirty="0" smtClean="0">
                <a:solidFill>
                  <a:srgbClr val="3333FF"/>
                </a:solidFill>
              </a:rPr>
              <a:t>bayt al </a:t>
            </a:r>
            <a:r>
              <a:rPr lang="tr-TR" dirty="0" err="1" smtClean="0">
                <a:solidFill>
                  <a:srgbClr val="3333FF"/>
                </a:solidFill>
              </a:rPr>
              <a:t>mâl</a:t>
            </a:r>
            <a:r>
              <a:rPr lang="tr-TR" dirty="0" smtClean="0"/>
              <a:t>, a </a:t>
            </a:r>
            <a:r>
              <a:rPr lang="tr-TR" dirty="0" err="1" smtClean="0"/>
              <a:t>financial</a:t>
            </a:r>
            <a:r>
              <a:rPr lang="tr-TR" dirty="0" smtClean="0"/>
              <a:t> </a:t>
            </a:r>
            <a:r>
              <a:rPr lang="tr-TR" dirty="0" err="1" smtClean="0"/>
              <a:t>institution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of </a:t>
            </a:r>
            <a:r>
              <a:rPr lang="tr-TR" dirty="0" err="1" smtClean="0">
                <a:solidFill>
                  <a:srgbClr val="FF0000"/>
                </a:solidFill>
              </a:rPr>
              <a:t>annual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state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sponsored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allowance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poor</a:t>
            </a:r>
            <a:r>
              <a:rPr lang="tr-TR" dirty="0" smtClean="0"/>
              <a:t> </a:t>
            </a:r>
            <a:r>
              <a:rPr lang="tr-TR" dirty="0" err="1" smtClean="0"/>
              <a:t>Muslims</a:t>
            </a:r>
            <a:r>
              <a:rPr lang="tr-TR" dirty="0" smtClean="0"/>
              <a:t> in </a:t>
            </a:r>
            <a:r>
              <a:rPr lang="tr-TR" dirty="0" err="1" smtClean="0"/>
              <a:t>Makkah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Al </a:t>
            </a:r>
            <a:r>
              <a:rPr lang="tr-TR" dirty="0" err="1" smtClean="0"/>
              <a:t>Madinah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8. 641: </a:t>
            </a:r>
            <a:r>
              <a:rPr lang="tr-TR" dirty="0" err="1" smtClean="0"/>
              <a:t>Establishment</a:t>
            </a:r>
            <a:r>
              <a:rPr lang="tr-TR" dirty="0" smtClean="0"/>
              <a:t> of </a:t>
            </a:r>
            <a:r>
              <a:rPr lang="tr-TR" dirty="0" err="1" smtClean="0">
                <a:solidFill>
                  <a:srgbClr val="FF0000"/>
                </a:solidFill>
              </a:rPr>
              <a:t>Diwân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payment</a:t>
            </a:r>
            <a:r>
              <a:rPr lang="tr-TR" dirty="0" smtClean="0"/>
              <a:t> </a:t>
            </a:r>
            <a:r>
              <a:rPr lang="tr-TR" dirty="0" err="1" smtClean="0"/>
              <a:t>regular</a:t>
            </a:r>
            <a:r>
              <a:rPr lang="tr-TR" dirty="0" smtClean="0"/>
              <a:t> </a:t>
            </a:r>
            <a:r>
              <a:rPr lang="tr-TR" dirty="0" err="1" smtClean="0"/>
              <a:t>salary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muslims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9. </a:t>
            </a:r>
            <a:r>
              <a:rPr lang="tr-TR" dirty="0" err="1" smtClean="0"/>
              <a:t>In</a:t>
            </a:r>
            <a:r>
              <a:rPr lang="tr-TR" dirty="0" smtClean="0"/>
              <a:t> 642: </a:t>
            </a:r>
            <a:r>
              <a:rPr lang="tr-TR" dirty="0" err="1" smtClean="0">
                <a:solidFill>
                  <a:srgbClr val="FF0000"/>
                </a:solidFill>
              </a:rPr>
              <a:t>allowance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poor</a:t>
            </a:r>
            <a:r>
              <a:rPr lang="tr-TR" dirty="0" smtClean="0"/>
              <a:t>,</a:t>
            </a:r>
            <a:r>
              <a:rPr lang="tr-TR" dirty="0" err="1" smtClean="0"/>
              <a:t>underprivileged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 err="1" smtClean="0"/>
              <a:t>citizens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empire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10. </a:t>
            </a:r>
            <a:r>
              <a:rPr lang="tr-TR" dirty="0" err="1" smtClean="0"/>
              <a:t>Imposing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land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tax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(</a:t>
            </a:r>
            <a:r>
              <a:rPr lang="tr-TR" dirty="0" err="1" smtClean="0"/>
              <a:t>kharâc</a:t>
            </a:r>
            <a:r>
              <a:rPr lang="tr-TR" dirty="0" smtClean="0"/>
              <a:t>)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lands</a:t>
            </a:r>
            <a:r>
              <a:rPr lang="tr-TR" dirty="0" smtClean="0"/>
              <a:t> of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Muslims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11. </a:t>
            </a:r>
            <a:r>
              <a:rPr lang="tr-TR" dirty="0" err="1" smtClean="0"/>
              <a:t>Imposing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Ushr</a:t>
            </a:r>
            <a:r>
              <a:rPr lang="tr-TR" dirty="0" smtClean="0"/>
              <a:t> on </a:t>
            </a:r>
            <a:r>
              <a:rPr lang="tr-TR" dirty="0" err="1" smtClean="0"/>
              <a:t>trade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12. </a:t>
            </a:r>
            <a:r>
              <a:rPr lang="tr-TR" dirty="0" err="1" smtClean="0"/>
              <a:t>Making</a:t>
            </a:r>
            <a:r>
              <a:rPr lang="tr-TR" dirty="0" smtClean="0"/>
              <a:t> </a:t>
            </a:r>
            <a:r>
              <a:rPr lang="tr-TR" dirty="0" err="1" smtClean="0"/>
              <a:t>irrigating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canals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pPr lvl="0"/>
            <a:r>
              <a:rPr lang="tr-TR" dirty="0" smtClean="0"/>
              <a:t>13. </a:t>
            </a:r>
            <a:r>
              <a:rPr lang="en-US" dirty="0" smtClean="0"/>
              <a:t>Ordaining the holding of </a:t>
            </a:r>
            <a:r>
              <a:rPr lang="en-US" dirty="0" err="1" smtClean="0">
                <a:solidFill>
                  <a:srgbClr val="FF0000"/>
                </a:solidFill>
              </a:rPr>
              <a:t>tarawih</a:t>
            </a:r>
            <a:r>
              <a:rPr lang="en-US" dirty="0" smtClean="0"/>
              <a:t> prayers in congregation. </a:t>
            </a:r>
            <a:endParaRPr lang="tr-TR" dirty="0" smtClean="0"/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14. </a:t>
            </a:r>
            <a:r>
              <a:rPr lang="en-US" dirty="0" smtClean="0"/>
              <a:t>Provision of the </a:t>
            </a:r>
            <a:r>
              <a:rPr lang="en-US" dirty="0" smtClean="0">
                <a:solidFill>
                  <a:srgbClr val="FF0000"/>
                </a:solidFill>
              </a:rPr>
              <a:t>punishment for drunkenness </a:t>
            </a:r>
            <a:r>
              <a:rPr lang="en-US" dirty="0" smtClean="0"/>
              <a:t>with eighty stripes</a:t>
            </a:r>
            <a:endParaRPr lang="tr-TR" dirty="0" smtClean="0"/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15. </a:t>
            </a:r>
            <a:r>
              <a:rPr lang="en-US" dirty="0" smtClean="0"/>
              <a:t>Levy of </a:t>
            </a:r>
            <a:r>
              <a:rPr lang="en-US" i="1" dirty="0" err="1" smtClean="0">
                <a:solidFill>
                  <a:srgbClr val="FF0000"/>
                </a:solidFill>
              </a:rPr>
              <a:t>zakât</a:t>
            </a:r>
            <a:r>
              <a:rPr lang="en-US" dirty="0" smtClean="0">
                <a:solidFill>
                  <a:srgbClr val="FF0000"/>
                </a:solidFill>
              </a:rPr>
              <a:t> on the Christians of </a:t>
            </a:r>
            <a:r>
              <a:rPr lang="en-US" dirty="0" err="1" smtClean="0">
                <a:solidFill>
                  <a:srgbClr val="FF0000"/>
                </a:solidFill>
              </a:rPr>
              <a:t>Bani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Taghlab</a:t>
            </a:r>
            <a:r>
              <a:rPr lang="en-US" dirty="0" smtClean="0"/>
              <a:t> </a:t>
            </a:r>
            <a:r>
              <a:rPr lang="en-US" u="sng" dirty="0" smtClean="0"/>
              <a:t>in lieu of</a:t>
            </a:r>
            <a:r>
              <a:rPr lang="tr-TR" dirty="0" smtClean="0"/>
              <a:t>/</a:t>
            </a:r>
            <a:r>
              <a:rPr lang="tr-TR" dirty="0" err="1" smtClean="0"/>
              <a:t>instead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en-US" i="1" dirty="0" err="1" smtClean="0"/>
              <a:t>jizya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tr-TR" dirty="0" err="1" smtClean="0"/>
              <a:t>Sunni</a:t>
            </a:r>
            <a:r>
              <a:rPr lang="tr-TR" dirty="0" smtClean="0"/>
              <a:t> </a:t>
            </a:r>
            <a:r>
              <a:rPr lang="tr-TR" dirty="0" err="1" smtClean="0"/>
              <a:t>views</a:t>
            </a:r>
            <a:r>
              <a:rPr lang="tr-TR" dirty="0" smtClean="0"/>
              <a:t>              </a:t>
            </a:r>
            <a:r>
              <a:rPr lang="tr-TR" dirty="0" err="1" smtClean="0"/>
              <a:t>Shia</a:t>
            </a:r>
            <a:r>
              <a:rPr lang="tr-TR" dirty="0" smtClean="0"/>
              <a:t> </a:t>
            </a:r>
            <a:r>
              <a:rPr lang="tr-TR" dirty="0" err="1" smtClean="0"/>
              <a:t>views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u="sng" dirty="0" err="1" smtClean="0">
                <a:hlinkClick r:id="rId2" tooltip="Rashidun"/>
              </a:rPr>
              <a:t>Rashidun</a:t>
            </a:r>
            <a:endParaRPr lang="tr-TR" u="sng" dirty="0" smtClean="0"/>
          </a:p>
          <a:p>
            <a:endParaRPr lang="tr-TR" u="sng" dirty="0" smtClean="0"/>
          </a:p>
          <a:p>
            <a:r>
              <a:rPr lang="tr-TR" dirty="0" err="1" smtClean="0"/>
              <a:t>Farooq</a:t>
            </a:r>
            <a:r>
              <a:rPr lang="tr-TR" dirty="0" smtClean="0"/>
              <a:t>/al-</a:t>
            </a:r>
            <a:r>
              <a:rPr lang="tr-TR" dirty="0" err="1" smtClean="0"/>
              <a:t>Fârûk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Solid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Strong</a:t>
            </a:r>
            <a:r>
              <a:rPr lang="tr-TR" dirty="0" smtClean="0"/>
              <a:t> </a:t>
            </a:r>
            <a:r>
              <a:rPr lang="tr-TR" dirty="0" err="1" smtClean="0"/>
              <a:t>Muslim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err="1" smtClean="0"/>
              <a:t>just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statesman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Modest</a:t>
            </a:r>
            <a:r>
              <a:rPr lang="tr-TR" dirty="0" smtClean="0"/>
              <a:t>/</a:t>
            </a:r>
            <a:r>
              <a:rPr lang="tr-TR" dirty="0" err="1" smtClean="0"/>
              <a:t>humble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rarely</a:t>
            </a:r>
            <a:r>
              <a:rPr lang="tr-TR" dirty="0" smtClean="0"/>
              <a:t> </a:t>
            </a:r>
            <a:r>
              <a:rPr lang="tr-TR" dirty="0" err="1" smtClean="0"/>
              <a:t>laughing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err="1" smtClean="0"/>
              <a:t>never</a:t>
            </a:r>
            <a:r>
              <a:rPr lang="tr-TR" dirty="0" smtClean="0"/>
              <a:t> </a:t>
            </a:r>
            <a:r>
              <a:rPr lang="tr-TR" dirty="0" err="1" smtClean="0"/>
              <a:t>joking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tr-TR" dirty="0" err="1" smtClean="0">
                <a:solidFill>
                  <a:schemeClr val="bg1"/>
                </a:solidFill>
              </a:rPr>
              <a:t>Traitor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to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the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Prophet</a:t>
            </a:r>
            <a:endParaRPr lang="tr-TR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err="1" smtClean="0">
                <a:solidFill>
                  <a:schemeClr val="bg1"/>
                </a:solidFill>
              </a:rPr>
              <a:t>usurper</a:t>
            </a:r>
            <a:r>
              <a:rPr lang="tr-TR" dirty="0" smtClean="0">
                <a:solidFill>
                  <a:schemeClr val="bg1"/>
                </a:solidFill>
              </a:rPr>
              <a:t> of </a:t>
            </a:r>
            <a:r>
              <a:rPr lang="tr-TR" dirty="0" err="1" smtClean="0">
                <a:solidFill>
                  <a:schemeClr val="bg1"/>
                </a:solidFill>
              </a:rPr>
              <a:t>Ali's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rights</a:t>
            </a:r>
            <a:r>
              <a:rPr lang="tr-TR" dirty="0" smtClean="0">
                <a:solidFill>
                  <a:schemeClr val="bg1"/>
                </a:solidFill>
              </a:rPr>
              <a:t> of </a:t>
            </a:r>
            <a:r>
              <a:rPr lang="tr-TR" dirty="0" err="1" smtClean="0">
                <a:solidFill>
                  <a:schemeClr val="bg1"/>
                </a:solidFill>
              </a:rPr>
              <a:t>succession</a:t>
            </a:r>
            <a:endParaRPr lang="tr-TR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not </a:t>
            </a:r>
            <a:r>
              <a:rPr lang="tr-TR" dirty="0" err="1" smtClean="0">
                <a:solidFill>
                  <a:schemeClr val="bg1"/>
                </a:solidFill>
              </a:rPr>
              <a:t>assigned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to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any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civil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or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military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authority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during</a:t>
            </a:r>
            <a:r>
              <a:rPr lang="tr-TR" dirty="0" smtClean="0">
                <a:solidFill>
                  <a:schemeClr val="bg1"/>
                </a:solidFill>
              </a:rPr>
              <a:t>  </a:t>
            </a:r>
            <a:r>
              <a:rPr lang="tr-TR" dirty="0" err="1" smtClean="0">
                <a:solidFill>
                  <a:schemeClr val="bg1"/>
                </a:solidFill>
              </a:rPr>
              <a:t>the</a:t>
            </a:r>
            <a:r>
              <a:rPr lang="tr-TR" dirty="0" smtClean="0">
                <a:solidFill>
                  <a:schemeClr val="bg1"/>
                </a:solidFill>
              </a:rPr>
              <a:t> time of </a:t>
            </a:r>
            <a:r>
              <a:rPr lang="tr-TR" dirty="0" err="1" smtClean="0">
                <a:solidFill>
                  <a:schemeClr val="bg1"/>
                </a:solidFill>
              </a:rPr>
              <a:t>the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Prophet</a:t>
            </a:r>
            <a:endParaRPr lang="tr-TR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err="1" smtClean="0">
                <a:solidFill>
                  <a:schemeClr val="bg1"/>
                </a:solidFill>
              </a:rPr>
              <a:t>Murderer</a:t>
            </a:r>
            <a:r>
              <a:rPr lang="tr-TR" dirty="0" smtClean="0">
                <a:solidFill>
                  <a:schemeClr val="bg1"/>
                </a:solidFill>
              </a:rPr>
              <a:t> of </a:t>
            </a:r>
            <a:r>
              <a:rPr lang="tr-TR" dirty="0" err="1" smtClean="0">
                <a:solidFill>
                  <a:schemeClr val="bg1"/>
                </a:solidFill>
              </a:rPr>
              <a:t>Fatima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 </a:t>
            </a:r>
            <a:r>
              <a:rPr lang="tr-TR" dirty="0" err="1" smtClean="0"/>
              <a:t>around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succession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tr-TR" dirty="0" err="1" smtClean="0">
                <a:solidFill>
                  <a:srgbClr val="0E022E"/>
                </a:solidFill>
              </a:rPr>
              <a:t>Who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should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lead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Umma? </a:t>
            </a:r>
          </a:p>
          <a:p>
            <a:r>
              <a:rPr lang="tr-TR" dirty="0" err="1" smtClean="0">
                <a:solidFill>
                  <a:srgbClr val="0E022E"/>
                </a:solidFill>
              </a:rPr>
              <a:t>What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status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and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power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should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such</a:t>
            </a:r>
            <a:r>
              <a:rPr lang="tr-TR" dirty="0" smtClean="0">
                <a:solidFill>
                  <a:srgbClr val="0E022E"/>
                </a:solidFill>
              </a:rPr>
              <a:t> a </a:t>
            </a:r>
            <a:r>
              <a:rPr lang="tr-TR" dirty="0" err="1" smtClean="0">
                <a:solidFill>
                  <a:srgbClr val="0E022E"/>
                </a:solidFill>
              </a:rPr>
              <a:t>leader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have</a:t>
            </a:r>
            <a:r>
              <a:rPr lang="tr-TR" dirty="0" smtClean="0">
                <a:solidFill>
                  <a:srgbClr val="0E022E"/>
                </a:solidFill>
              </a:rPr>
              <a:t>?</a:t>
            </a:r>
          </a:p>
          <a:p>
            <a:r>
              <a:rPr lang="tr-TR" dirty="0" err="1" smtClean="0">
                <a:solidFill>
                  <a:srgbClr val="0E022E"/>
                </a:solidFill>
              </a:rPr>
              <a:t>Was</a:t>
            </a:r>
            <a:r>
              <a:rPr lang="tr-TR" dirty="0" smtClean="0">
                <a:solidFill>
                  <a:srgbClr val="0E022E"/>
                </a:solidFill>
              </a:rPr>
              <a:t> he </a:t>
            </a:r>
            <a:r>
              <a:rPr lang="tr-TR" dirty="0" err="1" smtClean="0">
                <a:solidFill>
                  <a:srgbClr val="0E022E"/>
                </a:solidFill>
              </a:rPr>
              <a:t>to</a:t>
            </a:r>
            <a:r>
              <a:rPr lang="tr-TR" dirty="0" smtClean="0">
                <a:solidFill>
                  <a:srgbClr val="0E022E"/>
                </a:solidFill>
              </a:rPr>
              <a:t> be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first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among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equals</a:t>
            </a:r>
            <a:r>
              <a:rPr lang="tr-TR" dirty="0" smtClean="0">
                <a:solidFill>
                  <a:srgbClr val="0E022E"/>
                </a:solidFill>
              </a:rPr>
              <a:t>, </a:t>
            </a:r>
            <a:r>
              <a:rPr lang="tr-TR" dirty="0" err="1" smtClean="0">
                <a:solidFill>
                  <a:srgbClr val="0E022E"/>
                </a:solidFill>
              </a:rPr>
              <a:t>like</a:t>
            </a:r>
            <a:r>
              <a:rPr lang="tr-TR" dirty="0" smtClean="0">
                <a:solidFill>
                  <a:srgbClr val="0E022E"/>
                </a:solidFill>
              </a:rPr>
              <a:t> a </a:t>
            </a:r>
            <a:r>
              <a:rPr lang="tr-TR" dirty="0" err="1" smtClean="0">
                <a:solidFill>
                  <a:srgbClr val="0E022E"/>
                </a:solidFill>
              </a:rPr>
              <a:t>tirbal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chief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or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was</a:t>
            </a:r>
            <a:r>
              <a:rPr lang="tr-TR" dirty="0" smtClean="0">
                <a:solidFill>
                  <a:srgbClr val="0E022E"/>
                </a:solidFill>
              </a:rPr>
              <a:t> he </a:t>
            </a:r>
            <a:r>
              <a:rPr lang="tr-TR" dirty="0" err="1" smtClean="0">
                <a:solidFill>
                  <a:srgbClr val="0E022E"/>
                </a:solidFill>
              </a:rPr>
              <a:t>to</a:t>
            </a:r>
            <a:r>
              <a:rPr lang="tr-TR" dirty="0" smtClean="0">
                <a:solidFill>
                  <a:srgbClr val="0E022E"/>
                </a:solidFill>
              </a:rPr>
              <a:t> be a </a:t>
            </a:r>
            <a:r>
              <a:rPr lang="tr-TR" dirty="0" err="1" smtClean="0">
                <a:solidFill>
                  <a:srgbClr val="0E022E"/>
                </a:solidFill>
              </a:rPr>
              <a:t>real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and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effective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power</a:t>
            </a:r>
            <a:r>
              <a:rPr lang="tr-TR" dirty="0" smtClean="0">
                <a:solidFill>
                  <a:srgbClr val="0E022E"/>
                </a:solidFill>
              </a:rPr>
              <a:t>?</a:t>
            </a:r>
          </a:p>
          <a:p>
            <a:r>
              <a:rPr lang="tr-TR" dirty="0" err="1" smtClean="0">
                <a:solidFill>
                  <a:srgbClr val="0E022E"/>
                </a:solidFill>
              </a:rPr>
              <a:t>Was</a:t>
            </a:r>
            <a:r>
              <a:rPr lang="tr-TR" dirty="0" smtClean="0">
                <a:solidFill>
                  <a:srgbClr val="0E022E"/>
                </a:solidFill>
              </a:rPr>
              <a:t> he </a:t>
            </a:r>
            <a:r>
              <a:rPr lang="tr-TR" dirty="0" err="1" smtClean="0">
                <a:solidFill>
                  <a:srgbClr val="0E022E"/>
                </a:solidFill>
              </a:rPr>
              <a:t>to</a:t>
            </a:r>
            <a:r>
              <a:rPr lang="tr-TR" dirty="0" smtClean="0">
                <a:solidFill>
                  <a:srgbClr val="0E022E"/>
                </a:solidFill>
              </a:rPr>
              <a:t> be </a:t>
            </a:r>
            <a:r>
              <a:rPr lang="tr-TR" dirty="0" err="1" smtClean="0">
                <a:solidFill>
                  <a:srgbClr val="0E022E"/>
                </a:solidFill>
              </a:rPr>
              <a:t>chosen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by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community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or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to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take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power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by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some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process</a:t>
            </a:r>
            <a:r>
              <a:rPr lang="tr-TR" dirty="0" smtClean="0">
                <a:solidFill>
                  <a:srgbClr val="0E022E"/>
                </a:solidFill>
              </a:rPr>
              <a:t> of </a:t>
            </a:r>
            <a:r>
              <a:rPr lang="tr-TR" dirty="0" err="1" smtClean="0">
                <a:solidFill>
                  <a:srgbClr val="0E022E"/>
                </a:solidFill>
              </a:rPr>
              <a:t>heredetary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succession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within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Prophet’s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clan</a:t>
            </a:r>
            <a:r>
              <a:rPr lang="tr-TR" dirty="0" smtClean="0">
                <a:solidFill>
                  <a:srgbClr val="0E022E"/>
                </a:solidFill>
              </a:rPr>
              <a:t>?</a:t>
            </a:r>
          </a:p>
          <a:p>
            <a:r>
              <a:rPr lang="tr-TR" dirty="0" err="1" smtClean="0">
                <a:solidFill>
                  <a:srgbClr val="0E022E"/>
                </a:solidFill>
              </a:rPr>
              <a:t>Who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or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which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part</a:t>
            </a:r>
            <a:r>
              <a:rPr lang="tr-TR" dirty="0" smtClean="0">
                <a:solidFill>
                  <a:srgbClr val="0E022E"/>
                </a:solidFill>
              </a:rPr>
              <a:t> of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society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would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elect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the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new</a:t>
            </a:r>
            <a:r>
              <a:rPr lang="tr-TR" dirty="0" smtClean="0">
                <a:solidFill>
                  <a:srgbClr val="0E022E"/>
                </a:solidFill>
              </a:rPr>
              <a:t> </a:t>
            </a:r>
            <a:r>
              <a:rPr lang="tr-TR" dirty="0" err="1" smtClean="0">
                <a:solidFill>
                  <a:srgbClr val="0E022E"/>
                </a:solidFill>
              </a:rPr>
              <a:t>deputy</a:t>
            </a:r>
            <a:r>
              <a:rPr lang="tr-TR" dirty="0" smtClean="0">
                <a:solidFill>
                  <a:srgbClr val="0E022E"/>
                </a:solidFill>
              </a:rPr>
              <a:t>?</a:t>
            </a:r>
            <a:endParaRPr lang="tr-TR" dirty="0">
              <a:solidFill>
                <a:srgbClr val="0E022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in </a:t>
            </a:r>
            <a:r>
              <a:rPr lang="tr-TR" dirty="0" err="1" smtClean="0"/>
              <a:t>Madina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tr-TR" b="1" dirty="0" err="1" smtClean="0"/>
              <a:t>Muhâjirûn</a:t>
            </a:r>
            <a:endParaRPr lang="tr-TR" b="1" dirty="0" smtClean="0"/>
          </a:p>
          <a:p>
            <a:pPr lvl="1"/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accepted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served</a:t>
            </a:r>
            <a:r>
              <a:rPr lang="tr-TR" dirty="0" smtClean="0"/>
              <a:t> </a:t>
            </a:r>
            <a:r>
              <a:rPr lang="tr-TR" dirty="0" err="1" smtClean="0"/>
              <a:t>Islam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(</a:t>
            </a:r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Bakr</a:t>
            </a:r>
            <a:r>
              <a:rPr lang="tr-TR" dirty="0" smtClean="0"/>
              <a:t>, Umar, </a:t>
            </a:r>
            <a:r>
              <a:rPr lang="tr-TR" dirty="0" err="1" smtClean="0"/>
              <a:t>Uthman</a:t>
            </a:r>
            <a:r>
              <a:rPr lang="tr-TR" dirty="0" smtClean="0"/>
              <a:t>…)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Hashimids</a:t>
            </a:r>
            <a:r>
              <a:rPr lang="tr-TR" dirty="0" smtClean="0"/>
              <a:t>, Ali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New </a:t>
            </a:r>
            <a:r>
              <a:rPr lang="tr-TR" dirty="0" err="1" smtClean="0"/>
              <a:t>converts</a:t>
            </a:r>
            <a:r>
              <a:rPr lang="tr-TR" dirty="0" smtClean="0"/>
              <a:t> (</a:t>
            </a:r>
            <a:r>
              <a:rPr lang="tr-TR" dirty="0" err="1" smtClean="0"/>
              <a:t>Abû</a:t>
            </a:r>
            <a:r>
              <a:rPr lang="tr-TR" dirty="0" smtClean="0"/>
              <a:t> </a:t>
            </a:r>
            <a:r>
              <a:rPr lang="tr-TR" dirty="0" err="1" smtClean="0"/>
              <a:t>Sufyan</a:t>
            </a:r>
            <a:r>
              <a:rPr lang="tr-TR" dirty="0" smtClean="0"/>
              <a:t>, </a:t>
            </a:r>
            <a:r>
              <a:rPr lang="tr-TR" dirty="0" err="1" smtClean="0"/>
              <a:t>Khalid</a:t>
            </a:r>
            <a:r>
              <a:rPr lang="tr-TR" dirty="0" smtClean="0"/>
              <a:t>, </a:t>
            </a:r>
            <a:r>
              <a:rPr lang="tr-TR" dirty="0" err="1" smtClean="0"/>
              <a:t>Ikrime</a:t>
            </a:r>
            <a:r>
              <a:rPr lang="tr-TR" dirty="0" smtClean="0"/>
              <a:t>, </a:t>
            </a:r>
            <a:r>
              <a:rPr lang="tr-TR" dirty="0" err="1" smtClean="0"/>
              <a:t>Muawiya</a:t>
            </a:r>
            <a:r>
              <a:rPr lang="tr-TR" dirty="0" smtClean="0"/>
              <a:t>…)</a:t>
            </a:r>
          </a:p>
          <a:p>
            <a:r>
              <a:rPr lang="tr-TR" b="1" dirty="0" err="1" smtClean="0"/>
              <a:t>Ansâr</a:t>
            </a:r>
            <a:endParaRPr lang="tr-TR" b="1" dirty="0" smtClean="0"/>
          </a:p>
          <a:p>
            <a:pPr lvl="1"/>
            <a:r>
              <a:rPr lang="tr-TR" dirty="0" err="1" smtClean="0"/>
              <a:t>Aws</a:t>
            </a:r>
            <a:endParaRPr lang="tr-TR" dirty="0" smtClean="0"/>
          </a:p>
          <a:p>
            <a:pPr lvl="1"/>
            <a:r>
              <a:rPr lang="tr-TR" dirty="0" err="1" smtClean="0"/>
              <a:t>Khazraj</a:t>
            </a:r>
            <a:endParaRPr lang="tr-TR" dirty="0" smtClean="0"/>
          </a:p>
          <a:p>
            <a:pPr lvl="1"/>
            <a:endParaRPr lang="tr-TR" dirty="0" smtClean="0"/>
          </a:p>
          <a:p>
            <a:pPr lvl="1"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Choosing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successor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err="1" smtClean="0"/>
              <a:t>Meeting</a:t>
            </a:r>
            <a:r>
              <a:rPr lang="tr-TR" dirty="0" smtClean="0"/>
              <a:t> of </a:t>
            </a:r>
            <a:r>
              <a:rPr lang="tr-TR" dirty="0" err="1" smtClean="0"/>
              <a:t>Ansar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 of </a:t>
            </a:r>
            <a:r>
              <a:rPr lang="tr-TR" dirty="0" err="1" smtClean="0"/>
              <a:t>Banû</a:t>
            </a:r>
            <a:r>
              <a:rPr lang="tr-TR" dirty="0" smtClean="0"/>
              <a:t> </a:t>
            </a:r>
            <a:r>
              <a:rPr lang="tr-TR" dirty="0" err="1" smtClean="0"/>
              <a:t>Saide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Paritcipation</a:t>
            </a:r>
            <a:r>
              <a:rPr lang="tr-TR" dirty="0" smtClean="0"/>
              <a:t> of a </a:t>
            </a:r>
            <a:r>
              <a:rPr lang="tr-TR" dirty="0" err="1" smtClean="0"/>
              <a:t>small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of </a:t>
            </a:r>
            <a:r>
              <a:rPr lang="tr-TR" dirty="0" err="1" smtClean="0"/>
              <a:t>Muhâjirûn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lacks</a:t>
            </a:r>
            <a:r>
              <a:rPr lang="tr-TR" dirty="0" smtClean="0"/>
              <a:t>?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reasons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eleccion</a:t>
            </a:r>
            <a:r>
              <a:rPr lang="tr-TR" sz="3600" dirty="0" smtClean="0"/>
              <a:t> of </a:t>
            </a:r>
            <a:r>
              <a:rPr lang="tr-TR" sz="3600" dirty="0" err="1" smtClean="0"/>
              <a:t>Abû</a:t>
            </a:r>
            <a:r>
              <a:rPr lang="tr-TR" sz="3600" dirty="0" smtClean="0"/>
              <a:t> </a:t>
            </a:r>
            <a:r>
              <a:rPr lang="tr-TR" sz="3600" dirty="0" err="1" smtClean="0"/>
              <a:t>Bakr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tr-TR" dirty="0" smtClean="0"/>
              <a:t>His </a:t>
            </a:r>
            <a:r>
              <a:rPr lang="tr-TR" dirty="0" err="1" smtClean="0"/>
              <a:t>age</a:t>
            </a:r>
            <a:endParaRPr lang="tr-TR" dirty="0" smtClean="0"/>
          </a:p>
          <a:p>
            <a:r>
              <a:rPr lang="tr-TR" dirty="0" err="1" smtClean="0"/>
              <a:t>Vast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tribal</a:t>
            </a:r>
            <a:r>
              <a:rPr lang="tr-TR" dirty="0" smtClean="0"/>
              <a:t> </a:t>
            </a:r>
            <a:r>
              <a:rPr lang="tr-TR" dirty="0" err="1" smtClean="0"/>
              <a:t>politics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Arabia</a:t>
            </a:r>
            <a:endParaRPr lang="tr-TR" dirty="0" smtClean="0"/>
          </a:p>
          <a:p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converts</a:t>
            </a:r>
            <a:endParaRPr lang="tr-TR" dirty="0" smtClean="0"/>
          </a:p>
          <a:p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close</a:t>
            </a:r>
            <a:r>
              <a:rPr lang="tr-TR" dirty="0" smtClean="0"/>
              <a:t> </a:t>
            </a:r>
            <a:r>
              <a:rPr lang="tr-TR" dirty="0" err="1" smtClean="0"/>
              <a:t>friend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(</a:t>
            </a:r>
            <a:r>
              <a:rPr lang="tr-TR" dirty="0" err="1" smtClean="0"/>
              <a:t>remember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perilious</a:t>
            </a:r>
            <a:r>
              <a:rPr lang="tr-TR" dirty="0" smtClean="0"/>
              <a:t> </a:t>
            </a:r>
            <a:r>
              <a:rPr lang="tr-TR" dirty="0" err="1" smtClean="0"/>
              <a:t>journey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Madina</a:t>
            </a:r>
            <a:r>
              <a:rPr lang="tr-TR" dirty="0" smtClean="0"/>
              <a:t>)</a:t>
            </a:r>
          </a:p>
          <a:p>
            <a:r>
              <a:rPr lang="tr-TR" dirty="0" smtClean="0"/>
              <a:t>His </a:t>
            </a:r>
            <a:r>
              <a:rPr lang="tr-TR" dirty="0" err="1" smtClean="0"/>
              <a:t>leading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prayers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Prophet’s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illness</a:t>
            </a:r>
            <a:endParaRPr lang="tr-TR" dirty="0" smtClean="0"/>
          </a:p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tradition</a:t>
            </a:r>
            <a:r>
              <a:rPr lang="tr-TR" dirty="0" smtClean="0"/>
              <a:t> </a:t>
            </a:r>
            <a:r>
              <a:rPr lang="tr-TR" dirty="0" err="1" smtClean="0"/>
              <a:t>saying</a:t>
            </a:r>
            <a:r>
              <a:rPr lang="tr-TR" dirty="0" smtClean="0"/>
              <a:t>: “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calips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chosen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Quraysh</a:t>
            </a:r>
            <a:r>
              <a:rPr lang="tr-TR" dirty="0" smtClean="0"/>
              <a:t>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3544</Words>
  <Application>Microsoft Office PowerPoint</Application>
  <PresentationFormat>Ekran Gösterisi (4:3)</PresentationFormat>
  <Paragraphs>371</Paragraphs>
  <Slides>55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55</vt:i4>
      </vt:variant>
    </vt:vector>
  </HeadingPairs>
  <TitlesOfParts>
    <vt:vector size="56" baseType="lpstr">
      <vt:lpstr>Ofis Teması</vt:lpstr>
      <vt:lpstr>Slayt 1</vt:lpstr>
      <vt:lpstr>Sources</vt:lpstr>
      <vt:lpstr>“Rightly Guided Caliphs”</vt:lpstr>
      <vt:lpstr>Reactions to the Death of the Prophet</vt:lpstr>
      <vt:lpstr>Reactions to the Death of the Prophet</vt:lpstr>
      <vt:lpstr> The Questions around the succession </vt:lpstr>
      <vt:lpstr>Muslim Society in Madina</vt:lpstr>
      <vt:lpstr>Choosing the first successor</vt:lpstr>
      <vt:lpstr>The reasons for the eleccion of Abû Bakr</vt:lpstr>
      <vt:lpstr>the bay’a for Abû Bakr</vt:lpstr>
      <vt:lpstr>Abû Bakr’s Khutba</vt:lpstr>
      <vt:lpstr>Significance of the caliphate</vt:lpstr>
      <vt:lpstr> First Action: Sending Army of Usâma  </vt:lpstr>
      <vt:lpstr>Apostasy Affair and Apostates</vt:lpstr>
      <vt:lpstr>Famous Imposters</vt:lpstr>
      <vt:lpstr>How to deal with Apostates?</vt:lpstr>
      <vt:lpstr>11 Corps and Their Duty</vt:lpstr>
      <vt:lpstr>Instructions to the corps commanders</vt:lpstr>
      <vt:lpstr>Sources</vt:lpstr>
      <vt:lpstr>“Rightly Guided Caliphs”</vt:lpstr>
      <vt:lpstr>Reactions to the Death of the Prophet</vt:lpstr>
      <vt:lpstr>Reactions to the Death of the Prophet</vt:lpstr>
      <vt:lpstr> The Questions around the succession </vt:lpstr>
      <vt:lpstr>Muslim Society in Madina</vt:lpstr>
      <vt:lpstr>Choosing the first successor</vt:lpstr>
      <vt:lpstr>The reasons for the eleccion of Abû Bakr</vt:lpstr>
      <vt:lpstr>the bay’a for Abû Bakr</vt:lpstr>
      <vt:lpstr>Abû Bakr’s Khutba</vt:lpstr>
      <vt:lpstr>Significance of the caliphate</vt:lpstr>
      <vt:lpstr> First Action: Sending Army of Usâma  </vt:lpstr>
      <vt:lpstr>Apostasy Affair and Apostates</vt:lpstr>
      <vt:lpstr>Famous Imposters</vt:lpstr>
      <vt:lpstr>How to deal with Apostates?</vt:lpstr>
      <vt:lpstr>11 Corps and Their Duty</vt:lpstr>
      <vt:lpstr>Instructions to the corps commanders</vt:lpstr>
      <vt:lpstr>Slayt 36</vt:lpstr>
      <vt:lpstr>Some claims about the reasons of the conquests</vt:lpstr>
      <vt:lpstr>Reasons of the Conquests in narrations</vt:lpstr>
      <vt:lpstr>Reasons of the Conquests in narrations</vt:lpstr>
      <vt:lpstr>Reasons for the Conquests </vt:lpstr>
      <vt:lpstr>Conquest of Irak</vt:lpstr>
      <vt:lpstr>Conquest of Damascus</vt:lpstr>
      <vt:lpstr>Sucession of Umar</vt:lpstr>
      <vt:lpstr>Speech of Umar I</vt:lpstr>
      <vt:lpstr>Speech of Umar I</vt:lpstr>
      <vt:lpstr>Reconciliation Policy of Umar</vt:lpstr>
      <vt:lpstr>Slayt 47</vt:lpstr>
      <vt:lpstr>Slayt 48</vt:lpstr>
      <vt:lpstr>Conquests</vt:lpstr>
      <vt:lpstr>Slayt 50</vt:lpstr>
      <vt:lpstr>1. Province system and Officers in the Provences</vt:lpstr>
      <vt:lpstr>Slayt 52</vt:lpstr>
      <vt:lpstr>Slayt 53</vt:lpstr>
      <vt:lpstr>Slayt 54</vt:lpstr>
      <vt:lpstr>Sunni views              Shia views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410</cp:lastModifiedBy>
  <cp:revision>1</cp:revision>
  <dcterms:modified xsi:type="dcterms:W3CDTF">2012-03-24T10:54:48Z</dcterms:modified>
</cp:coreProperties>
</file>