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sldIdLst>
    <p:sldId id="260" r:id="rId2"/>
    <p:sldId id="257" r:id="rId3"/>
    <p:sldId id="258" r:id="rId4"/>
    <p:sldId id="261" r:id="rId5"/>
    <p:sldId id="265" r:id="rId6"/>
    <p:sldId id="263" r:id="rId7"/>
    <p:sldId id="262" r:id="rId8"/>
    <p:sldId id="264" r:id="rId9"/>
    <p:sldId id="266" r:id="rId10"/>
    <p:sldId id="267" r:id="rId11"/>
    <p:sldId id="268" r:id="rId12"/>
    <p:sldId id="269" r:id="rId13"/>
    <p:sldId id="270" r:id="rId14"/>
    <p:sldId id="343" r:id="rId15"/>
    <p:sldId id="272" r:id="rId16"/>
    <p:sldId id="303" r:id="rId17"/>
    <p:sldId id="304" r:id="rId18"/>
    <p:sldId id="274" r:id="rId19"/>
    <p:sldId id="275" r:id="rId20"/>
    <p:sldId id="344" r:id="rId21"/>
    <p:sldId id="277" r:id="rId22"/>
    <p:sldId id="305" r:id="rId23"/>
    <p:sldId id="276" r:id="rId24"/>
    <p:sldId id="278" r:id="rId25"/>
    <p:sldId id="306" r:id="rId26"/>
    <p:sldId id="323" r:id="rId27"/>
    <p:sldId id="308" r:id="rId28"/>
    <p:sldId id="324" r:id="rId29"/>
    <p:sldId id="316" r:id="rId30"/>
    <p:sldId id="307" r:id="rId31"/>
    <p:sldId id="309" r:id="rId32"/>
    <p:sldId id="317" r:id="rId33"/>
    <p:sldId id="318" r:id="rId34"/>
    <p:sldId id="310" r:id="rId35"/>
    <p:sldId id="313" r:id="rId36"/>
    <p:sldId id="314" r:id="rId37"/>
    <p:sldId id="315" r:id="rId38"/>
    <p:sldId id="325" r:id="rId39"/>
    <p:sldId id="279" r:id="rId40"/>
    <p:sldId id="319" r:id="rId41"/>
    <p:sldId id="322" r:id="rId42"/>
    <p:sldId id="326" r:id="rId43"/>
    <p:sldId id="320" r:id="rId44"/>
    <p:sldId id="321" r:id="rId45"/>
    <p:sldId id="327" r:id="rId46"/>
    <p:sldId id="328" r:id="rId47"/>
    <p:sldId id="329" r:id="rId48"/>
    <p:sldId id="330" r:id="rId49"/>
    <p:sldId id="331" r:id="rId50"/>
    <p:sldId id="332" r:id="rId51"/>
    <p:sldId id="333" r:id="rId52"/>
    <p:sldId id="334" r:id="rId53"/>
    <p:sldId id="335" r:id="rId54"/>
    <p:sldId id="345" r:id="rId55"/>
    <p:sldId id="336" r:id="rId56"/>
    <p:sldId id="337" r:id="rId57"/>
    <p:sldId id="338" r:id="rId58"/>
    <p:sldId id="339" r:id="rId59"/>
    <p:sldId id="346" r:id="rId60"/>
    <p:sldId id="302" r:id="rId61"/>
    <p:sldId id="348" r:id="rId62"/>
    <p:sldId id="349" r:id="rId63"/>
    <p:sldId id="350" r:id="rId64"/>
    <p:sldId id="351" r:id="rId65"/>
    <p:sldId id="352" r:id="rId66"/>
    <p:sldId id="353" r:id="rId67"/>
    <p:sldId id="354" r:id="rId68"/>
    <p:sldId id="355" r:id="rId69"/>
    <p:sldId id="356" r:id="rId70"/>
    <p:sldId id="347" r:id="rId71"/>
    <p:sldId id="357" r:id="rId72"/>
    <p:sldId id="366" r:id="rId73"/>
    <p:sldId id="367" r:id="rId74"/>
    <p:sldId id="368" r:id="rId75"/>
    <p:sldId id="369" r:id="rId7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7" autoAdjust="0"/>
    <p:restoredTop sz="94660"/>
  </p:normalViewPr>
  <p:slideViewPr>
    <p:cSldViewPr snapToGrid="0">
      <p:cViewPr varScale="1">
        <p:scale>
          <a:sx n="54" d="100"/>
          <a:sy n="54" d="100"/>
        </p:scale>
        <p:origin x="2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13886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337507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4260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40381354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0094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029217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084026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4152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883726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736475F-A913-420F-BF82-038E248409D8}" type="datetimeFigureOut">
              <a:rPr lang="tr-TR" smtClean="0"/>
              <a:t>10.12.2020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79975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545242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736475F-A913-420F-BF82-038E248409D8}" type="datetimeFigureOut">
              <a:rPr lang="tr-TR" smtClean="0"/>
              <a:t>10.12.2020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142851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D736475F-A913-420F-BF82-038E248409D8}" type="datetimeFigureOut">
              <a:rPr lang="tr-TR" smtClean="0"/>
              <a:t>10.12.2020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422085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36475F-A913-420F-BF82-038E248409D8}" type="datetimeFigureOut">
              <a:rPr lang="tr-TR" smtClean="0"/>
              <a:t>10.12.2020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2364342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2793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D736475F-A913-420F-BF82-038E248409D8}" type="datetimeFigureOut">
              <a:rPr lang="tr-TR" smtClean="0"/>
              <a:t>10.12.2020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068DD54-24F3-4FF7-B69F-3E126381C433}" type="slidenum">
              <a:rPr lang="tr-TR" smtClean="0"/>
              <a:t>‹#›</a:t>
            </a:fld>
            <a:endParaRPr lang="tr-TR"/>
          </a:p>
        </p:txBody>
      </p:sp>
    </p:spTree>
    <p:extLst>
      <p:ext uri="{BB962C8B-B14F-4D97-AF65-F5344CB8AC3E}">
        <p14:creationId xmlns:p14="http://schemas.microsoft.com/office/powerpoint/2010/main" val="361767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736475F-A913-420F-BF82-038E248409D8}" type="datetimeFigureOut">
              <a:rPr lang="tr-TR" smtClean="0"/>
              <a:t>10.12.2020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068DD54-24F3-4FF7-B69F-3E126381C433}" type="slidenum">
              <a:rPr lang="tr-TR" smtClean="0"/>
              <a:t>‹#›</a:t>
            </a:fld>
            <a:endParaRPr lang="tr-TR"/>
          </a:p>
        </p:txBody>
      </p:sp>
    </p:spTree>
    <p:extLst>
      <p:ext uri="{BB962C8B-B14F-4D97-AF65-F5344CB8AC3E}">
        <p14:creationId xmlns:p14="http://schemas.microsoft.com/office/powerpoint/2010/main" val="2458734303"/>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smtClean="0"/>
              <a:t>Gelişim kavramının en genel tanımına bakılacak olduğunda;</a:t>
            </a:r>
          </a:p>
          <a:p>
            <a:pPr lvl="1"/>
            <a:r>
              <a:rPr lang="tr-TR" sz="2600" dirty="0" smtClean="0"/>
              <a:t>Gelişim, organizmada gerçekleşen biyolojik (fizyolojik), </a:t>
            </a:r>
            <a:r>
              <a:rPr lang="tr-TR" sz="2600" dirty="0"/>
              <a:t>sosyal (sosyal </a:t>
            </a:r>
            <a:r>
              <a:rPr lang="tr-TR" sz="2600" dirty="0" smtClean="0"/>
              <a:t>hayatımız), </a:t>
            </a:r>
            <a:r>
              <a:rPr lang="tr-TR" sz="2600" dirty="0"/>
              <a:t>duygusal (duygusal anlayışımız ve </a:t>
            </a:r>
            <a:r>
              <a:rPr lang="tr-TR" sz="2600" dirty="0" smtClean="0"/>
              <a:t>deneyimlerimiz) </a:t>
            </a:r>
            <a:r>
              <a:rPr lang="tr-TR" sz="2600" dirty="0"/>
              <a:t>ve bilişsel (düşünme </a:t>
            </a:r>
            <a:r>
              <a:rPr lang="tr-TR" sz="2600" dirty="0" smtClean="0"/>
              <a:t>becerilerimiz) alanlarda, genetiğin  </a:t>
            </a:r>
            <a:r>
              <a:rPr lang="tr-TR" sz="2600" dirty="0"/>
              <a:t>ve </a:t>
            </a:r>
            <a:r>
              <a:rPr lang="tr-TR" sz="2600" dirty="0" smtClean="0"/>
              <a:t>çevresel faktörlerin etkileşimi ile, bireyin </a:t>
            </a:r>
            <a:r>
              <a:rPr lang="tr-TR" sz="2600" dirty="0"/>
              <a:t>dünyaya </a:t>
            </a:r>
            <a:r>
              <a:rPr lang="tr-TR" sz="2600" dirty="0" smtClean="0"/>
              <a:t>uyum sağlamasına olanak tanıyan sistemli </a:t>
            </a:r>
            <a:r>
              <a:rPr lang="tr-TR" sz="2600" dirty="0"/>
              <a:t>ve sürekli değişimler bütünü olarak </a:t>
            </a:r>
            <a:r>
              <a:rPr lang="tr-TR" sz="2600" dirty="0" smtClean="0"/>
              <a:t>tanımlanabilir. </a:t>
            </a:r>
            <a:endParaRPr lang="tr-TR" sz="2600" dirty="0"/>
          </a:p>
          <a:p>
            <a:endParaRPr lang="tr-TR" sz="2800" dirty="0"/>
          </a:p>
        </p:txBody>
      </p:sp>
    </p:spTree>
    <p:extLst>
      <p:ext uri="{BB962C8B-B14F-4D97-AF65-F5344CB8AC3E}">
        <p14:creationId xmlns:p14="http://schemas.microsoft.com/office/powerpoint/2010/main" val="3972535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Çocuğun gelişimsel gecikme yaşamasına neden olan bir çok etmen vardır.</a:t>
            </a:r>
          </a:p>
          <a:p>
            <a:r>
              <a:rPr lang="tr-TR" sz="2800" dirty="0" smtClean="0"/>
              <a:t>Bu etmenler </a:t>
            </a:r>
          </a:p>
          <a:p>
            <a:pPr lvl="1"/>
            <a:r>
              <a:rPr lang="tr-TR" sz="2600" dirty="0" smtClean="0"/>
              <a:t>çocuk kaynaklı,</a:t>
            </a:r>
          </a:p>
          <a:p>
            <a:pPr lvl="1"/>
            <a:r>
              <a:rPr lang="tr-TR" sz="2600" dirty="0" smtClean="0"/>
              <a:t>aile kaynaklı </a:t>
            </a:r>
          </a:p>
          <a:p>
            <a:pPr lvl="1"/>
            <a:r>
              <a:rPr lang="tr-TR" sz="2600" dirty="0" smtClean="0"/>
              <a:t>çevre kaynaklı olabilir.</a:t>
            </a:r>
          </a:p>
          <a:p>
            <a:pPr marL="457200" lvl="1" indent="0">
              <a:buNone/>
            </a:pPr>
            <a:r>
              <a:rPr lang="tr-TR" sz="2600" dirty="0" smtClean="0"/>
              <a:t>Bu etmenlere örnek verilecek olduğunda,</a:t>
            </a:r>
          </a:p>
        </p:txBody>
      </p:sp>
    </p:spTree>
    <p:extLst>
      <p:ext uri="{BB962C8B-B14F-4D97-AF65-F5344CB8AC3E}">
        <p14:creationId xmlns:p14="http://schemas.microsoft.com/office/powerpoint/2010/main" val="1911850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10000"/>
          </a:bodyPr>
          <a:lstStyle/>
          <a:p>
            <a:r>
              <a:rPr lang="tr-TR" sz="2800" dirty="0" smtClean="0"/>
              <a:t>Çocuk Kaynaklı;</a:t>
            </a:r>
          </a:p>
          <a:p>
            <a:pPr lvl="1"/>
            <a:r>
              <a:rPr lang="tr-TR" sz="2600" dirty="0"/>
              <a:t>P</a:t>
            </a:r>
            <a:r>
              <a:rPr lang="tr-TR" sz="2600" dirty="0" smtClean="0"/>
              <a:t>rematüre/düşük doğum ağırlıklı olmak</a:t>
            </a:r>
          </a:p>
          <a:p>
            <a:pPr lvl="1"/>
            <a:r>
              <a:rPr lang="tr-TR" sz="2600" dirty="0" smtClean="0"/>
              <a:t>Doğum anında yaşanan sıkıntılar</a:t>
            </a:r>
          </a:p>
          <a:p>
            <a:pPr lvl="1"/>
            <a:r>
              <a:rPr lang="tr-TR" sz="2600" dirty="0" smtClean="0"/>
              <a:t>Beslenme, uyku ya da davranış bozuklukları</a:t>
            </a:r>
          </a:p>
          <a:p>
            <a:pPr lvl="1"/>
            <a:r>
              <a:rPr lang="tr-TR" sz="2600" dirty="0" smtClean="0"/>
              <a:t>Akut ve kronik rahatsızlıklar, enfeksiyonlar</a:t>
            </a:r>
          </a:p>
          <a:p>
            <a:pPr lvl="1"/>
            <a:r>
              <a:rPr lang="tr-TR" sz="2600" dirty="0" smtClean="0"/>
              <a:t>Büyüme geriliği</a:t>
            </a:r>
          </a:p>
          <a:p>
            <a:pPr lvl="1"/>
            <a:r>
              <a:rPr lang="tr-TR" sz="2600" dirty="0" smtClean="0"/>
              <a:t>Sosyal duygusal sorunlar</a:t>
            </a:r>
          </a:p>
          <a:p>
            <a:pPr lvl="1"/>
            <a:r>
              <a:rPr lang="tr-TR" sz="2600" dirty="0" smtClean="0"/>
              <a:t>Zihinsel ve bedensel engeller</a:t>
            </a:r>
          </a:p>
        </p:txBody>
      </p:sp>
    </p:spTree>
    <p:extLst>
      <p:ext uri="{BB962C8B-B14F-4D97-AF65-F5344CB8AC3E}">
        <p14:creationId xmlns:p14="http://schemas.microsoft.com/office/powerpoint/2010/main" val="1403841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fontScale="85000" lnSpcReduction="20000"/>
          </a:bodyPr>
          <a:lstStyle/>
          <a:p>
            <a:r>
              <a:rPr lang="tr-TR" sz="2800" dirty="0" smtClean="0"/>
              <a:t>Aile kaynaklı,</a:t>
            </a:r>
          </a:p>
          <a:p>
            <a:pPr lvl="1"/>
            <a:r>
              <a:rPr lang="tr-TR" sz="2600" dirty="0" smtClean="0"/>
              <a:t>İşsizlik, yoksulluk</a:t>
            </a:r>
          </a:p>
          <a:p>
            <a:pPr lvl="1"/>
            <a:r>
              <a:rPr lang="tr-TR" sz="2600" dirty="0" smtClean="0"/>
              <a:t>Sosyal probleme sahip ebeveynler</a:t>
            </a:r>
          </a:p>
          <a:p>
            <a:pPr lvl="1"/>
            <a:r>
              <a:rPr lang="tr-TR" sz="2600" dirty="0" smtClean="0"/>
              <a:t>Duyarsız ebeveynler</a:t>
            </a:r>
          </a:p>
          <a:p>
            <a:pPr lvl="1"/>
            <a:r>
              <a:rPr lang="tr-TR" sz="2600" dirty="0" smtClean="0"/>
              <a:t>Kronik rahatsızlıklara (Özellikle psikolojik) sahip ebeveynler</a:t>
            </a:r>
          </a:p>
          <a:p>
            <a:pPr lvl="1"/>
            <a:r>
              <a:rPr lang="tr-TR" sz="2600" dirty="0" smtClean="0"/>
              <a:t>Madde </a:t>
            </a:r>
            <a:r>
              <a:rPr lang="tr-TR" sz="2600" dirty="0"/>
              <a:t>k</a:t>
            </a:r>
            <a:r>
              <a:rPr lang="tr-TR" sz="2600" dirty="0" smtClean="0"/>
              <a:t>ullanımı</a:t>
            </a:r>
          </a:p>
          <a:p>
            <a:pPr lvl="1"/>
            <a:r>
              <a:rPr lang="tr-TR" sz="2600" dirty="0" smtClean="0"/>
              <a:t>Eşler arası geçimsizlik</a:t>
            </a:r>
          </a:p>
          <a:p>
            <a:pPr lvl="1"/>
            <a:r>
              <a:rPr lang="tr-TR" sz="2600" dirty="0" smtClean="0"/>
              <a:t>Ebeveyn beceriksizliği ve özgüven eksikliği</a:t>
            </a:r>
          </a:p>
          <a:p>
            <a:pPr lvl="1"/>
            <a:r>
              <a:rPr lang="tr-TR" sz="2600" dirty="0" smtClean="0"/>
              <a:t>Yanlış aile tutumu</a:t>
            </a:r>
          </a:p>
          <a:p>
            <a:pPr lvl="1"/>
            <a:endParaRPr lang="tr-TR" sz="2600" dirty="0" smtClean="0"/>
          </a:p>
          <a:p>
            <a:pPr lvl="1"/>
            <a:endParaRPr lang="tr-TR" sz="2600" dirty="0"/>
          </a:p>
        </p:txBody>
      </p:sp>
    </p:spTree>
    <p:extLst>
      <p:ext uri="{BB962C8B-B14F-4D97-AF65-F5344CB8AC3E}">
        <p14:creationId xmlns:p14="http://schemas.microsoft.com/office/powerpoint/2010/main" val="3977338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Çevre kaynaklı</a:t>
            </a:r>
          </a:p>
          <a:p>
            <a:pPr lvl="1"/>
            <a:r>
              <a:rPr lang="tr-TR" sz="2600" dirty="0" smtClean="0"/>
              <a:t>Ekonomik sorunlar</a:t>
            </a:r>
          </a:p>
          <a:p>
            <a:pPr lvl="1"/>
            <a:r>
              <a:rPr lang="tr-TR" sz="2600" dirty="0" smtClean="0"/>
              <a:t>Yetersiz koşullara sahip evde yaşanması</a:t>
            </a:r>
          </a:p>
          <a:p>
            <a:pPr lvl="1"/>
            <a:r>
              <a:rPr lang="tr-TR" sz="2600" dirty="0" smtClean="0"/>
              <a:t>Tehlikeli ortamlarda yaşama</a:t>
            </a:r>
          </a:p>
          <a:p>
            <a:pPr lvl="1"/>
            <a:r>
              <a:rPr lang="tr-TR" sz="2600" dirty="0" smtClean="0"/>
              <a:t>Sağlık, eğitim vb. hizmetlere ulaşamama</a:t>
            </a:r>
          </a:p>
          <a:p>
            <a:pPr lvl="1"/>
            <a:r>
              <a:rPr lang="tr-TR" sz="2600" dirty="0" smtClean="0"/>
              <a:t>Yetersiz destek ve uyaran</a:t>
            </a:r>
          </a:p>
          <a:p>
            <a:pPr lvl="1"/>
            <a:endParaRPr lang="tr-TR" sz="2600" dirty="0"/>
          </a:p>
        </p:txBody>
      </p:sp>
    </p:spTree>
    <p:extLst>
      <p:ext uri="{BB962C8B-B14F-4D97-AF65-F5344CB8AC3E}">
        <p14:creationId xmlns:p14="http://schemas.microsoft.com/office/powerpoint/2010/main" val="23902871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GELİŞİMİN DEĞERLENDİRİLMESİ</a:t>
            </a:r>
            <a:br>
              <a:rPr lang="tr-TR" b="1"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sz="2800" b="1" dirty="0"/>
              <a:t>Gelişimin Değerlendirilmesinin Önemi</a:t>
            </a:r>
            <a:endParaRPr lang="tr-TR" sz="2800" dirty="0"/>
          </a:p>
        </p:txBody>
      </p:sp>
    </p:spTree>
    <p:extLst>
      <p:ext uri="{BB962C8B-B14F-4D97-AF65-F5344CB8AC3E}">
        <p14:creationId xmlns:p14="http://schemas.microsoft.com/office/powerpoint/2010/main" val="1398280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smtClean="0"/>
              <a:t>Gelişimin Değerlendirilmesinin Önemi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Bir bebeğin gelişimini yetişkinlik zamanına kadar açıklayan «çok eksenli kurum» a göre bebeğin gelişimi onu kolaylaştıran ve zorlaştıran bir çok biyolojik ve çevresel unsurların etkisi ile belirlenir.</a:t>
            </a:r>
          </a:p>
          <a:p>
            <a:endParaRPr lang="tr-TR" sz="2800" dirty="0"/>
          </a:p>
        </p:txBody>
      </p:sp>
    </p:spTree>
    <p:extLst>
      <p:ext uri="{BB962C8B-B14F-4D97-AF65-F5344CB8AC3E}">
        <p14:creationId xmlns:p14="http://schemas.microsoft.com/office/powerpoint/2010/main" val="4276655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smtClean="0"/>
              <a:t>Gelişimin Değerlendirilmesinin Önemi</a:t>
            </a: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a:t>Erken </a:t>
            </a:r>
            <a:r>
              <a:rPr lang="tr-TR" sz="2800" dirty="0" smtClean="0"/>
              <a:t>dönemde sahip olunan deneyimler </a:t>
            </a:r>
            <a:r>
              <a:rPr lang="tr-TR" sz="2800" dirty="0"/>
              <a:t>insan </a:t>
            </a:r>
            <a:r>
              <a:rPr lang="tr-TR" sz="2800" dirty="0" smtClean="0"/>
              <a:t>beyninin şekillenmesi üzerinde yaşam boyu etkilidir. Gelişim basamaklarının tamamının temeli erken dönemlerde atılmaktadır. Bu nedenle gelişimin </a:t>
            </a:r>
            <a:r>
              <a:rPr lang="tr-TR" sz="2800" dirty="0"/>
              <a:t>erken </a:t>
            </a:r>
            <a:r>
              <a:rPr lang="tr-TR" sz="2800" dirty="0" smtClean="0"/>
              <a:t>dönemlerden itibaren </a:t>
            </a:r>
            <a:r>
              <a:rPr lang="tr-TR" sz="2800" dirty="0"/>
              <a:t>değerlendirilmesi, gelişimsel zorlukların ve risklerin en erken dönemde belirlenmesi, </a:t>
            </a:r>
            <a:r>
              <a:rPr lang="tr-TR" sz="2800" dirty="0" smtClean="0"/>
              <a:t>ve bu sayede de gelişimin </a:t>
            </a:r>
            <a:r>
              <a:rPr lang="tr-TR" sz="2800" dirty="0"/>
              <a:t>desteklenmesi için önemli bir fırsat sunmaktadır.</a:t>
            </a:r>
          </a:p>
          <a:p>
            <a:endParaRPr lang="tr-TR" sz="2800" dirty="0"/>
          </a:p>
        </p:txBody>
      </p:sp>
    </p:spTree>
    <p:extLst>
      <p:ext uri="{BB962C8B-B14F-4D97-AF65-F5344CB8AC3E}">
        <p14:creationId xmlns:p14="http://schemas.microsoft.com/office/powerpoint/2010/main" val="908590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smtClean="0"/>
              <a:t>Gelişimin Değerlendirilmesinin Önemi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Kısaca açıklanacak olduğunda gelişimin değerlendirilmesinin en önemli nedeni </a:t>
            </a:r>
          </a:p>
          <a:p>
            <a:endParaRPr lang="tr-TR" sz="2800" dirty="0"/>
          </a:p>
          <a:p>
            <a:pPr marL="0" indent="0">
              <a:buNone/>
            </a:pPr>
            <a:r>
              <a:rPr lang="tr-TR" sz="2800" b="1" dirty="0" smtClean="0"/>
              <a:t>	ERKEN MÜDAHALE</a:t>
            </a:r>
          </a:p>
          <a:p>
            <a:pPr marL="0" indent="0">
              <a:buNone/>
            </a:pPr>
            <a:r>
              <a:rPr lang="tr-TR" sz="2800" dirty="0"/>
              <a:t>ş</a:t>
            </a:r>
            <a:r>
              <a:rPr lang="tr-TR" sz="2800" dirty="0" smtClean="0"/>
              <a:t>ansı elde etmektir.</a:t>
            </a:r>
            <a:endParaRPr lang="tr-TR" sz="2800" dirty="0"/>
          </a:p>
          <a:p>
            <a:endParaRPr lang="tr-TR" sz="2800" dirty="0"/>
          </a:p>
        </p:txBody>
      </p:sp>
    </p:spTree>
    <p:extLst>
      <p:ext uri="{BB962C8B-B14F-4D97-AF65-F5344CB8AC3E}">
        <p14:creationId xmlns:p14="http://schemas.microsoft.com/office/powerpoint/2010/main" val="1771242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Gelişimin Değerlendirilmesinin Önemi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Gelişimin değerlendirilmesi sayesinde,</a:t>
            </a:r>
          </a:p>
          <a:p>
            <a:pPr lvl="1"/>
            <a:r>
              <a:rPr lang="tr-TR" sz="2600" dirty="0" smtClean="0"/>
              <a:t>Çocuğun gelişimsel durumu ve süreci tespit edilir.</a:t>
            </a:r>
          </a:p>
          <a:p>
            <a:pPr lvl="1"/>
            <a:r>
              <a:rPr lang="tr-TR" sz="2600" dirty="0" smtClean="0"/>
              <a:t>Uygulanan programın etkililiği değerlendirilir.</a:t>
            </a:r>
          </a:p>
          <a:p>
            <a:pPr lvl="1"/>
            <a:r>
              <a:rPr lang="tr-TR" sz="2600" dirty="0" smtClean="0"/>
              <a:t>Çocuğun ihtiyaçlarının belirlenmesi ve bu ihtiyaçlara yönelik eğitim programları hazırlanır</a:t>
            </a:r>
            <a:endParaRPr lang="tr-TR" sz="2600" dirty="0"/>
          </a:p>
        </p:txBody>
      </p:sp>
    </p:spTree>
    <p:extLst>
      <p:ext uri="{BB962C8B-B14F-4D97-AF65-F5344CB8AC3E}">
        <p14:creationId xmlns:p14="http://schemas.microsoft.com/office/powerpoint/2010/main" val="2778981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Gelişimin Değerlendirilmesinin Önemi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Gelişimin değerlendirilmesi süreci çok boyutlu bir denklemdir ve bu denklemi doğru kurmak çocuğun gelişimsel tanısının konulmasında ciddi önem taşımaktadır.</a:t>
            </a:r>
          </a:p>
          <a:p>
            <a:r>
              <a:rPr lang="tr-TR" sz="2800" dirty="0" smtClean="0"/>
              <a:t>Gelişimsel değerlendirme çocuk için en uygun yöntem/yöntemlerin seçimi ve değerlendiricinin uygunluğu ile doğru şekilde sonuçlanabilir.</a:t>
            </a:r>
          </a:p>
          <a:p>
            <a:pPr marL="0" indent="0">
              <a:buNone/>
            </a:pPr>
            <a:endParaRPr lang="tr-TR" sz="2800" dirty="0"/>
          </a:p>
        </p:txBody>
      </p:sp>
    </p:spTree>
    <p:extLst>
      <p:ext uri="{BB962C8B-B14F-4D97-AF65-F5344CB8AC3E}">
        <p14:creationId xmlns:p14="http://schemas.microsoft.com/office/powerpoint/2010/main" val="1111101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 çocuğun yaşamındaki değişimleri ve sürekliliği ifade eden bir kavramdır.</a:t>
            </a:r>
          </a:p>
          <a:p>
            <a:r>
              <a:rPr lang="tr-TR" sz="2800" dirty="0" smtClean="0"/>
              <a:t>Bu nedenle çocuğun gelişiminin çok yönlü ele alınması gerekir.</a:t>
            </a:r>
          </a:p>
          <a:p>
            <a:r>
              <a:rPr lang="tr-TR" sz="2800" dirty="0" smtClean="0"/>
              <a:t>Çocuk gelişimi alanı ise değişik yaşlarda çocukların sahip oldukları davranış normlarını geliştirmeyi hedefler.</a:t>
            </a:r>
            <a:endParaRPr lang="tr-TR" sz="2800" dirty="0"/>
          </a:p>
        </p:txBody>
      </p:sp>
    </p:spTree>
    <p:extLst>
      <p:ext uri="{BB962C8B-B14F-4D97-AF65-F5344CB8AC3E}">
        <p14:creationId xmlns:p14="http://schemas.microsoft.com/office/powerpoint/2010/main" val="19452784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GELİŞİMİN DEĞERLENDİRİLMESİ</a:t>
            </a:r>
            <a:br>
              <a:rPr lang="tr-TR" b="1"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sz="2800" b="1" dirty="0" smtClean="0"/>
              <a:t>Gelişimsel Değerlendirme Nasıl Yapılır?</a:t>
            </a:r>
            <a:endParaRPr lang="tr-TR" sz="2800" dirty="0"/>
          </a:p>
        </p:txBody>
      </p:sp>
    </p:spTree>
    <p:extLst>
      <p:ext uri="{BB962C8B-B14F-4D97-AF65-F5344CB8AC3E}">
        <p14:creationId xmlns:p14="http://schemas.microsoft.com/office/powerpoint/2010/main" val="2236164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smtClean="0"/>
              <a:t>Gelişimsel değerlendirme iki amaç için yapılır. </a:t>
            </a:r>
          </a:p>
          <a:p>
            <a:r>
              <a:rPr lang="tr-TR" sz="2800" dirty="0" smtClean="0"/>
              <a:t>Bu iki amaçtan ilki gelişimsel taramadır. Gelişimsel tarama: gelişimi normal olan ya da gelişimi sorunlu olma ihtimali olan çocukların belirli aralıklarla kısa süren değerlendirme yöntemleri kullanılarak değerlendirilmesini kapsar. Bu sayede sağlıklı gelişen çocuklarla gelişimsel gecikme riski taşıyan çocuklar birbirinden ayrılır.</a:t>
            </a:r>
            <a:endParaRPr lang="tr-TR" sz="2800" dirty="0"/>
          </a:p>
        </p:txBody>
      </p:sp>
    </p:spTree>
    <p:extLst>
      <p:ext uri="{BB962C8B-B14F-4D97-AF65-F5344CB8AC3E}">
        <p14:creationId xmlns:p14="http://schemas.microsoft.com/office/powerpoint/2010/main" val="35704929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İkinci amaç ise gelişimsel izlemdir. </a:t>
            </a:r>
          </a:p>
          <a:p>
            <a:r>
              <a:rPr lang="tr-TR" sz="2800" dirty="0" smtClean="0"/>
              <a:t>Gelişimsel izlemde, gelişimsel desteğe ihtiyaç duyan çocukların izleme ve destekleme konusunda bilgili bir ekip tarafından sürekli olarak gözlenmesi ve değerlendirilmesi sürecidir.</a:t>
            </a:r>
          </a:p>
          <a:p>
            <a:endParaRPr lang="tr-TR" sz="2800" dirty="0"/>
          </a:p>
        </p:txBody>
      </p:sp>
    </p:spTree>
    <p:extLst>
      <p:ext uri="{BB962C8B-B14F-4D97-AF65-F5344CB8AC3E}">
        <p14:creationId xmlns:p14="http://schemas.microsoft.com/office/powerpoint/2010/main" val="30464230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smtClean="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Gelişimsel değerlendirme tam anlamıyla bir SÜREÇTİR. </a:t>
            </a:r>
          </a:p>
          <a:p>
            <a:r>
              <a:rPr lang="tr-TR" sz="2800" dirty="0" smtClean="0"/>
              <a:t>Tek bir uygulama, tek bir test, tek bir gözlem ya da tek bir görüşme ile noktalanamayacak bir süreçtir.</a:t>
            </a:r>
            <a:endParaRPr lang="tr-TR" sz="2800" dirty="0"/>
          </a:p>
        </p:txBody>
      </p:sp>
    </p:spTree>
    <p:extLst>
      <p:ext uri="{BB962C8B-B14F-4D97-AF65-F5344CB8AC3E}">
        <p14:creationId xmlns:p14="http://schemas.microsoft.com/office/powerpoint/2010/main" val="16240037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Gelişimsel değerlendirme bütüncül yapılmalıdır. Aile, çevre, kültür gibi çok boyutlu etmenlerin de gelişimsel değerlendirme sürecine eklenmesi gerekmektedir.</a:t>
            </a:r>
          </a:p>
          <a:p>
            <a:r>
              <a:rPr lang="tr-TR" sz="2800" dirty="0" smtClean="0"/>
              <a:t>Tek başına çocuğun yetilerinin değerlendirilmesi ile yapılan gelişimsel değerlendirme bizi doğru bir gelişimsel tanıya götürmeyecektir.</a:t>
            </a:r>
            <a:endParaRPr lang="tr-TR" sz="2800" dirty="0"/>
          </a:p>
        </p:txBody>
      </p:sp>
    </p:spTree>
    <p:extLst>
      <p:ext uri="{BB962C8B-B14F-4D97-AF65-F5344CB8AC3E}">
        <p14:creationId xmlns:p14="http://schemas.microsoft.com/office/powerpoint/2010/main" val="17529440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Bunun nedenlerinden biri, her ne kadar standart test maddelerinde gelişimi yaşıtları ile paralel görülen bir çocuk olsa da ailesinde yaşanan olumsuz durumlar nedeniyle çocuk o süreçte gelişimsel risk altında olabilir. </a:t>
            </a:r>
          </a:p>
        </p:txBody>
      </p:sp>
    </p:spTree>
    <p:extLst>
      <p:ext uri="{BB962C8B-B14F-4D97-AF65-F5344CB8AC3E}">
        <p14:creationId xmlns:p14="http://schemas.microsoft.com/office/powerpoint/2010/main" val="42287400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Örneğin anne-baba boşanma sürecinde ise ce bu süreç çekişmeli/çatışmalı sürüyorsa, ya da çocuğa bakım veren kişi ağır psikiyatrik sorunlar yaşıyorsa, çocuk gelişim testindeki maddelerin tamamını gerçekleştirebiliyor olsa da gelişimsel risk altındadır. </a:t>
            </a:r>
          </a:p>
          <a:p>
            <a:endParaRPr lang="tr-TR" sz="2800" dirty="0"/>
          </a:p>
        </p:txBody>
      </p:sp>
    </p:spTree>
    <p:extLst>
      <p:ext uri="{BB962C8B-B14F-4D97-AF65-F5344CB8AC3E}">
        <p14:creationId xmlns:p14="http://schemas.microsoft.com/office/powerpoint/2010/main" val="11454386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Bir diğer neden, çocuğu yaşıtlarının yerine getirdiği bazı becerileri yerine getiremiyor olması onun gelişimsel gecikme yaşadığı anlamına gelmeyebilir</a:t>
            </a:r>
            <a:r>
              <a:rPr lang="tr-TR" sz="2800" dirty="0" smtClean="0"/>
              <a:t>. Örneğin henüz hazır </a:t>
            </a:r>
            <a:r>
              <a:rPr lang="tr-TR" sz="2800" dirty="0" err="1" smtClean="0"/>
              <a:t>bulunuşluğu</a:t>
            </a:r>
            <a:r>
              <a:rPr lang="tr-TR" sz="2800" dirty="0" smtClean="0"/>
              <a:t> o maddeyi gerçekleştirmek için yeterli olmayabilir ya da bireysel farklılığı nedeniyle gerçekleştiremiyor olabilir. </a:t>
            </a:r>
            <a:endParaRPr lang="tr-TR" sz="2800" dirty="0"/>
          </a:p>
        </p:txBody>
      </p:sp>
    </p:spTree>
    <p:extLst>
      <p:ext uri="{BB962C8B-B14F-4D97-AF65-F5344CB8AC3E}">
        <p14:creationId xmlns:p14="http://schemas.microsoft.com/office/powerpoint/2010/main" val="4927192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Bir bebeğin 10 aylıkken yürümesi de normaldir 15 aylıkken yürümesi de normaldir. 15 aylıkken yürüyebilecek özelliklerdeki bir bebek 10 aylıkken yürüyemediği için motor gelişiminde gecikme tanısı alması yanlış yönlendirilmesine neden olur.</a:t>
            </a:r>
          </a:p>
          <a:p>
            <a:endParaRPr lang="tr-TR" sz="2800" dirty="0"/>
          </a:p>
        </p:txBody>
      </p:sp>
    </p:spTree>
    <p:extLst>
      <p:ext uri="{BB962C8B-B14F-4D97-AF65-F5344CB8AC3E}">
        <p14:creationId xmlns:p14="http://schemas.microsoft.com/office/powerpoint/2010/main" val="28674613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a:t>Uygulanan testteki madde çocuğun hayatında hiç karşılaşmadığı bir uyaranla ilişkili olabilir</a:t>
            </a:r>
            <a:r>
              <a:rPr lang="tr-TR" sz="2800" dirty="0" smtClean="0"/>
              <a:t>.</a:t>
            </a:r>
            <a:r>
              <a:rPr lang="tr-TR" sz="2800" dirty="0"/>
              <a:t> </a:t>
            </a:r>
            <a:r>
              <a:rPr lang="tr-TR" sz="2800" dirty="0" smtClean="0"/>
              <a:t>Standart testlerde kullanılan materyaller vardır ve bu materyaller testin olmazsa olmaz özelliklerini yansıtır. Ancak çocuk henüz o materyalle hiç tanışmamışsa o maddelere ilişkin ölçümde sıkıntı yaşayacaktır. Bu nedenle kültürel farklılıklar ve çocuğun yaşadığı ortam, sahip olduğu uyaranlar da birlikte değerlendirilmelidir.</a:t>
            </a:r>
            <a:endParaRPr lang="tr-TR" sz="2800" dirty="0"/>
          </a:p>
        </p:txBody>
      </p:sp>
    </p:spTree>
    <p:extLst>
      <p:ext uri="{BB962C8B-B14F-4D97-AF65-F5344CB8AC3E}">
        <p14:creationId xmlns:p14="http://schemas.microsoft.com/office/powerpoint/2010/main" val="2165800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Bu geliştirilen normlar sayesinde de davranışların altında yatan nedenlerin ortaya konulması ve ilerleyen süreçte çocuğun gelişim sürecine ilişkin ön </a:t>
            </a:r>
            <a:r>
              <a:rPr lang="tr-TR" sz="2800" smtClean="0"/>
              <a:t>görüde bulunmayı sağlar. </a:t>
            </a:r>
            <a:endParaRPr lang="tr-TR" sz="2800" dirty="0"/>
          </a:p>
        </p:txBody>
      </p:sp>
    </p:spTree>
    <p:extLst>
      <p:ext uri="{BB962C8B-B14F-4D97-AF65-F5344CB8AC3E}">
        <p14:creationId xmlns:p14="http://schemas.microsoft.com/office/powerpoint/2010/main" val="20021682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92500"/>
          </a:bodyPr>
          <a:lstStyle/>
          <a:p>
            <a:r>
              <a:rPr lang="tr-TR" sz="2800" dirty="0" smtClean="0"/>
              <a:t>Değerlendirme esnasında çocuk değerlendirici ile doğru ilişkiyi kuramamış olabilir. Örneğin değerlendiricinin tavırlarından hoşlanmamış olabilir, yeni bir ortama girmesi onun korkmasına neden olmuş olabilir. Bu nedenle çocuk normalde yapabildiği bir beceriyi o değerlendiricinin talimatları ile ya da o ortamda gerçekleştiremeyebilir. Ancak bu durum da çocuğun o olanda gelişimsel gecikme yaşadığı anlamına gelmemektedir.</a:t>
            </a:r>
          </a:p>
        </p:txBody>
      </p:sp>
    </p:spTree>
    <p:extLst>
      <p:ext uri="{BB962C8B-B14F-4D97-AF65-F5344CB8AC3E}">
        <p14:creationId xmlns:p14="http://schemas.microsoft.com/office/powerpoint/2010/main" val="36613273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20000"/>
          </a:bodyPr>
          <a:lstStyle/>
          <a:p>
            <a:r>
              <a:rPr lang="tr-TR" sz="2800" dirty="0"/>
              <a:t>Bazı gelişimsel gecikmeler yanında ek diğer gecikmeler ile anlamlı hale gelebilir. O nedenle yalnızca o gecikmeye bağlı olarak değerlendirme yapmak yanlış olacaktır. </a:t>
            </a:r>
            <a:r>
              <a:rPr lang="tr-TR" sz="2800" dirty="0" smtClean="0"/>
              <a:t>Örneğin Bir çocuğun iki yaşında iki kelimeli cümle kurması beklenir. Ancak çocuğun iki kelimeli cümle kuramıyor olması durumu, göz teması kuramaması, ismi ile seslenildiğinde dönmemesi ya da söylenen komutları anlaması ile birlikte değerlendirildiğinde ve bu becerileri de yerine getiremiyor olması ile birlikte gelişimsel bir anlam kazanır. </a:t>
            </a:r>
            <a:endParaRPr lang="tr-TR" sz="2800" dirty="0"/>
          </a:p>
        </p:txBody>
      </p:sp>
    </p:spTree>
    <p:extLst>
      <p:ext uri="{BB962C8B-B14F-4D97-AF65-F5344CB8AC3E}">
        <p14:creationId xmlns:p14="http://schemas.microsoft.com/office/powerpoint/2010/main" val="838473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Aileden alınan bilgiler doğrultusunda çocukların yetilerine bakılan değerlendirme yöntemlerinde ise ailenin genelde çocuğunun her şeyi yaptığına ilişkin var olan ön yargısı ile ilgili sorun yaşanmaktadır.</a:t>
            </a:r>
            <a:endParaRPr lang="tr-TR" sz="2800" dirty="0"/>
          </a:p>
        </p:txBody>
      </p:sp>
    </p:spTree>
    <p:extLst>
      <p:ext uri="{BB962C8B-B14F-4D97-AF65-F5344CB8AC3E}">
        <p14:creationId xmlns:p14="http://schemas.microsoft.com/office/powerpoint/2010/main" val="1413404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Prematüre ya da düşük doğum ağırlığı ile doğan bebeklerin gelişim süreçleri ise normal doğan bebeklere göre farklı işlemektedir. Her ne kadar çoğu standart gelişim testlerinde yaş hesaplamalarında düzenlemeler yapılsa da (düzeltilmiş yaş uygulaması) bu çocuklara uygulanacak olan standart testler bizleri yanlış gelişimsel tanıya yönlendirebilir.</a:t>
            </a:r>
            <a:endParaRPr lang="tr-TR" sz="2800" dirty="0"/>
          </a:p>
        </p:txBody>
      </p:sp>
    </p:spTree>
    <p:extLst>
      <p:ext uri="{BB962C8B-B14F-4D97-AF65-F5344CB8AC3E}">
        <p14:creationId xmlns:p14="http://schemas.microsoft.com/office/powerpoint/2010/main" val="30959868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algn="just"/>
            <a:r>
              <a:rPr lang="tr-TR" sz="2800" dirty="0" smtClean="0"/>
              <a:t>Bu ve bunlar gibi bir çok neden gelişimin çok boyutlu bir şekilde ve uzun süreli değerlendirilmesi gerekliliğini ortaya koymaktadır.</a:t>
            </a:r>
          </a:p>
          <a:p>
            <a:pPr algn="just"/>
            <a:r>
              <a:rPr lang="tr-TR" sz="2800" dirty="0" smtClean="0"/>
              <a:t>Gelişimsel değerlendirmelerde çocuk ailesi ile bir bütün olarak değerlendirilmeli, süreç odaklı olmalı ve sonuçta aile işbirliği ile gelişen durumlar ortaya konulmalıdır.</a:t>
            </a:r>
            <a:endParaRPr lang="tr-TR" sz="2800" dirty="0"/>
          </a:p>
        </p:txBody>
      </p:sp>
    </p:spTree>
    <p:extLst>
      <p:ext uri="{BB962C8B-B14F-4D97-AF65-F5344CB8AC3E}">
        <p14:creationId xmlns:p14="http://schemas.microsoft.com/office/powerpoint/2010/main" val="20389886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Gelişimin izlenmesi sürecinde aile ile gelişim izlemini yapan sağlık çalışanı arasında bir güven ilişkisinin kurulması şarttır.</a:t>
            </a:r>
          </a:p>
          <a:p>
            <a:r>
              <a:rPr lang="tr-TR" sz="2800" dirty="0" smtClean="0"/>
              <a:t>Gelişim değerlendirmesinin yapıldığı ortam rahatsız edilmeyen, uyaranlar açısından zayıf, çocuğun ailenin ve değerlendiricinin hem psikolojik hem de fizyolojik olarak rahat hissedebileceği bir ortam olmalıdır.</a:t>
            </a:r>
            <a:endParaRPr lang="tr-TR" sz="2800" dirty="0"/>
          </a:p>
        </p:txBody>
      </p:sp>
    </p:spTree>
    <p:extLst>
      <p:ext uri="{BB962C8B-B14F-4D97-AF65-F5344CB8AC3E}">
        <p14:creationId xmlns:p14="http://schemas.microsoft.com/office/powerpoint/2010/main" val="37001930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Genel bir gelişimsel değerlendirmenin nasıl yapılacağına ilişkin basamaklara bakacak olduğumuzda,</a:t>
            </a:r>
          </a:p>
          <a:p>
            <a:r>
              <a:rPr lang="tr-TR" sz="2800" dirty="0" smtClean="0"/>
              <a:t>Gelişim değerlendirmesi yapılırken öncelikle çocuğun takvim yaşı hesaplanır. Sonrasında prematürelik durumu var ise erken doğum haftası öğrenilerek düzeltilmiş yaş hesaplaması yapılır.</a:t>
            </a:r>
            <a:endParaRPr lang="tr-TR" sz="2800" dirty="0"/>
          </a:p>
        </p:txBody>
      </p:sp>
    </p:spTree>
    <p:extLst>
      <p:ext uri="{BB962C8B-B14F-4D97-AF65-F5344CB8AC3E}">
        <p14:creationId xmlns:p14="http://schemas.microsoft.com/office/powerpoint/2010/main" val="16945080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85000" lnSpcReduction="10000"/>
          </a:bodyPr>
          <a:lstStyle/>
          <a:p>
            <a:endParaRPr lang="tr-TR" sz="2800" dirty="0" smtClean="0"/>
          </a:p>
          <a:p>
            <a:r>
              <a:rPr lang="tr-TR" sz="2800" dirty="0" smtClean="0"/>
              <a:t>Ailenin gelişim değerlendirmesine neden ihtiyaç duyduğu sorulur ve alınan cevaplar not alınır.</a:t>
            </a:r>
          </a:p>
          <a:p>
            <a:r>
              <a:rPr lang="tr-TR" sz="2800" dirty="0" smtClean="0"/>
              <a:t>Genel bir öykü alınması süreci ile değerlendirme başlar. Öykü alınması sürecinde çocuğun doğumu, kardeş sayısı, okul öncesi eğitim alma durumu, ailenin </a:t>
            </a:r>
            <a:r>
              <a:rPr lang="tr-TR" sz="2800" dirty="0" err="1" smtClean="0"/>
              <a:t>sosyo</a:t>
            </a:r>
            <a:r>
              <a:rPr lang="tr-TR" sz="2800" dirty="0" smtClean="0"/>
              <a:t> ekonomik ve kültürel özellikleri gibi bir çok farklı değişkene ilişkin standart soruların yanı sıra </a:t>
            </a:r>
            <a:r>
              <a:rPr lang="tr-TR" sz="2800" dirty="0"/>
              <a:t>k</a:t>
            </a:r>
            <a:r>
              <a:rPr lang="tr-TR" sz="2800" dirty="0" smtClean="0"/>
              <a:t>ültüre göre uyarlamalı farklı soruların eklenmesi gerekebilir (çok eşli olma durumu, kök aile ile birlikte yaşama durumu vb.). </a:t>
            </a:r>
          </a:p>
        </p:txBody>
      </p:sp>
    </p:spTree>
    <p:extLst>
      <p:ext uri="{BB962C8B-B14F-4D97-AF65-F5344CB8AC3E}">
        <p14:creationId xmlns:p14="http://schemas.microsoft.com/office/powerpoint/2010/main" val="39807781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Başvuru için özel bir durum varsa (boşanma aşamasında olmak, okula başlama sürecinde olmak, tuvalet eğitimine başlamak vb.) </a:t>
            </a:r>
            <a:r>
              <a:rPr lang="tr-TR" sz="2800" dirty="0" smtClean="0"/>
              <a:t>buna ilişkin bilgiler ve öyküler alınır.</a:t>
            </a:r>
          </a:p>
          <a:p>
            <a:r>
              <a:rPr lang="tr-TR" sz="2800" dirty="0" smtClean="0"/>
              <a:t>Herhangi bir doktor tarafından yönlendirildi ise o doktora gelme nedeni sorgulanır. Gerekmesi durumunda doktor ile ayrı görüşme yapılır.</a:t>
            </a:r>
            <a:endParaRPr lang="tr-TR" sz="2800" dirty="0"/>
          </a:p>
          <a:p>
            <a:endParaRPr lang="tr-TR" sz="2800" dirty="0"/>
          </a:p>
        </p:txBody>
      </p:sp>
    </p:spTree>
    <p:extLst>
      <p:ext uri="{BB962C8B-B14F-4D97-AF65-F5344CB8AC3E}">
        <p14:creationId xmlns:p14="http://schemas.microsoft.com/office/powerpoint/2010/main" val="1484098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Ailenin çocuklarına ilişkin bir </a:t>
            </a:r>
            <a:r>
              <a:rPr lang="tr-TR" sz="2800" dirty="0"/>
              <a:t>kaygısı olup olmadığı sorulur. Ailenin kaygısı olması durumunda kaygı alanlarına ilişkin notlar alınır. </a:t>
            </a:r>
          </a:p>
          <a:p>
            <a:r>
              <a:rPr lang="tr-TR" sz="2800" dirty="0" smtClean="0"/>
              <a:t>Yapılacak </a:t>
            </a:r>
            <a:r>
              <a:rPr lang="tr-TR" sz="2800" dirty="0"/>
              <a:t>olan değerlendirmenin amacı aileye açıklanır. Gelişim kavramının basit bir tanımı yapılır (boy ve kilo artışından farklı olduğu bilgisi vurgulanır).</a:t>
            </a:r>
          </a:p>
          <a:p>
            <a:endParaRPr lang="tr-TR" sz="2800" dirty="0"/>
          </a:p>
        </p:txBody>
      </p:sp>
    </p:spTree>
    <p:extLst>
      <p:ext uri="{BB962C8B-B14F-4D97-AF65-F5344CB8AC3E}">
        <p14:creationId xmlns:p14="http://schemas.microsoft.com/office/powerpoint/2010/main" val="3885387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Gelişimsel değerlendirme ise, </a:t>
            </a:r>
            <a:r>
              <a:rPr lang="tr-TR" sz="2800" dirty="0"/>
              <a:t>çocukların </a:t>
            </a:r>
            <a:r>
              <a:rPr lang="tr-TR" sz="2800" dirty="0" smtClean="0"/>
              <a:t>öğrenme süreçlerine </a:t>
            </a:r>
            <a:r>
              <a:rPr lang="tr-TR" sz="2800" dirty="0"/>
              <a:t>ve </a:t>
            </a:r>
            <a:r>
              <a:rPr lang="tr-TR" sz="2800" dirty="0" smtClean="0"/>
              <a:t>gelişimlerine yönelik devamlı şekilde </a:t>
            </a:r>
            <a:r>
              <a:rPr lang="tr-TR" sz="2800" dirty="0"/>
              <a:t>veri </a:t>
            </a:r>
            <a:r>
              <a:rPr lang="tr-TR" sz="2800" dirty="0" smtClean="0"/>
              <a:t>toplanması </a:t>
            </a:r>
            <a:r>
              <a:rPr lang="tr-TR" sz="2800" dirty="0"/>
              <a:t>ve </a:t>
            </a:r>
            <a:r>
              <a:rPr lang="tr-TR" sz="2800" dirty="0" smtClean="0"/>
              <a:t>toplanan verilerin ardından öğretim sürecine </a:t>
            </a:r>
            <a:r>
              <a:rPr lang="tr-TR" sz="2800" dirty="0"/>
              <a:t>ilişkin doğru kararlar verme </a:t>
            </a:r>
            <a:r>
              <a:rPr lang="tr-TR" sz="2800" dirty="0" smtClean="0"/>
              <a:t>amacıyla, </a:t>
            </a:r>
            <a:r>
              <a:rPr lang="tr-TR" sz="2800" dirty="0"/>
              <a:t>elde edilen </a:t>
            </a:r>
            <a:r>
              <a:rPr lang="tr-TR" sz="2800" dirty="0" smtClean="0"/>
              <a:t>bilgilerin düzenlenip yorumlanma </a:t>
            </a:r>
            <a:r>
              <a:rPr lang="tr-TR" sz="2800" dirty="0"/>
              <a:t>süreci olarak tanımlanabilir </a:t>
            </a:r>
          </a:p>
        </p:txBody>
      </p:sp>
    </p:spTree>
    <p:extLst>
      <p:ext uri="{BB962C8B-B14F-4D97-AF65-F5344CB8AC3E}">
        <p14:creationId xmlns:p14="http://schemas.microsoft.com/office/powerpoint/2010/main" val="71747751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Değerlendirmede aileye sorulacak olan sorular kavramlardan arındırılarak, ailenin anlayabileceği düzeyde kelimeler kullanılarak, örneklerle açıklanarak sorulur. Alınan cevaplarda çelişki varsa farklı açıklama yöntemlerine başvurularak yeniden değerlendirilir.</a:t>
            </a:r>
            <a:endParaRPr lang="tr-TR" sz="2800" dirty="0"/>
          </a:p>
        </p:txBody>
      </p:sp>
    </p:spTree>
    <p:extLst>
      <p:ext uri="{BB962C8B-B14F-4D97-AF65-F5344CB8AC3E}">
        <p14:creationId xmlns:p14="http://schemas.microsoft.com/office/powerpoint/2010/main" val="29265918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Aile ile görüşme yapılırken bir yandan da çocuk gözlenir. Uygulanacak olan testte kullanılan materyaller çocuğun zaman geçirmesi ve materyalleri tanıma fırsatı sağlaması için önüne konulur ve sohbet esnasında çocuğun bu materyaller ile nasıl vakit geçirdiği gözlenir. </a:t>
            </a:r>
            <a:endParaRPr lang="tr-TR" sz="2800" dirty="0"/>
          </a:p>
        </p:txBody>
      </p:sp>
    </p:spTree>
    <p:extLst>
      <p:ext uri="{BB962C8B-B14F-4D97-AF65-F5344CB8AC3E}">
        <p14:creationId xmlns:p14="http://schemas.microsoft.com/office/powerpoint/2010/main" val="17044838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Örneğin küplerden kule yapıyor ise kaç küp ile kule yaptığına bakılır ve uygulanacak testte bu madde yeniden yapılmadan gözlem esnasında yapılan değerlendirmenin notu alınır. Ya da ayağı ile topa vuran çocuktan test esnasında yeniden ayağı ile topa vurması beklenmez, bu maddeden geçmiş sayılır. </a:t>
            </a:r>
          </a:p>
          <a:p>
            <a:endParaRPr lang="tr-TR" sz="2800" dirty="0"/>
          </a:p>
        </p:txBody>
      </p:sp>
    </p:spTree>
    <p:extLst>
      <p:ext uri="{BB962C8B-B14F-4D97-AF65-F5344CB8AC3E}">
        <p14:creationId xmlns:p14="http://schemas.microsoft.com/office/powerpoint/2010/main" val="27277303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Sonrasında çocuğa uygulanacak olan standart test, envanter ya da </a:t>
            </a:r>
            <a:r>
              <a:rPr lang="tr-TR" sz="2800" dirty="0" err="1" smtClean="0"/>
              <a:t>check</a:t>
            </a:r>
            <a:r>
              <a:rPr lang="tr-TR" sz="2800" dirty="0" smtClean="0"/>
              <a:t> </a:t>
            </a:r>
            <a:r>
              <a:rPr lang="tr-TR" sz="2800" dirty="0" err="1" smtClean="0"/>
              <a:t>list</a:t>
            </a:r>
            <a:r>
              <a:rPr lang="tr-TR" sz="2800" dirty="0" smtClean="0"/>
              <a:t> vb. uygulaması yapılır. Uygulama yapılırken çocuğun hareketleri gözlenir, yapamadığı maddelere ilişkin aileye dönülerek gündelik hayattaki bu beceriye ilişkin yapabilip yapamadıkları ile ilgili onların gözlemlerine başvurulur.</a:t>
            </a:r>
            <a:endParaRPr lang="tr-TR" sz="2800" dirty="0"/>
          </a:p>
        </p:txBody>
      </p:sp>
    </p:spTree>
    <p:extLst>
      <p:ext uri="{BB962C8B-B14F-4D97-AF65-F5344CB8AC3E}">
        <p14:creationId xmlns:p14="http://schemas.microsoft.com/office/powerpoint/2010/main" val="27792071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Uygulanan testin tamamlanmasının ardından elde edilen sonuçlar, çocuğun gözlemi ile, doktorun görüşü ile, aileden alınan öykü ile birlikte değerlendirilir ve gelişim değerlendirme raporu hazırlanır.</a:t>
            </a:r>
          </a:p>
          <a:p>
            <a:endParaRPr lang="tr-TR" sz="2800" dirty="0"/>
          </a:p>
        </p:txBody>
      </p:sp>
    </p:spTree>
    <p:extLst>
      <p:ext uri="{BB962C8B-B14F-4D97-AF65-F5344CB8AC3E}">
        <p14:creationId xmlns:p14="http://schemas.microsoft.com/office/powerpoint/2010/main" val="36789281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Bu gelişim değerlendirme raporunda çocuğun her gelişim alanına ilişkin değerlendirme için ayrı alan, genel gelişimine ilişkin ayrı alan, gözleme ilişkin ayrı bir alan ve yoruma ilişkin bir alan bulunmalıdır (ihtiyaca göre bu alanlara ekleme yapılabilir). </a:t>
            </a:r>
            <a:endParaRPr lang="tr-TR" sz="2800" dirty="0"/>
          </a:p>
        </p:txBody>
      </p:sp>
    </p:spTree>
    <p:extLst>
      <p:ext uri="{BB962C8B-B14F-4D97-AF65-F5344CB8AC3E}">
        <p14:creationId xmlns:p14="http://schemas.microsoft.com/office/powerpoint/2010/main" val="6736485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Bu alanlarda çocuğun hangi gelişim alanlarında yaşına uygun gelişim sergilediği, hangi alanlarda ne kadarlık bir gecikme olduğuna, hangi alanlarda desteklenmeye ihtiyaç duyduğuna ilişkin bilgilere yer verilir. Son olarak genel gelişimi için de yapılan değerlendirme yazılır.</a:t>
            </a:r>
          </a:p>
          <a:p>
            <a:endParaRPr lang="tr-TR" sz="2800" dirty="0"/>
          </a:p>
        </p:txBody>
      </p:sp>
    </p:spTree>
    <p:extLst>
      <p:ext uri="{BB962C8B-B14F-4D97-AF65-F5344CB8AC3E}">
        <p14:creationId xmlns:p14="http://schemas.microsoft.com/office/powerpoint/2010/main" val="28563363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Son olarak ise değerlendiricinin yorumu kısmı, hazırlanır ve gelişim değerlendirme raporuna son hali verilir.</a:t>
            </a:r>
            <a:endParaRPr lang="tr-TR" sz="2800" dirty="0"/>
          </a:p>
          <a:p>
            <a:r>
              <a:rPr lang="tr-TR" sz="2800" dirty="0" smtClean="0"/>
              <a:t>Raporun hazırlanmasının ardından ise aileye çocuklarının gelişimleri ile ilgili geri bildirim yapılır. </a:t>
            </a:r>
            <a:endParaRPr lang="tr-TR" sz="2800" dirty="0"/>
          </a:p>
        </p:txBody>
      </p:sp>
    </p:spTree>
    <p:extLst>
      <p:ext uri="{BB962C8B-B14F-4D97-AF65-F5344CB8AC3E}">
        <p14:creationId xmlns:p14="http://schemas.microsoft.com/office/powerpoint/2010/main" val="24727465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Aileye geri bildirim yapılırken dikkat edilmesi gereken önemli noktalar bulunmaktadır. Bu önemli noktalar;</a:t>
            </a:r>
          </a:p>
          <a:p>
            <a:pPr lvl="1"/>
            <a:r>
              <a:rPr lang="tr-TR" sz="2600" dirty="0" smtClean="0"/>
              <a:t>Öncelikle çocuğun güçlü olduğu yönlere odaklanılarak aileye bilgilendirme yapılır. Bu süreçte aile ve çocuğa odaklanır, çocuğun yapabildikleri ve ailenin bu konudaki çaba ve desteği övülür.</a:t>
            </a:r>
            <a:endParaRPr lang="tr-TR" sz="2600" dirty="0"/>
          </a:p>
        </p:txBody>
      </p:sp>
    </p:spTree>
    <p:extLst>
      <p:ext uri="{BB962C8B-B14F-4D97-AF65-F5344CB8AC3E}">
        <p14:creationId xmlns:p14="http://schemas.microsoft.com/office/powerpoint/2010/main" val="2525044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10000"/>
          </a:bodyPr>
          <a:lstStyle/>
          <a:p>
            <a:r>
              <a:rPr lang="tr-TR" sz="2800" dirty="0" smtClean="0"/>
              <a:t>Sonrasında çocuğun gelişiminin normal olduğu (yaşıtları ile paralel olduğu) alanlar hakkında bilgilendirme yapılır. </a:t>
            </a:r>
          </a:p>
          <a:p>
            <a:r>
              <a:rPr lang="tr-TR" sz="2800" dirty="0" smtClean="0"/>
              <a:t>Son olarak ise çocuğu gelişimsel desteğe ihtiyaç duyduğu alanlar konusunda aileye bilgilendir yapılır.</a:t>
            </a:r>
          </a:p>
          <a:p>
            <a:r>
              <a:rPr lang="tr-TR" sz="2800" dirty="0" smtClean="0"/>
              <a:t>Eğer böyle bir durum ile karşı karşıya kalınmışsa bu gelişimsel gecikmelerin nedenlerinin iyi araştırılması önem taşımaktadır. Öncelikli olarak bu konuya ilişkin ailenin görüşüne başvurulur.</a:t>
            </a:r>
            <a:endParaRPr lang="tr-TR" sz="2800" dirty="0"/>
          </a:p>
        </p:txBody>
      </p:sp>
    </p:spTree>
    <p:extLst>
      <p:ext uri="{BB962C8B-B14F-4D97-AF65-F5344CB8AC3E}">
        <p14:creationId xmlns:p14="http://schemas.microsoft.com/office/powerpoint/2010/main" val="2890703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Değerlendirme kısaca;</a:t>
            </a:r>
          </a:p>
          <a:p>
            <a:pPr lvl="1"/>
            <a:r>
              <a:rPr lang="tr-TR" sz="2800" dirty="0"/>
              <a:t>farklı </a:t>
            </a:r>
            <a:r>
              <a:rPr lang="tr-TR" sz="2800" dirty="0" smtClean="0"/>
              <a:t>yöntem, teknik ve araçlardan faydalanılarak çocuğa yönelik bilgi </a:t>
            </a:r>
            <a:r>
              <a:rPr lang="tr-TR" sz="2800" dirty="0"/>
              <a:t>toplama ve elde edilen </a:t>
            </a:r>
            <a:r>
              <a:rPr lang="tr-TR" sz="2800" dirty="0" smtClean="0"/>
              <a:t>bilgilerin düzenlenerek yorumlanma sürecidir.</a:t>
            </a:r>
            <a:endParaRPr lang="tr-TR" sz="2600" dirty="0"/>
          </a:p>
        </p:txBody>
      </p:sp>
    </p:spTree>
    <p:extLst>
      <p:ext uri="{BB962C8B-B14F-4D97-AF65-F5344CB8AC3E}">
        <p14:creationId xmlns:p14="http://schemas.microsoft.com/office/powerpoint/2010/main" val="35633162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10000"/>
          </a:bodyPr>
          <a:lstStyle/>
          <a:p>
            <a:r>
              <a:rPr lang="tr-TR" sz="2800" dirty="0" smtClean="0"/>
              <a:t>Bu doğrultuda daha ayrıntılı değerlendirme yöntemlerine başvurmak oldukça önemlidir. </a:t>
            </a:r>
          </a:p>
          <a:p>
            <a:r>
              <a:rPr lang="tr-TR" sz="2800" dirty="0" smtClean="0"/>
              <a:t>Çocuğun doğal ortamında gözlenmesi, okulda gözlenmesi, öğretmenden bilgi alınması, gerekmesi durumunda farklı testlerin yapılması gibi farklı değerlendirmelerin ve gerekmesi durumunda disiplinler arası yapılacak olan çalışmaların ardından çocuğun değerlendirilmesinde son noktaya varılır ve gelişimsel tanısı konulur.</a:t>
            </a:r>
            <a:endParaRPr lang="tr-TR" sz="2800" dirty="0"/>
          </a:p>
        </p:txBody>
      </p:sp>
    </p:spTree>
    <p:extLst>
      <p:ext uri="{BB962C8B-B14F-4D97-AF65-F5344CB8AC3E}">
        <p14:creationId xmlns:p14="http://schemas.microsoft.com/office/powerpoint/2010/main" val="270538187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10000"/>
          </a:bodyPr>
          <a:lstStyle/>
          <a:p>
            <a:r>
              <a:rPr lang="tr-TR" sz="2800" dirty="0" smtClean="0"/>
              <a:t>Gelişimsel tanısı konulan bir çocuk için ise erken tanı, destek ve müdahalenin önemine ilişkin aile bilgilendirilir. Gerekmesi durumunda değerlendirici tarafından bir gelişimsel destek programı hazırlanır (değerlendirici bu konuda yetkin ise). </a:t>
            </a:r>
          </a:p>
          <a:p>
            <a:r>
              <a:rPr lang="tr-TR" sz="2800" dirty="0" smtClean="0"/>
              <a:t>Destek için aile yönlendirilir. Bu yönlendirme basamaklar halinde ailenin kolay anlayabileceği bir dille yapılır. (raporun nasıl çıkarılacağı, Rehabilitasyona nasıl başvurulacağı vb.)</a:t>
            </a:r>
          </a:p>
        </p:txBody>
      </p:sp>
    </p:spTree>
    <p:extLst>
      <p:ext uri="{BB962C8B-B14F-4D97-AF65-F5344CB8AC3E}">
        <p14:creationId xmlns:p14="http://schemas.microsoft.com/office/powerpoint/2010/main" val="330803250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Aileye sürecin takipçisi olunacağı, çocuğun izleneceği ve gelişimsel takibinin gerekli görülen zaman aralıklarında yapılacağı ve ihtiyaç duyulduğu sürece destek olacağınıza ilişkin bilgilendirme yapılır.</a:t>
            </a:r>
            <a:endParaRPr lang="tr-TR" sz="2800" dirty="0"/>
          </a:p>
        </p:txBody>
      </p:sp>
    </p:spTree>
    <p:extLst>
      <p:ext uri="{BB962C8B-B14F-4D97-AF65-F5344CB8AC3E}">
        <p14:creationId xmlns:p14="http://schemas.microsoft.com/office/powerpoint/2010/main" val="101608071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Gelişimsel Değerlendirme Nasıl yapılır?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Genel bir gelişimsel değerlendirmenin aşamaları bu şekilde olmakla birlikte çocuğun gelişim durumuna ve farklı çevresel  faktörlere göre bu basamaklar arttırılabilir, azaltılabilir ya da değiştirilebilir.</a:t>
            </a:r>
            <a:endParaRPr lang="tr-TR" sz="2800" dirty="0"/>
          </a:p>
        </p:txBody>
      </p:sp>
    </p:spTree>
    <p:extLst>
      <p:ext uri="{BB962C8B-B14F-4D97-AF65-F5344CB8AC3E}">
        <p14:creationId xmlns:p14="http://schemas.microsoft.com/office/powerpoint/2010/main" val="34319430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GELİŞİMİN DEĞERLENDİRİLMESİ</a:t>
            </a:r>
            <a:br>
              <a:rPr lang="tr-TR" b="1"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sz="2800" b="1" dirty="0" smtClean="0"/>
              <a:t>Değerlendiricinin Özellikleri</a:t>
            </a:r>
            <a:endParaRPr lang="tr-TR" sz="2800" dirty="0"/>
          </a:p>
        </p:txBody>
      </p:sp>
    </p:spTree>
    <p:extLst>
      <p:ext uri="{BB962C8B-B14F-4D97-AF65-F5344CB8AC3E}">
        <p14:creationId xmlns:p14="http://schemas.microsoft.com/office/powerpoint/2010/main" val="266383733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smtClean="0"/>
              <a:t>Değerlendiricinin Özellikleri</a:t>
            </a:r>
            <a:endParaRPr lang="tr-TR" dirty="0"/>
          </a:p>
        </p:txBody>
      </p:sp>
      <p:sp>
        <p:nvSpPr>
          <p:cNvPr id="3" name="İçerik Yer Tutucusu 2"/>
          <p:cNvSpPr>
            <a:spLocks noGrp="1"/>
          </p:cNvSpPr>
          <p:nvPr>
            <p:ph idx="1"/>
          </p:nvPr>
        </p:nvSpPr>
        <p:spPr>
          <a:xfrm>
            <a:off x="2592925" y="2643554"/>
            <a:ext cx="8915400" cy="3777622"/>
          </a:xfrm>
        </p:spPr>
        <p:txBody>
          <a:bodyPr>
            <a:normAutofit lnSpcReduction="10000"/>
          </a:bodyPr>
          <a:lstStyle/>
          <a:p>
            <a:r>
              <a:rPr lang="tr-TR" sz="2800" dirty="0" smtClean="0"/>
              <a:t>Gelişimsel değerlendirme yapan kişinin sahip olması gereken belirli özellikleri vardır;</a:t>
            </a:r>
          </a:p>
          <a:p>
            <a:pPr lvl="1"/>
            <a:r>
              <a:rPr lang="tr-TR" sz="2600" dirty="0" smtClean="0"/>
              <a:t>Değerlendiricilerin ölçme ve değerlendirme konusunda bilgi sahibi olması gerekir.</a:t>
            </a:r>
          </a:p>
          <a:p>
            <a:pPr lvl="1"/>
            <a:r>
              <a:rPr lang="tr-TR" sz="2600" dirty="0" smtClean="0"/>
              <a:t>Elde ettiği verileri yorumlayabilme becerisine ve eğitimine sahip olması gerekir.</a:t>
            </a:r>
          </a:p>
          <a:p>
            <a:pPr lvl="1"/>
            <a:r>
              <a:rPr lang="tr-TR" sz="2600" dirty="0" smtClean="0"/>
              <a:t>Veriyi doğru toplayabilme becerisine sahip olması ve en iyi veriyi toplayabilme becerisine sahip olması gerekir.</a:t>
            </a:r>
            <a:endParaRPr lang="tr-TR" sz="2600" dirty="0"/>
          </a:p>
        </p:txBody>
      </p:sp>
    </p:spTree>
    <p:extLst>
      <p:ext uri="{BB962C8B-B14F-4D97-AF65-F5344CB8AC3E}">
        <p14:creationId xmlns:p14="http://schemas.microsoft.com/office/powerpoint/2010/main" val="155905491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Değerlendiricinin Özellikleri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Uygulayacağı standart testi uygulayabilme becerisine ve gerekli ise sertifikasına sahip olması gerekir. </a:t>
            </a:r>
          </a:p>
          <a:p>
            <a:r>
              <a:rPr lang="tr-TR" sz="2800" dirty="0" smtClean="0"/>
              <a:t>Çocuk ile doğru iletişim kurabilme becerisine sahip olması gerekir.</a:t>
            </a:r>
          </a:p>
          <a:p>
            <a:r>
              <a:rPr lang="tr-TR" sz="2800" dirty="0" smtClean="0"/>
              <a:t>Odak kayması yaşayan çocuğu değerlendirme içine geri çekebilme becerisine sahip olması gerekir.</a:t>
            </a:r>
            <a:endParaRPr lang="tr-TR" sz="2800" dirty="0"/>
          </a:p>
        </p:txBody>
      </p:sp>
    </p:spTree>
    <p:extLst>
      <p:ext uri="{BB962C8B-B14F-4D97-AF65-F5344CB8AC3E}">
        <p14:creationId xmlns:p14="http://schemas.microsoft.com/office/powerpoint/2010/main" val="264245430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Değerlendiricinin Özellikleri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Değerlendirme yaparken ön yargılarından arınabilmelidir.</a:t>
            </a:r>
          </a:p>
          <a:p>
            <a:r>
              <a:rPr lang="tr-TR" sz="2800" dirty="0" smtClean="0"/>
              <a:t>Çocuğa müdahale etmeden nerede ne kadar destek vermesi gerektiğini bilmelidir.</a:t>
            </a:r>
          </a:p>
          <a:p>
            <a:r>
              <a:rPr lang="tr-TR" sz="2800" dirty="0" smtClean="0"/>
              <a:t>Değerlendirme sürecini çocuğun yaşına ve gelişimine uygun şekilde oyunlaştırma yolu ile yönetebilmesi gerekir.</a:t>
            </a:r>
          </a:p>
          <a:p>
            <a:endParaRPr lang="tr-TR" sz="2800" dirty="0"/>
          </a:p>
        </p:txBody>
      </p:sp>
    </p:spTree>
    <p:extLst>
      <p:ext uri="{BB962C8B-B14F-4D97-AF65-F5344CB8AC3E}">
        <p14:creationId xmlns:p14="http://schemas.microsoft.com/office/powerpoint/2010/main" val="368885618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r>
              <a:rPr lang="tr-TR" b="1" dirty="0"/>
              <a:t>Değerlendiricinin Özellikleri</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Yönergeleri net ve anlaşılır vermesi gerekir.</a:t>
            </a:r>
          </a:p>
          <a:p>
            <a:r>
              <a:rPr lang="tr-TR" sz="2800" dirty="0" smtClean="0"/>
              <a:t>Çocuğu iyi anlayabilmesi ve doğru gözlemleyebilmesi gerekir.</a:t>
            </a:r>
          </a:p>
          <a:p>
            <a:r>
              <a:rPr lang="tr-TR" sz="2800" dirty="0" smtClean="0"/>
              <a:t>Çocuğun hareketlerini doğru yorumlayabilmesi ve değerlendirme sürecini ona göre yönetebilmesi gerekir.</a:t>
            </a:r>
            <a:endParaRPr lang="tr-TR" sz="2800" dirty="0"/>
          </a:p>
        </p:txBody>
      </p:sp>
    </p:spTree>
    <p:extLst>
      <p:ext uri="{BB962C8B-B14F-4D97-AF65-F5344CB8AC3E}">
        <p14:creationId xmlns:p14="http://schemas.microsoft.com/office/powerpoint/2010/main" val="7577254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GELİŞİMİN DEĞERLENDİRİLMESİ</a:t>
            </a:r>
            <a:br>
              <a:rPr lang="tr-TR" b="1"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sz="2800" b="1" dirty="0" smtClean="0"/>
              <a:t>Gelişimsel Değerlendirmede Yaklaşımlar</a:t>
            </a:r>
            <a:endParaRPr lang="tr-TR" sz="2800" dirty="0"/>
          </a:p>
        </p:txBody>
      </p:sp>
    </p:spTree>
    <p:extLst>
      <p:ext uri="{BB962C8B-B14F-4D97-AF65-F5344CB8AC3E}">
        <p14:creationId xmlns:p14="http://schemas.microsoft.com/office/powerpoint/2010/main" val="4080970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Çocuğun gelişimsel değerlendirmesi, “</a:t>
            </a:r>
            <a:r>
              <a:rPr lang="tr-TR" sz="2800" dirty="0"/>
              <a:t>çocuklar ne biliyor ve ne yapabilir?” </a:t>
            </a:r>
            <a:r>
              <a:rPr lang="tr-TR" sz="2800" dirty="0" smtClean="0"/>
              <a:t>sorularına ilişik cevap alınabilecek her </a:t>
            </a:r>
            <a:r>
              <a:rPr lang="tr-TR" sz="2800" dirty="0"/>
              <a:t>çeşit ölçme </a:t>
            </a:r>
            <a:r>
              <a:rPr lang="tr-TR" sz="2800" dirty="0" smtClean="0"/>
              <a:t>yöntemini </a:t>
            </a:r>
            <a:r>
              <a:rPr lang="tr-TR" sz="2800" dirty="0"/>
              <a:t>ve </a:t>
            </a:r>
            <a:r>
              <a:rPr lang="tr-TR" sz="2800" dirty="0" smtClean="0"/>
              <a:t>aracını </a:t>
            </a:r>
            <a:r>
              <a:rPr lang="tr-TR" sz="2800" dirty="0"/>
              <a:t>işaret etmektedir.</a:t>
            </a:r>
          </a:p>
        </p:txBody>
      </p:sp>
    </p:spTree>
    <p:extLst>
      <p:ext uri="{BB962C8B-B14F-4D97-AF65-F5344CB8AC3E}">
        <p14:creationId xmlns:p14="http://schemas.microsoft.com/office/powerpoint/2010/main" val="414288774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smtClean="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Çocuk gelişiminin değerlendirilmesindeki süreç 3 farklı yaklaşımı temel alarak sınıflandırılmaktadır. Bu yaklaşımlar;</a:t>
            </a:r>
          </a:p>
          <a:p>
            <a:pPr lvl="1"/>
            <a:r>
              <a:rPr lang="tr-TR" sz="2600" dirty="0" err="1" smtClean="0"/>
              <a:t>Formal</a:t>
            </a:r>
            <a:r>
              <a:rPr lang="tr-TR" sz="2600" dirty="0" smtClean="0"/>
              <a:t> Değerlendirmeler</a:t>
            </a:r>
          </a:p>
          <a:p>
            <a:pPr lvl="1"/>
            <a:r>
              <a:rPr lang="tr-TR" sz="2600" dirty="0" err="1" smtClean="0"/>
              <a:t>İnformal</a:t>
            </a:r>
            <a:r>
              <a:rPr lang="tr-TR" sz="2600" dirty="0" smtClean="0"/>
              <a:t> Değerlendirmeler</a:t>
            </a:r>
          </a:p>
          <a:p>
            <a:pPr lvl="1"/>
            <a:r>
              <a:rPr lang="tr-TR" sz="2600" dirty="0" smtClean="0"/>
              <a:t>Alternatif Değerlendirmeler</a:t>
            </a:r>
            <a:endParaRPr lang="tr-TR" sz="2600" dirty="0"/>
          </a:p>
        </p:txBody>
      </p:sp>
    </p:spTree>
    <p:extLst>
      <p:ext uri="{BB962C8B-B14F-4D97-AF65-F5344CB8AC3E}">
        <p14:creationId xmlns:p14="http://schemas.microsoft.com/office/powerpoint/2010/main" val="386586021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smtClean="0"/>
              <a:t>Formal</a:t>
            </a:r>
            <a:r>
              <a:rPr lang="tr-TR" sz="2600" dirty="0" smtClean="0"/>
              <a:t> Değerlendirmeler: </a:t>
            </a:r>
            <a:r>
              <a:rPr lang="tr-TR" sz="2600" dirty="0" err="1" smtClean="0"/>
              <a:t>Formal</a:t>
            </a:r>
            <a:r>
              <a:rPr lang="tr-TR" sz="2600" dirty="0" smtClean="0"/>
              <a:t> değerlendirme yöntemlerinde çocuğun gelişiminin değerlendirilebilmesi için daha önceden belirlenmiş, yapılandırılmış ve standartlaşmış araçlar kullanılmaktadır. Genelde standart testler kullanılır, daha öncesinde geçerlik ve güvenirlik çalışmaları yapılmış olan ölçme araçlarıdır.</a:t>
            </a:r>
            <a:endParaRPr lang="tr-TR" sz="2600" dirty="0"/>
          </a:p>
        </p:txBody>
      </p:sp>
    </p:spTree>
    <p:extLst>
      <p:ext uri="{BB962C8B-B14F-4D97-AF65-F5344CB8AC3E}">
        <p14:creationId xmlns:p14="http://schemas.microsoft.com/office/powerpoint/2010/main" val="262238936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smtClean="0"/>
              <a:t>Formal</a:t>
            </a:r>
            <a:r>
              <a:rPr lang="tr-TR" sz="2600" dirty="0" smtClean="0"/>
              <a:t> değerlendirmelerde kullanılan testlere örnek verilecek olduğunda alanımızda en sık kullanılanlar;</a:t>
            </a:r>
          </a:p>
          <a:p>
            <a:pPr lvl="1"/>
            <a:r>
              <a:rPr lang="tr-TR" sz="2400" dirty="0" smtClean="0"/>
              <a:t>Denver Gelişimsel Tarama Testi</a:t>
            </a:r>
          </a:p>
          <a:p>
            <a:pPr lvl="1"/>
            <a:r>
              <a:rPr lang="tr-TR" sz="2400" dirty="0" smtClean="0"/>
              <a:t>Ankara Gelişim Envanteri</a:t>
            </a:r>
          </a:p>
          <a:p>
            <a:pPr lvl="1"/>
            <a:r>
              <a:rPr lang="tr-TR" sz="2400" dirty="0" err="1" smtClean="0"/>
              <a:t>Frostig</a:t>
            </a:r>
            <a:r>
              <a:rPr lang="tr-TR" sz="2400" dirty="0" smtClean="0"/>
              <a:t> Görsel Algı testi</a:t>
            </a:r>
          </a:p>
          <a:p>
            <a:pPr marL="457200" lvl="1" indent="0">
              <a:buNone/>
            </a:pPr>
            <a:r>
              <a:rPr lang="tr-TR" sz="2400" dirty="0" smtClean="0"/>
              <a:t>Örnekleri verilebilir.</a:t>
            </a:r>
            <a:endParaRPr lang="tr-TR" sz="2400" dirty="0"/>
          </a:p>
        </p:txBody>
      </p:sp>
    </p:spTree>
    <p:extLst>
      <p:ext uri="{BB962C8B-B14F-4D97-AF65-F5344CB8AC3E}">
        <p14:creationId xmlns:p14="http://schemas.microsoft.com/office/powerpoint/2010/main" val="357182319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smtClean="0"/>
              <a:t>İnformal</a:t>
            </a:r>
            <a:r>
              <a:rPr lang="tr-TR" sz="2600" dirty="0" smtClean="0"/>
              <a:t> Değerlendirmeler: Gözem ya da görüşmeler gibi standart olmayan yöntemlerin kullanıldığı değerlendirmelerdir. Daha çok davranış odaklı değerlendirmelerdir. Doğrudan gelişimsel tanı konulmaz. Uzun ve detaylı bir değerlendirmeyi içerisinde barındırır. </a:t>
            </a:r>
            <a:endParaRPr lang="tr-TR" sz="2600" dirty="0"/>
          </a:p>
        </p:txBody>
      </p:sp>
    </p:spTree>
    <p:extLst>
      <p:ext uri="{BB962C8B-B14F-4D97-AF65-F5344CB8AC3E}">
        <p14:creationId xmlns:p14="http://schemas.microsoft.com/office/powerpoint/2010/main" val="23091652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err="1" smtClean="0"/>
              <a:t>İnformal</a:t>
            </a:r>
            <a:r>
              <a:rPr lang="tr-TR" sz="2600" dirty="0" smtClean="0"/>
              <a:t> değerlendirmelerde en çok kullanılan yöntemler;</a:t>
            </a:r>
          </a:p>
          <a:p>
            <a:pPr lvl="1"/>
            <a:r>
              <a:rPr lang="tr-TR" sz="2400" dirty="0" smtClean="0"/>
              <a:t>Gözlem</a:t>
            </a:r>
          </a:p>
          <a:p>
            <a:pPr lvl="1"/>
            <a:r>
              <a:rPr lang="tr-TR" sz="2400" dirty="0" smtClean="0"/>
              <a:t>Görüşme</a:t>
            </a:r>
          </a:p>
          <a:p>
            <a:pPr lvl="1"/>
            <a:r>
              <a:rPr lang="tr-TR" sz="2400" dirty="0" smtClean="0"/>
              <a:t>Anekdot kayıtları</a:t>
            </a:r>
          </a:p>
          <a:p>
            <a:pPr lvl="1"/>
            <a:r>
              <a:rPr lang="tr-TR" sz="2400" dirty="0" smtClean="0"/>
              <a:t>Süre-sıklık kaydı formları</a:t>
            </a:r>
          </a:p>
          <a:p>
            <a:pPr lvl="1"/>
            <a:r>
              <a:rPr lang="tr-TR" sz="2400" dirty="0" smtClean="0"/>
              <a:t>Kontrol listeleridir.</a:t>
            </a:r>
          </a:p>
        </p:txBody>
      </p:sp>
    </p:spTree>
    <p:extLst>
      <p:ext uri="{BB962C8B-B14F-4D97-AF65-F5344CB8AC3E}">
        <p14:creationId xmlns:p14="http://schemas.microsoft.com/office/powerpoint/2010/main" val="13322937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smtClean="0"/>
              <a:t>Alternatif Değerlendirmeler: Alternatif değerlendirmeler çocukların bilgi ve yeteneklerini doğal ortamlarında ve gerçek süreç içerisindeyken değerlendirilmesi temeline oturmaktadır.</a:t>
            </a:r>
            <a:r>
              <a:rPr lang="tr-TR" sz="2600" dirty="0"/>
              <a:t> </a:t>
            </a:r>
            <a:r>
              <a:rPr lang="tr-TR" sz="2600" dirty="0" smtClean="0"/>
              <a:t>Bu değerlendirme yönteminde çocukların oyunları temel alınır, çalışma örnekleri değerlendirilir ve çocuklar gözlemlenir.</a:t>
            </a:r>
          </a:p>
        </p:txBody>
      </p:sp>
    </p:spTree>
    <p:extLst>
      <p:ext uri="{BB962C8B-B14F-4D97-AF65-F5344CB8AC3E}">
        <p14:creationId xmlns:p14="http://schemas.microsoft.com/office/powerpoint/2010/main" val="37917506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smtClean="0"/>
              <a:t>Alternatif değerlendirmeler iki başlık altında toplanır;</a:t>
            </a:r>
          </a:p>
          <a:p>
            <a:pPr lvl="1"/>
            <a:r>
              <a:rPr lang="tr-TR" sz="2400" dirty="0" smtClean="0"/>
              <a:t>Oyun Temelli Değerlendirmeler</a:t>
            </a:r>
          </a:p>
          <a:p>
            <a:pPr lvl="1"/>
            <a:r>
              <a:rPr lang="tr-TR" sz="2400" dirty="0" smtClean="0"/>
              <a:t>Dinamik Değerlendirmeler</a:t>
            </a:r>
            <a:endParaRPr lang="tr-TR" sz="2400" dirty="0"/>
          </a:p>
        </p:txBody>
      </p:sp>
    </p:spTree>
    <p:extLst>
      <p:ext uri="{BB962C8B-B14F-4D97-AF65-F5344CB8AC3E}">
        <p14:creationId xmlns:p14="http://schemas.microsoft.com/office/powerpoint/2010/main" val="21841511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600" dirty="0" smtClean="0"/>
              <a:t>Oyun Temelli Değerlendirmeler: Bu değerlendirme yönteminde değerlendirici çocukları bireysel ya da grup şeklinde oyun içerisinde sistematik bir biçimde gözlemler ve çocukların hem gelişimsel hem de akademik becerilerine ilişkin değerlendirmelerde bulunur. Bu değerlendirme yönteminin en önemli avantajı çocuğun en doğal olduğu zaman dilimi içerisinde yani oyun esnasında değerlendiriliyorum olmasıdır.</a:t>
            </a:r>
            <a:endParaRPr lang="tr-TR" sz="2600" dirty="0"/>
          </a:p>
        </p:txBody>
      </p:sp>
    </p:spTree>
    <p:extLst>
      <p:ext uri="{BB962C8B-B14F-4D97-AF65-F5344CB8AC3E}">
        <p14:creationId xmlns:p14="http://schemas.microsoft.com/office/powerpoint/2010/main" val="82012463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algn="just"/>
            <a:r>
              <a:rPr lang="tr-TR" sz="2600" dirty="0" smtClean="0"/>
              <a:t>Çocuğun değerlendirme sürecinde özgür olması en doğru bilgiyi değerlendiriciye sunan en önemli kriterdir.</a:t>
            </a:r>
          </a:p>
          <a:p>
            <a:pPr algn="just"/>
            <a:endParaRPr lang="tr-TR" sz="2600" dirty="0"/>
          </a:p>
        </p:txBody>
      </p:sp>
    </p:spTree>
    <p:extLst>
      <p:ext uri="{BB962C8B-B14F-4D97-AF65-F5344CB8AC3E}">
        <p14:creationId xmlns:p14="http://schemas.microsoft.com/office/powerpoint/2010/main" val="34640870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a:t>
            </a:r>
            <a:r>
              <a:rPr lang="tr-TR" b="1" dirty="0" smtClean="0"/>
              <a:t>DEĞERLENDİRİLMESİ</a:t>
            </a:r>
            <a:r>
              <a:rPr lang="tr-TR" b="1" dirty="0"/>
              <a:t/>
            </a:r>
            <a:br>
              <a:rPr lang="tr-TR" b="1" dirty="0"/>
            </a:br>
            <a:r>
              <a:rPr lang="tr-TR" b="1" dirty="0"/>
              <a:t>Gelişimsel Değerlendirmede Yaklaşımlar</a:t>
            </a: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pPr algn="just"/>
            <a:r>
              <a:rPr lang="tr-TR" sz="2600" dirty="0" smtClean="0"/>
              <a:t>Dinamik Değerlendirme: Dinamik değerlendirme geleneksel yöntemden uzaklaşarak çocukların gelişimine ilişkin sonuca değil sürece odaklanmaktadır. Bu değerlendirme yönteminde değerlendirici çocuğun yalnız başına yapabildiklerinden başlayarak destekle yapabildiklerine kadar her aşamada yanında olur ve tüm sürece hakimdir. </a:t>
            </a:r>
          </a:p>
          <a:p>
            <a:pPr algn="just"/>
            <a:endParaRPr lang="tr-TR" sz="2600" dirty="0"/>
          </a:p>
        </p:txBody>
      </p:sp>
    </p:spTree>
    <p:extLst>
      <p:ext uri="{BB962C8B-B14F-4D97-AF65-F5344CB8AC3E}">
        <p14:creationId xmlns:p14="http://schemas.microsoft.com/office/powerpoint/2010/main" val="3287666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a:t>Bir çocuğun gelişiminin </a:t>
            </a:r>
            <a:r>
              <a:rPr lang="tr-TR" sz="2800" dirty="0" smtClean="0"/>
              <a:t>olabilecek olan en yukarı </a:t>
            </a:r>
            <a:r>
              <a:rPr lang="tr-TR" sz="2800" dirty="0"/>
              <a:t>düzeye </a:t>
            </a:r>
            <a:r>
              <a:rPr lang="tr-TR" sz="2800" dirty="0" smtClean="0"/>
              <a:t>ulaşabilmesi için </a:t>
            </a:r>
            <a:r>
              <a:rPr lang="tr-TR" sz="2800" dirty="0"/>
              <a:t>ilk ve en temel adım, çocuğu ve gelişimini doğru yaklaşımlar ile tanımak ve değerlendirmektir.</a:t>
            </a:r>
          </a:p>
        </p:txBody>
      </p:sp>
    </p:spTree>
    <p:extLst>
      <p:ext uri="{BB962C8B-B14F-4D97-AF65-F5344CB8AC3E}">
        <p14:creationId xmlns:p14="http://schemas.microsoft.com/office/powerpoint/2010/main" val="23710561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GELİŞİMİN DEĞERLENDİRİLMESİ</a:t>
            </a:r>
            <a:br>
              <a:rPr lang="tr-TR" b="1"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endParaRPr lang="tr-TR" dirty="0" smtClean="0"/>
          </a:p>
          <a:p>
            <a:endParaRPr lang="tr-TR" dirty="0"/>
          </a:p>
          <a:p>
            <a:r>
              <a:rPr lang="tr-TR" sz="2800" b="1" dirty="0" smtClean="0"/>
              <a:t>Gelişim Değerlendirme </a:t>
            </a:r>
            <a:r>
              <a:rPr lang="tr-TR" sz="2800" b="1" smtClean="0"/>
              <a:t>Araçları Örnekleri</a:t>
            </a:r>
            <a:endParaRPr lang="tr-TR" sz="2800" dirty="0"/>
          </a:p>
        </p:txBody>
      </p:sp>
    </p:spTree>
    <p:extLst>
      <p:ext uri="{BB962C8B-B14F-4D97-AF65-F5344CB8AC3E}">
        <p14:creationId xmlns:p14="http://schemas.microsoft.com/office/powerpoint/2010/main" val="1783206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DEĞERLENDİRİLMESİ</a:t>
            </a:r>
            <a:br>
              <a:rPr lang="tr-TR" b="1" dirty="0"/>
            </a:br>
            <a:r>
              <a:rPr lang="tr-TR" b="1" dirty="0"/>
              <a:t>Gelişim Değerlendirme Araçları Örnekleri</a:t>
            </a:r>
            <a:r>
              <a:rPr lang="tr-TR" dirty="0"/>
              <a:t/>
            </a:r>
            <a:br>
              <a:rPr lang="tr-TR" dirty="0"/>
            </a:br>
            <a:endParaRPr lang="tr-TR" dirty="0"/>
          </a:p>
        </p:txBody>
      </p:sp>
      <p:sp>
        <p:nvSpPr>
          <p:cNvPr id="3" name="İçerik Yer Tutucusu 2"/>
          <p:cNvSpPr>
            <a:spLocks noGrp="1"/>
          </p:cNvSpPr>
          <p:nvPr>
            <p:ph idx="1"/>
          </p:nvPr>
        </p:nvSpPr>
        <p:spPr>
          <a:xfrm>
            <a:off x="2589212" y="2133600"/>
            <a:ext cx="8915400" cy="4258888"/>
          </a:xfrm>
        </p:spPr>
        <p:txBody>
          <a:bodyPr>
            <a:normAutofit lnSpcReduction="10000"/>
          </a:bodyPr>
          <a:lstStyle/>
          <a:p>
            <a:r>
              <a:rPr lang="tr-TR" sz="2600" dirty="0" smtClean="0"/>
              <a:t>DENVER II GELİŞİMSEL TARAMA TESTİ:</a:t>
            </a:r>
          </a:p>
          <a:p>
            <a:pPr lvl="1"/>
            <a:r>
              <a:rPr lang="tr-TR" sz="2400" dirty="0" smtClean="0"/>
              <a:t>Gelişimsel tarama aracıdır.</a:t>
            </a:r>
          </a:p>
          <a:p>
            <a:pPr lvl="1"/>
            <a:r>
              <a:rPr lang="tr-TR" sz="2400" dirty="0" smtClean="0"/>
              <a:t>Uygulaması kolay ve kısadır.</a:t>
            </a:r>
          </a:p>
          <a:p>
            <a:pPr lvl="1"/>
            <a:r>
              <a:rPr lang="tr-TR" sz="2400" dirty="0" smtClean="0"/>
              <a:t>Değerlendirme alanları Kişisel Sosyal-İnce Motor-Kaba Motor ve Dil Gelişimidir.</a:t>
            </a:r>
          </a:p>
          <a:p>
            <a:pPr lvl="1"/>
            <a:r>
              <a:rPr lang="tr-TR" sz="2400" dirty="0" smtClean="0"/>
              <a:t>0-6 Yaş arası için uygulanır.</a:t>
            </a:r>
          </a:p>
          <a:p>
            <a:pPr lvl="1"/>
            <a:r>
              <a:rPr lang="tr-TR" sz="2400" dirty="0" smtClean="0"/>
              <a:t>Hem çocuk ile uygulamayı hem de bakım verenden bilgi almayı içerir.</a:t>
            </a:r>
          </a:p>
          <a:p>
            <a:pPr lvl="1"/>
            <a:r>
              <a:rPr lang="tr-TR" sz="2400" dirty="0" smtClean="0"/>
              <a:t>Uygulama için uygulayıcı sertifikasına ihtiyaç duyulmaktadır.</a:t>
            </a:r>
          </a:p>
        </p:txBody>
      </p:sp>
    </p:spTree>
    <p:extLst>
      <p:ext uri="{BB962C8B-B14F-4D97-AF65-F5344CB8AC3E}">
        <p14:creationId xmlns:p14="http://schemas.microsoft.com/office/powerpoint/2010/main" val="17162312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DEĞERLENDİRİLMESİ</a:t>
            </a:r>
            <a:br>
              <a:rPr lang="tr-TR" b="1" dirty="0"/>
            </a:br>
            <a:r>
              <a:rPr lang="tr-TR" b="1" dirty="0"/>
              <a:t>Gelişim Değerlendirme Araçları Örnekleri</a:t>
            </a:r>
            <a:r>
              <a:rPr lang="tr-TR" dirty="0"/>
              <a:t/>
            </a:r>
            <a:br>
              <a:rPr lang="tr-TR" dirty="0"/>
            </a:br>
            <a:endParaRPr lang="tr-TR" dirty="0"/>
          </a:p>
        </p:txBody>
      </p:sp>
      <p:sp>
        <p:nvSpPr>
          <p:cNvPr id="3" name="İçerik Yer Tutucusu 2"/>
          <p:cNvSpPr>
            <a:spLocks noGrp="1"/>
          </p:cNvSpPr>
          <p:nvPr>
            <p:ph idx="1"/>
          </p:nvPr>
        </p:nvSpPr>
        <p:spPr>
          <a:xfrm>
            <a:off x="2589212" y="2133600"/>
            <a:ext cx="8915400" cy="4258888"/>
          </a:xfrm>
        </p:spPr>
        <p:txBody>
          <a:bodyPr>
            <a:normAutofit/>
          </a:bodyPr>
          <a:lstStyle/>
          <a:p>
            <a:r>
              <a:rPr lang="tr-TR" sz="2600" dirty="0" smtClean="0"/>
              <a:t>PORTAGE ERKEN EĞİTİM REHBERİ</a:t>
            </a:r>
          </a:p>
          <a:p>
            <a:pPr lvl="1"/>
            <a:r>
              <a:rPr lang="tr-TR" sz="2400" dirty="0" smtClean="0"/>
              <a:t>Ev temelli gelişimsel değerlendirme ve destek programı aracıdır.</a:t>
            </a:r>
          </a:p>
          <a:p>
            <a:pPr lvl="1"/>
            <a:r>
              <a:rPr lang="tr-TR" sz="2400" dirty="0" smtClean="0"/>
              <a:t>Değerlendirme alanları </a:t>
            </a:r>
            <a:r>
              <a:rPr lang="tr-TR" sz="2400" dirty="0" err="1" smtClean="0"/>
              <a:t>Özbakım</a:t>
            </a:r>
            <a:r>
              <a:rPr lang="tr-TR" sz="2400" dirty="0" smtClean="0"/>
              <a:t> gelişimi,  fiziksel gelişim, sosyal gelişim, bilişsel gelişim ve dil gelişimi alanlarıdır.</a:t>
            </a:r>
          </a:p>
          <a:p>
            <a:pPr lvl="1"/>
            <a:r>
              <a:rPr lang="tr-TR" sz="2400" dirty="0" smtClean="0"/>
              <a:t>0-6 yaş için uygulanır</a:t>
            </a:r>
          </a:p>
          <a:p>
            <a:pPr lvl="1"/>
            <a:r>
              <a:rPr lang="tr-TR" sz="2400" dirty="0" smtClean="0"/>
              <a:t>Uygulama için sertifika gerekmektedir. </a:t>
            </a:r>
          </a:p>
          <a:p>
            <a:pPr lvl="1"/>
            <a:r>
              <a:rPr lang="tr-TR" sz="2400" dirty="0" smtClean="0"/>
              <a:t>Değerlendirmeye aile de dahil edilmektedir.</a:t>
            </a:r>
          </a:p>
        </p:txBody>
      </p:sp>
    </p:spTree>
    <p:extLst>
      <p:ext uri="{BB962C8B-B14F-4D97-AF65-F5344CB8AC3E}">
        <p14:creationId xmlns:p14="http://schemas.microsoft.com/office/powerpoint/2010/main" val="38908168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DEĞERLENDİRİLMESİ</a:t>
            </a:r>
            <a:br>
              <a:rPr lang="tr-TR" b="1" dirty="0"/>
            </a:br>
            <a:r>
              <a:rPr lang="tr-TR" b="1" dirty="0"/>
              <a:t>Gelişim Değerlendirme Araçları Örnekleri</a:t>
            </a:r>
            <a:r>
              <a:rPr lang="tr-TR" dirty="0"/>
              <a:t/>
            </a:r>
            <a:br>
              <a:rPr lang="tr-TR" dirty="0"/>
            </a:br>
            <a:endParaRPr lang="tr-TR" dirty="0"/>
          </a:p>
        </p:txBody>
      </p:sp>
      <p:sp>
        <p:nvSpPr>
          <p:cNvPr id="3" name="İçerik Yer Tutucusu 2"/>
          <p:cNvSpPr>
            <a:spLocks noGrp="1"/>
          </p:cNvSpPr>
          <p:nvPr>
            <p:ph idx="1"/>
          </p:nvPr>
        </p:nvSpPr>
        <p:spPr>
          <a:xfrm>
            <a:off x="2589212" y="2133600"/>
            <a:ext cx="8915400" cy="4258888"/>
          </a:xfrm>
        </p:spPr>
        <p:txBody>
          <a:bodyPr>
            <a:normAutofit/>
          </a:bodyPr>
          <a:lstStyle/>
          <a:p>
            <a:r>
              <a:rPr lang="tr-TR" sz="2600" dirty="0" smtClean="0"/>
              <a:t>ANKARA GELİŞİM ENVANTERİ</a:t>
            </a:r>
          </a:p>
          <a:p>
            <a:pPr lvl="1"/>
            <a:r>
              <a:rPr lang="tr-TR" sz="2400" dirty="0" smtClean="0"/>
              <a:t>Bakım veren temelli bir gelişim değerlendirme aracıdır.</a:t>
            </a:r>
          </a:p>
          <a:p>
            <a:pPr lvl="1"/>
            <a:r>
              <a:rPr lang="tr-TR" sz="2400" dirty="0" smtClean="0"/>
              <a:t>Değerlendirme alanları dil ve bilişsel gelişim, ince-kaba motor gelişim, sosyal duygusal gelişim ve </a:t>
            </a:r>
            <a:r>
              <a:rPr lang="tr-TR" sz="2400" dirty="0" err="1" smtClean="0"/>
              <a:t>özbakım</a:t>
            </a:r>
            <a:r>
              <a:rPr lang="tr-TR" sz="2400" dirty="0" smtClean="0"/>
              <a:t> gelişimidir.</a:t>
            </a:r>
          </a:p>
          <a:p>
            <a:pPr lvl="1"/>
            <a:r>
              <a:rPr lang="tr-TR" sz="2400" dirty="0" smtClean="0"/>
              <a:t>0-6 yaş arası için uygulanır.</a:t>
            </a:r>
          </a:p>
          <a:p>
            <a:pPr lvl="1"/>
            <a:r>
              <a:rPr lang="tr-TR" sz="2400" dirty="0" smtClean="0"/>
              <a:t>Uygulama yapmak için eğitime gerek duyulmaktadır. </a:t>
            </a:r>
          </a:p>
          <a:p>
            <a:pPr lvl="1"/>
            <a:r>
              <a:rPr lang="tr-TR" sz="2400" dirty="0" smtClean="0"/>
              <a:t>Değerlendirme gözlem ve bakım verenin cevapları ile yapılmaktadır.</a:t>
            </a:r>
          </a:p>
        </p:txBody>
      </p:sp>
    </p:spTree>
    <p:extLst>
      <p:ext uri="{BB962C8B-B14F-4D97-AF65-F5344CB8AC3E}">
        <p14:creationId xmlns:p14="http://schemas.microsoft.com/office/powerpoint/2010/main" val="99519963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GELİŞİMİN DEĞERLENDİRİLMESİ</a:t>
            </a:r>
            <a:br>
              <a:rPr lang="tr-TR" b="1" dirty="0"/>
            </a:br>
            <a:r>
              <a:rPr lang="tr-TR" b="1" dirty="0"/>
              <a:t>Gelişim Değerlendirme Araçları Örnekleri</a:t>
            </a:r>
            <a:r>
              <a:rPr lang="tr-TR" dirty="0"/>
              <a:t/>
            </a:r>
            <a:br>
              <a:rPr lang="tr-TR" dirty="0"/>
            </a:br>
            <a:endParaRPr lang="tr-TR" dirty="0"/>
          </a:p>
        </p:txBody>
      </p:sp>
      <p:sp>
        <p:nvSpPr>
          <p:cNvPr id="3" name="İçerik Yer Tutucusu 2"/>
          <p:cNvSpPr>
            <a:spLocks noGrp="1"/>
          </p:cNvSpPr>
          <p:nvPr>
            <p:ph idx="1"/>
          </p:nvPr>
        </p:nvSpPr>
        <p:spPr>
          <a:xfrm>
            <a:off x="2589212" y="2133600"/>
            <a:ext cx="8915400" cy="4258888"/>
          </a:xfrm>
        </p:spPr>
        <p:txBody>
          <a:bodyPr>
            <a:normAutofit/>
          </a:bodyPr>
          <a:lstStyle/>
          <a:p>
            <a:r>
              <a:rPr lang="tr-TR" sz="2600" dirty="0" smtClean="0"/>
              <a:t>MARMARA GELİŞİM ÖLÇEĞİ</a:t>
            </a:r>
          </a:p>
          <a:p>
            <a:pPr lvl="1"/>
            <a:r>
              <a:rPr lang="tr-TR" sz="2400" dirty="0" smtClean="0"/>
              <a:t>Bedensel gelişim, zihinsel gelişim, duygusal gelişim, sosyal gelişim, </a:t>
            </a:r>
            <a:r>
              <a:rPr lang="tr-TR" sz="2400" dirty="0" err="1" smtClean="0"/>
              <a:t>özbakım</a:t>
            </a:r>
            <a:r>
              <a:rPr lang="tr-TR" sz="2400" dirty="0" smtClean="0"/>
              <a:t> gelişimi ve dil gelişimini değerlendiren bir araçtır.</a:t>
            </a:r>
          </a:p>
          <a:p>
            <a:pPr lvl="1"/>
            <a:r>
              <a:rPr lang="tr-TR" sz="2400" dirty="0" smtClean="0"/>
              <a:t>3-6 yaş arası çocuklar için geliştirilmiştir.</a:t>
            </a:r>
          </a:p>
          <a:p>
            <a:pPr lvl="1"/>
            <a:r>
              <a:rPr lang="tr-TR" sz="2400" dirty="0" smtClean="0"/>
              <a:t>Uygulama için sertifika gerektirmektedir.</a:t>
            </a:r>
          </a:p>
          <a:p>
            <a:pPr lvl="1"/>
            <a:endParaRPr lang="tr-TR" sz="2400" dirty="0" smtClean="0"/>
          </a:p>
        </p:txBody>
      </p:sp>
    </p:spTree>
    <p:extLst>
      <p:ext uri="{BB962C8B-B14F-4D97-AF65-F5344CB8AC3E}">
        <p14:creationId xmlns:p14="http://schemas.microsoft.com/office/powerpoint/2010/main" val="59463846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85000" lnSpcReduction="20000"/>
          </a:bodyPr>
          <a:lstStyle/>
          <a:p>
            <a:r>
              <a:rPr lang="tr-TR" dirty="0" err="1" smtClean="0"/>
              <a:t>Tunçeli</a:t>
            </a:r>
            <a:r>
              <a:rPr lang="tr-TR" dirty="0" smtClean="0"/>
              <a:t>, </a:t>
            </a:r>
            <a:r>
              <a:rPr lang="tr-TR" dirty="0"/>
              <a:t>H. İ., &amp; </a:t>
            </a:r>
            <a:r>
              <a:rPr lang="tr-TR" dirty="0" err="1" smtClean="0"/>
              <a:t>Zembat</a:t>
            </a:r>
            <a:r>
              <a:rPr lang="tr-TR" dirty="0" smtClean="0"/>
              <a:t>, </a:t>
            </a:r>
            <a:r>
              <a:rPr lang="tr-TR" dirty="0"/>
              <a:t>R. (2017). Erken çocukluk döneminde gelişimin değerlendirilmesi ve önemi. </a:t>
            </a:r>
            <a:r>
              <a:rPr lang="tr-TR" i="1" dirty="0"/>
              <a:t>Eğitim Kuram ve Uygulama Araştırmaları Dergisi</a:t>
            </a:r>
            <a:r>
              <a:rPr lang="tr-TR" dirty="0"/>
              <a:t>, </a:t>
            </a:r>
            <a:r>
              <a:rPr lang="tr-TR" i="1" dirty="0"/>
              <a:t>3</a:t>
            </a:r>
            <a:r>
              <a:rPr lang="tr-TR" dirty="0"/>
              <a:t>(3), 1-12</a:t>
            </a:r>
            <a:r>
              <a:rPr lang="tr-TR" dirty="0" smtClean="0"/>
              <a:t>.</a:t>
            </a:r>
          </a:p>
          <a:p>
            <a:r>
              <a:rPr lang="tr-TR" dirty="0" smtClean="0"/>
              <a:t>Kurnaz, </a:t>
            </a:r>
            <a:r>
              <a:rPr lang="tr-TR" dirty="0"/>
              <a:t>F., &amp; </a:t>
            </a:r>
            <a:r>
              <a:rPr lang="tr-TR" dirty="0" smtClean="0"/>
              <a:t>Özyürek, </a:t>
            </a:r>
            <a:r>
              <a:rPr lang="tr-TR" dirty="0"/>
              <a:t>A. (2019). </a:t>
            </a:r>
            <a:r>
              <a:rPr lang="tr-TR" dirty="0" smtClean="0"/>
              <a:t>Erken Çocukluk Döneminde Gelişimsel Değerlendirmenin Önemi: </a:t>
            </a:r>
            <a:r>
              <a:rPr lang="tr-TR" dirty="0"/>
              <a:t>GEÇDA </a:t>
            </a:r>
            <a:r>
              <a:rPr lang="tr-TR" dirty="0" smtClean="0"/>
              <a:t>Sonuçları Örneği.</a:t>
            </a:r>
            <a:r>
              <a:rPr lang="tr-TR" dirty="0"/>
              <a:t> </a:t>
            </a:r>
            <a:r>
              <a:rPr lang="tr-TR" i="1" dirty="0"/>
              <a:t>Bingöl Üniversitesi Sosyal Bilimler Enstitüsü Dergisi</a:t>
            </a:r>
            <a:r>
              <a:rPr lang="tr-TR" dirty="0"/>
              <a:t>, </a:t>
            </a:r>
            <a:r>
              <a:rPr lang="tr-TR" i="1" dirty="0"/>
              <a:t>9</a:t>
            </a:r>
            <a:r>
              <a:rPr lang="tr-TR" dirty="0"/>
              <a:t>(18), 1321-1344</a:t>
            </a:r>
            <a:r>
              <a:rPr lang="tr-TR" dirty="0" smtClean="0"/>
              <a:t>.</a:t>
            </a:r>
          </a:p>
          <a:p>
            <a:r>
              <a:rPr lang="tr-TR" dirty="0"/>
              <a:t>Karaaslan, T</a:t>
            </a:r>
            <a:r>
              <a:rPr lang="tr-TR" dirty="0" smtClean="0"/>
              <a:t>. (2016) Gelişimin Değerlendirilmesi, İzlenmesi ve Desteklenmesinde Klinik Ve İletişim Beceri Eğitimi Neden Gereklidir?.</a:t>
            </a:r>
            <a:r>
              <a:rPr lang="tr-TR" dirty="0"/>
              <a:t> </a:t>
            </a:r>
            <a:r>
              <a:rPr lang="tr-TR" i="1" dirty="0"/>
              <a:t>İnönü Üniversitesi Sağlık Hizmetleri Meslek Yüksek Okulu Dergisi</a:t>
            </a:r>
            <a:r>
              <a:rPr lang="tr-TR" dirty="0"/>
              <a:t>, </a:t>
            </a:r>
            <a:r>
              <a:rPr lang="tr-TR" i="1" dirty="0"/>
              <a:t>4</a:t>
            </a:r>
            <a:r>
              <a:rPr lang="tr-TR" dirty="0"/>
              <a:t>(2), 17-31</a:t>
            </a:r>
            <a:r>
              <a:rPr lang="tr-TR" dirty="0" smtClean="0"/>
              <a:t>.</a:t>
            </a:r>
          </a:p>
          <a:p>
            <a:r>
              <a:rPr lang="tr-TR" dirty="0" err="1"/>
              <a:t>Işıkoğlu</a:t>
            </a:r>
            <a:r>
              <a:rPr lang="tr-TR" dirty="0"/>
              <a:t>, N. E., </a:t>
            </a:r>
            <a:r>
              <a:rPr lang="tr-TR" dirty="0" err="1"/>
              <a:t>Canbeldek</a:t>
            </a:r>
            <a:r>
              <a:rPr lang="tr-TR" dirty="0"/>
              <a:t>, M. (2017).Erken çocukluk eğitiminde ölçme ve değerlendirme. </a:t>
            </a:r>
            <a:r>
              <a:rPr lang="tr-TR" i="1" dirty="0">
                <a:latin typeface="Avenir Next"/>
                <a:ea typeface="Avenir Next"/>
                <a:cs typeface="Avenir Next"/>
                <a:sym typeface="Avenir Next"/>
              </a:rPr>
              <a:t>Abant İzzet Baysal Üniversitesi Eğitim Fakültesi Dergisi, </a:t>
            </a:r>
            <a:r>
              <a:rPr lang="tr-TR" b="1" dirty="0">
                <a:latin typeface="Avenir Next"/>
                <a:ea typeface="Avenir Next"/>
                <a:cs typeface="Avenir Next"/>
                <a:sym typeface="Avenir Next"/>
              </a:rPr>
              <a:t>17: </a:t>
            </a:r>
            <a:r>
              <a:rPr lang="tr-TR" dirty="0"/>
              <a:t>1306-1327.</a:t>
            </a:r>
          </a:p>
          <a:p>
            <a:r>
              <a:rPr lang="tr-TR" dirty="0"/>
              <a:t>Tunceli, H., </a:t>
            </a:r>
            <a:r>
              <a:rPr lang="tr-TR" dirty="0" err="1"/>
              <a:t>Zembat,R</a:t>
            </a:r>
            <a:r>
              <a:rPr lang="tr-TR" dirty="0"/>
              <a:t>. (2017). Erken çocukluk döneminde gelişimin değerlendirilmesi ve önemi. </a:t>
            </a:r>
            <a:r>
              <a:rPr lang="tr-TR" i="1" dirty="0">
                <a:latin typeface="Avenir Next"/>
                <a:ea typeface="Avenir Next"/>
                <a:cs typeface="Avenir Next"/>
                <a:sym typeface="Avenir Next"/>
              </a:rPr>
              <a:t>Eğitim Kuram ve Uygulama Araştırmaları Dergisi, </a:t>
            </a:r>
            <a:r>
              <a:rPr lang="tr-TR" b="1" dirty="0">
                <a:latin typeface="Avenir Next"/>
                <a:ea typeface="Avenir Next"/>
                <a:cs typeface="Avenir Next"/>
                <a:sym typeface="Avenir Next"/>
              </a:rPr>
              <a:t>3: </a:t>
            </a:r>
            <a:r>
              <a:rPr lang="tr-TR" dirty="0"/>
              <a:t>1-12</a:t>
            </a:r>
            <a:r>
              <a:rPr lang="tr-TR" dirty="0" smtClean="0"/>
              <a:t>.</a:t>
            </a:r>
          </a:p>
          <a:p>
            <a:r>
              <a:rPr lang="tr-TR" dirty="0" smtClean="0"/>
              <a:t>Öztürk-Ertem, </a:t>
            </a:r>
            <a:r>
              <a:rPr lang="tr-TR" dirty="0"/>
              <a:t>İ. (2005). Gelişimsel Pediatri. Ankara Üniversitesi, Çocuk </a:t>
            </a:r>
            <a:r>
              <a:rPr lang="tr-TR" dirty="0" smtClean="0"/>
              <a:t>Hastalıkları Araştırma </a:t>
            </a:r>
            <a:r>
              <a:rPr lang="tr-TR" dirty="0"/>
              <a:t>Vakfı </a:t>
            </a:r>
            <a:r>
              <a:rPr lang="tr-TR" dirty="0" smtClean="0"/>
              <a:t>Yayınevi, Ankara.</a:t>
            </a:r>
          </a:p>
          <a:p>
            <a:r>
              <a:rPr lang="tr-TR" dirty="0" smtClean="0"/>
              <a:t>Bayhan, P. (2018). Gelişimsel Değerlendirme, Hedef Yayıncılık, Ankara.</a:t>
            </a:r>
            <a:endParaRPr lang="tr-TR" dirty="0"/>
          </a:p>
        </p:txBody>
      </p:sp>
    </p:spTree>
    <p:extLst>
      <p:ext uri="{BB962C8B-B14F-4D97-AF65-F5344CB8AC3E}">
        <p14:creationId xmlns:p14="http://schemas.microsoft.com/office/powerpoint/2010/main" val="1200174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fontScale="92500" lnSpcReduction="20000"/>
          </a:bodyPr>
          <a:lstStyle/>
          <a:p>
            <a:r>
              <a:rPr lang="tr-TR" sz="2800" dirty="0"/>
              <a:t>Gelişim </a:t>
            </a:r>
            <a:r>
              <a:rPr lang="tr-TR" sz="2800" dirty="0" smtClean="0"/>
              <a:t>değerlendirilirken nelerin incelendiğine bakılacak olduğunda;</a:t>
            </a:r>
          </a:p>
          <a:p>
            <a:pPr lvl="1"/>
            <a:r>
              <a:rPr lang="tr-TR" sz="2600" dirty="0" smtClean="0"/>
              <a:t> </a:t>
            </a:r>
            <a:r>
              <a:rPr lang="tr-TR" sz="2600" dirty="0"/>
              <a:t>çocuğun </a:t>
            </a:r>
            <a:r>
              <a:rPr lang="tr-TR" sz="2600" dirty="0" smtClean="0"/>
              <a:t>bilişsel becerileri</a:t>
            </a:r>
          </a:p>
          <a:p>
            <a:pPr lvl="1"/>
            <a:r>
              <a:rPr lang="tr-TR" sz="2600" dirty="0" smtClean="0"/>
              <a:t> dil becerileri,</a:t>
            </a:r>
          </a:p>
          <a:p>
            <a:pPr lvl="1"/>
            <a:r>
              <a:rPr lang="tr-TR" sz="2600" dirty="0" smtClean="0"/>
              <a:t> motor (hareket) </a:t>
            </a:r>
            <a:r>
              <a:rPr lang="tr-TR" sz="2600" dirty="0"/>
              <a:t>alanındaki </a:t>
            </a:r>
            <a:r>
              <a:rPr lang="tr-TR" sz="2600" dirty="0" smtClean="0"/>
              <a:t>becerileri</a:t>
            </a:r>
          </a:p>
          <a:p>
            <a:pPr lvl="1"/>
            <a:r>
              <a:rPr lang="tr-TR" sz="2600" dirty="0" smtClean="0"/>
              <a:t>günlük </a:t>
            </a:r>
            <a:r>
              <a:rPr lang="tr-TR" sz="2600" dirty="0"/>
              <a:t>yaşam becerileri, </a:t>
            </a:r>
            <a:endParaRPr lang="tr-TR" sz="2600" dirty="0" smtClean="0"/>
          </a:p>
          <a:p>
            <a:pPr lvl="1"/>
            <a:r>
              <a:rPr lang="tr-TR" sz="2600" dirty="0" smtClean="0"/>
              <a:t>sosyal becerileri</a:t>
            </a:r>
          </a:p>
          <a:p>
            <a:pPr lvl="1"/>
            <a:r>
              <a:rPr lang="tr-TR" sz="2600" dirty="0" smtClean="0"/>
              <a:t>yaşa </a:t>
            </a:r>
            <a:r>
              <a:rPr lang="tr-TR" sz="2600" dirty="0"/>
              <a:t>uygun etkinliklerle uğraşabilme </a:t>
            </a:r>
            <a:r>
              <a:rPr lang="tr-TR" sz="2600" dirty="0" smtClean="0"/>
              <a:t>beceri değerlendirilir.</a:t>
            </a:r>
            <a:endParaRPr lang="tr-TR" sz="2600" dirty="0"/>
          </a:p>
        </p:txBody>
      </p:sp>
    </p:spTree>
    <p:extLst>
      <p:ext uri="{BB962C8B-B14F-4D97-AF65-F5344CB8AC3E}">
        <p14:creationId xmlns:p14="http://schemas.microsoft.com/office/powerpoint/2010/main" val="1918785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GELİŞİMİN </a:t>
            </a:r>
            <a:r>
              <a:rPr lang="tr-TR" b="1" dirty="0" smtClean="0"/>
              <a:t>DEĞERLENDİRİLMESİ</a:t>
            </a:r>
            <a:r>
              <a:rPr lang="tr-TR" b="1" dirty="0"/>
              <a:t/>
            </a:r>
            <a:br>
              <a:rPr lang="tr-TR" b="1" dirty="0"/>
            </a:br>
            <a:endParaRPr lang="tr-TR" dirty="0"/>
          </a:p>
        </p:txBody>
      </p:sp>
      <p:sp>
        <p:nvSpPr>
          <p:cNvPr id="3" name="İçerik Yer Tutucusu 2"/>
          <p:cNvSpPr>
            <a:spLocks noGrp="1"/>
          </p:cNvSpPr>
          <p:nvPr>
            <p:ph idx="1"/>
          </p:nvPr>
        </p:nvSpPr>
        <p:spPr>
          <a:xfrm>
            <a:off x="2592925" y="2643554"/>
            <a:ext cx="8915400" cy="3777622"/>
          </a:xfrm>
        </p:spPr>
        <p:txBody>
          <a:bodyPr>
            <a:normAutofit/>
          </a:bodyPr>
          <a:lstStyle/>
          <a:p>
            <a:r>
              <a:rPr lang="tr-TR" sz="2800" dirty="0" smtClean="0"/>
              <a:t>Gelişimsel gecikme, en kolay şekilde çocuğun yaşı ile uygun gelişim göstermemesi olarak tanımlanabilir. </a:t>
            </a:r>
          </a:p>
          <a:p>
            <a:r>
              <a:rPr lang="tr-TR" sz="2800" dirty="0" smtClean="0"/>
              <a:t>Bu gelişimsel gecikme çocuğun durumuna bağlı olarak tek bir gelişim alanında gözlenebilir ya da genel gelişimsel bir gecikme olarak karşımıza çıkabilir.</a:t>
            </a:r>
            <a:endParaRPr lang="tr-TR" sz="2800" dirty="0"/>
          </a:p>
        </p:txBody>
      </p:sp>
    </p:spTree>
    <p:extLst>
      <p:ext uri="{BB962C8B-B14F-4D97-AF65-F5344CB8AC3E}">
        <p14:creationId xmlns:p14="http://schemas.microsoft.com/office/powerpoint/2010/main" val="102210914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2431</TotalTime>
  <Words>2731</Words>
  <Application>Microsoft Office PowerPoint</Application>
  <PresentationFormat>Geniş ekran</PresentationFormat>
  <Paragraphs>288</Paragraphs>
  <Slides>75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75</vt:i4>
      </vt:variant>
    </vt:vector>
  </HeadingPairs>
  <TitlesOfParts>
    <vt:vector size="80" baseType="lpstr">
      <vt:lpstr>Arial</vt:lpstr>
      <vt:lpstr>Avenir Next</vt:lpstr>
      <vt:lpstr>Century Gothic</vt:lpstr>
      <vt:lpstr>Wingdings 3</vt:lpstr>
      <vt:lpstr>Duman</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vt:lpstr>
      <vt:lpstr>GELİŞİMİN DEĞERLENDİRİLMESİ Gelişimin Değerlendirilmesinin Önemi</vt:lpstr>
      <vt:lpstr>GELİŞİMİN DEĞERLENDİRİLMESİ Gelişimin Değerlendirilmesinin Önemi</vt:lpstr>
      <vt:lpstr>GELİŞİMİN DEĞERLENDİRİLMESİ Gelişimin Değerlendirilmesinin Önemi</vt:lpstr>
      <vt:lpstr>GELİŞİMİN DEĞERLENDİRİLMESİ Gelişimin Değerlendirilmesinin Önemi</vt:lpstr>
      <vt:lpstr>GELİŞİMİN DEĞERLENDİRİLMESİ Gelişimin Değerlendirilmesinin Önemi</vt:lpstr>
      <vt:lpstr>GELİŞİMİN DEĞERLENDİRİLMESİ </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Gelişimsel Değerlendirme Nasıl yapılır?</vt:lpstr>
      <vt:lpstr>GELİŞİMİN DEĞERLENDİRİLMESİ </vt:lpstr>
      <vt:lpstr>GELİŞİMİN DEĞERLENDİRİLMESİ Değerlendiricinin Özellikleri</vt:lpstr>
      <vt:lpstr>GELİŞİMİN DEĞERLENDİRİLMESİ Değerlendiricinin Özellikleri</vt:lpstr>
      <vt:lpstr>GELİŞİMİN DEĞERLENDİRİLMESİ Değerlendiricinin Özellikleri</vt:lpstr>
      <vt:lpstr>GELİŞİMİN DEĞERLENDİRİLMESİ Değerlendiricinin Özellikleri</vt:lpstr>
      <vt:lpstr>GELİŞİMİN DEĞERLENDİRİLMESİ </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Gelişimsel Değerlendirmede Yaklaşımlar</vt:lpstr>
      <vt:lpstr>GELİŞİMİN DEĞERLENDİRİLMESİ </vt:lpstr>
      <vt:lpstr>GELİŞİMİN DEĞERLENDİRİLMESİ Gelişim Değerlendirme Araçları Örnekleri </vt:lpstr>
      <vt:lpstr>GELİŞİMİN DEĞERLENDİRİLMESİ Gelişim Değerlendirme Araçları Örnekleri </vt:lpstr>
      <vt:lpstr>GELİŞİMİN DEĞERLENDİRİLMESİ Gelişim Değerlendirme Araçları Örnekleri </vt:lpstr>
      <vt:lpstr>GELİŞİMİN DEĞERLENDİRİLMESİ Gelişim Değerlendirme Araçları Örnekleri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dc:title>
  <dc:creator>sebahat</dc:creator>
  <cp:lastModifiedBy>figen</cp:lastModifiedBy>
  <cp:revision>297</cp:revision>
  <dcterms:created xsi:type="dcterms:W3CDTF">2020-10-14T08:28:38Z</dcterms:created>
  <dcterms:modified xsi:type="dcterms:W3CDTF">2020-12-10T11:59:06Z</dcterms:modified>
</cp:coreProperties>
</file>