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</a:t>
            </a:r>
            <a:r>
              <a:rPr lang="tr-TR" sz="3200" smtClean="0"/>
              <a:t>Bireyi ve sorunu inceleme ve değerlendirme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85000" lnSpcReduction="10000"/>
          </a:bodyPr>
          <a:lstStyle/>
          <a:p>
            <a:pPr algn="just">
              <a:buFontTx/>
              <a:buNone/>
              <a:defRPr/>
            </a:pPr>
            <a:r>
              <a:rPr lang="tr-TR" sz="2800" dirty="0" smtClean="0"/>
              <a:t>	Yapılacak </a:t>
            </a:r>
            <a:r>
              <a:rPr lang="tr-TR" sz="2800" dirty="0"/>
              <a:t>çalışmada sosyal hizmet uzmanının ve müracaatçının rolleri, her birinin bu etkileşime ne getirdiğiyle ortaya çıkar. Bu etkileşim sürecinde </a:t>
            </a:r>
            <a:r>
              <a:rPr lang="tr-TR" sz="2800" dirty="0" smtClean="0"/>
              <a:t>müracaatçılar;</a:t>
            </a:r>
            <a:endParaRPr lang="tr-TR" sz="2800" dirty="0"/>
          </a:p>
          <a:p>
            <a:pPr algn="just">
              <a:buFontTx/>
              <a:buNone/>
              <a:defRPr/>
            </a:pPr>
            <a:endParaRPr lang="tr-TR" sz="24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Bir, tür veya kategoriden çok bir birey olarak ilgilenilmek, 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Duygularını hem olumlu hem de olumsuz olarak ifade etmek,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İfade edilen duyguların ve bu duygulara verilen tepkinin sempatik olması, 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Değerli bir kişi, doğuştan onurlu bir kişi olarak kabul edilmek, 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İçinde bulunduğu güçlük için ne yargılanmak ne de suçlanmak,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Kendi hayatına ilişkin kararlarda ve tercihlerde kendi seçimini yapmak ve</a:t>
            </a:r>
            <a:endParaRPr lang="tr-TR" sz="2800" dirty="0"/>
          </a:p>
          <a:p>
            <a:pPr algn="just">
              <a:buFontTx/>
              <a:buAutoNum type="arabicParenR"/>
              <a:defRPr/>
            </a:pPr>
            <a:r>
              <a:rPr lang="tr-TR" sz="2800" dirty="0"/>
              <a:t>Kendisi hakkındaki bilgilerde olabildiğince gizli olunmasını sağlamak, gereksinimindedir.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Tanışma/Bağlantı kurma sürecinde yanıt bulunması gereken sorular: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“Birey; sorunun hangi aşamasında, kim aracılığı ile ve ne sebeplerle kuruma gelmiştir? </a:t>
            </a:r>
            <a:endParaRPr lang="tr-TR" sz="2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Ne istediği ve bu istediğin sorunla olan bağlantısı ve müracaatçıya göre sorunun nedenleri nelerdir? </a:t>
            </a:r>
            <a:endParaRPr lang="tr-TR" sz="2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İsteği direkt olarak sorunu/ihtiyaçları ile ilgili midir? </a:t>
            </a:r>
            <a:endParaRPr lang="tr-TR" sz="2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Aile, iş </a:t>
            </a:r>
            <a:r>
              <a:rPr lang="tr-TR" sz="2800" dirty="0" err="1"/>
              <a:t>vb</a:t>
            </a:r>
            <a:r>
              <a:rPr lang="tr-TR" sz="2800" dirty="0"/>
              <a:t> gibi sosyal işlevselliklere uyumu nasıldır? </a:t>
            </a:r>
            <a:endParaRPr lang="tr-TR" sz="2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Fiziksel ve ruhsal sağlık durumu nasıldır? </a:t>
            </a:r>
            <a:endParaRPr lang="tr-TR" sz="28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2800" dirty="0"/>
              <a:t>İlk görüşmedeki görünüşü (kıyafetleri </a:t>
            </a:r>
            <a:r>
              <a:rPr lang="tr-TR" sz="2800" dirty="0" err="1"/>
              <a:t>vb</a:t>
            </a:r>
            <a:r>
              <a:rPr lang="tr-TR" sz="2800" dirty="0"/>
              <a:t> gibi) nasıldır? 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/>
              <a:t>Kişisel ve sosyal kaynakları (maddi ve finansal durumu) nelerdir?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Duygularının yoğunluğu ve uygunluğu nasıldır?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Sıklıkla kullandığı savunma mekanizmaları nelerdir?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Motivasyon seviyesi, sorunlarından ne kadar çabuk kurtulmak istiyor?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Ailenin, statüsünün, değerlerinin, aile içindeki ilişki kalıpları ve benzerlerinin özellikleri nelerdir?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Sosyal hizmet uzmanına, yardım istediği kuruma ve sosyal hizmet uzmanının cinsiyetine yönelik olan tepkileri nelerdir</a:t>
            </a:r>
            <a:r>
              <a:rPr lang="tr-TR" sz="2800" dirty="0" smtClean="0"/>
              <a:t>?”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İlişki Kurma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tr-TR" sz="2800" dirty="0" err="1"/>
              <a:t>Empatik</a:t>
            </a:r>
            <a:r>
              <a:rPr lang="tr-TR" sz="2800" dirty="0"/>
              <a:t> İletişim Kurma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Açık Sözlü Olma (Saydamlık)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Yapıcı Geribildirim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Güvenilir Olma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Konuşma ve Davranışları </a:t>
            </a:r>
            <a:r>
              <a:rPr lang="tr-TR" sz="2800" dirty="0" smtClean="0"/>
              <a:t>Sınırlandırma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İlişkiyi Sürdürme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Açık ve Kapalı Uçlu Soru Sorma Tekniği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Açık ve Anlaşılır Biçimde Cevap Verme Tekniği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Özetleme Tekniği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Odaklaşma Tekniği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Mesleki İlişkiye Olumsuz Etki Yapan Davranışları Önleme </a:t>
            </a:r>
            <a:r>
              <a:rPr lang="tr-TR" sz="2800" dirty="0" smtClean="0"/>
              <a:t>Tekniği</a:t>
            </a:r>
            <a:endParaRPr lang="tr-T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Etkili Mesleki İlişki Kurmanın Önündeki Engeller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Farklı yaşam deneyimleri ve farklı kültürel geçmişler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Müracaatçının korkuları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Sosyal hizmet uzmanlarının genellikle bürokratik bir örgütte görevli olması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Müracaatçılar ve sosyal hizmet uzmanlarının kültürlerinin farklı olması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Sosyal hizmet uzmanlarının amaçları (gerçekçi olmayan beklentiler)</a:t>
            </a:r>
            <a:endParaRPr lang="tr-TR" sz="2800" dirty="0"/>
          </a:p>
          <a:p>
            <a:pPr marL="514350" indent="-514350">
              <a:buFontTx/>
              <a:buAutoNum type="arabicPeriod"/>
              <a:defRPr/>
            </a:pPr>
            <a:r>
              <a:rPr lang="tr-TR" sz="2800" dirty="0"/>
              <a:t>Sosyal hizmet uzmanlarının durumu açıklamak için tercih ettiği kuram ve </a:t>
            </a:r>
            <a:r>
              <a:rPr lang="tr-TR" sz="2800" dirty="0" smtClean="0"/>
              <a:t>varsayımlar</a:t>
            </a: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Tanışma &amp; Bağlantı Kurmada Bakış Açısı ve Davranış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44184"/>
          </a:xfrm>
        </p:spPr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tr-TR" sz="2800" dirty="0"/>
              <a:t>Sosyal hizmet uzmanı, müracaatçı ile ne tür bir ilişki kurulduğunun farkında olmalı ve buna dikkat etmelidir. 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Yapıcı bir ilişkide sosyal hizmet uzmanları müracaatçılarla ortak dil kullanmalıdır.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Sosyal hizmet uzmanlarının ses tonu, müracaatçıları </a:t>
            </a:r>
            <a:r>
              <a:rPr lang="tr-TR" sz="2800" dirty="0" err="1"/>
              <a:t>empatik</a:t>
            </a:r>
            <a:r>
              <a:rPr lang="tr-TR" sz="2800" dirty="0"/>
              <a:t> olarak anladığını ve duygularına önem verdiğini gösterecek tarzda olmalıdır.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Önceki çözüm modeller gözden geçirilmeli ve müracaatçı sorunlu çözüm yollarının yerini alacak yapıcı değişiklikler gerçekleştirebilecekse müdahale edilmelidir.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Sosyal hizmet uzmanlarının teşvik edici olması gerekir.</a:t>
            </a:r>
            <a:endParaRPr lang="tr-TR" sz="2800" dirty="0"/>
          </a:p>
          <a:p>
            <a:pPr algn="just">
              <a:defRPr/>
            </a:pPr>
            <a:r>
              <a:rPr lang="tr-TR" sz="2800" dirty="0"/>
              <a:t>Sosyal hizmet uzmanları bir ilişkide aşırı bağımlılığın olumsuz sonuçlarına farkındalık geliştirmek zorundadır. </a:t>
            </a:r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3493</Words>
  <Application>WPS Presentation</Application>
  <PresentationFormat>Ekran Gösterisi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Tanışma/Bağlantı kurma sürecinde yanıt bulunması gereken sorular:</vt:lpstr>
      <vt:lpstr>PowerPoint 演示文稿</vt:lpstr>
      <vt:lpstr>Mesleki İlişki Kurma Teknikleri</vt:lpstr>
      <vt:lpstr>Mesleki İlişkiyi Sürdürme Teknikleri</vt:lpstr>
      <vt:lpstr>Etkili Mesleki İlişki Kurmanın Önündeki Engeller</vt:lpstr>
      <vt:lpstr>Tanışma &amp; Bağlantı Kurmada Bakış Açısı ve Davranış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7</cp:revision>
  <dcterms:created xsi:type="dcterms:W3CDTF">2017-04-26T08:36:00Z</dcterms:created>
  <dcterms:modified xsi:type="dcterms:W3CDTF">2020-04-28T20:23:58Z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