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5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>
        <p:scale>
          <a:sx n="100" d="100"/>
          <a:sy n="100" d="100"/>
        </p:scale>
        <p:origin x="91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4C4C-0420-419E-A6E6-B883DCFEA2DC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9869D-B853-4A72-AD04-0C2892759C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0044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4C4C-0420-419E-A6E6-B883DCFEA2DC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9869D-B853-4A72-AD04-0C2892759C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3345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4C4C-0420-419E-A6E6-B883DCFEA2DC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9869D-B853-4A72-AD04-0C2892759C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8050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4C4C-0420-419E-A6E6-B883DCFEA2DC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9869D-B853-4A72-AD04-0C2892759C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3314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4C4C-0420-419E-A6E6-B883DCFEA2DC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9869D-B853-4A72-AD04-0C2892759C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8827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4C4C-0420-419E-A6E6-B883DCFEA2DC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9869D-B853-4A72-AD04-0C2892759C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932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4C4C-0420-419E-A6E6-B883DCFEA2DC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9869D-B853-4A72-AD04-0C2892759C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3121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4C4C-0420-419E-A6E6-B883DCFEA2DC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9869D-B853-4A72-AD04-0C2892759C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9359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4C4C-0420-419E-A6E6-B883DCFEA2DC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9869D-B853-4A72-AD04-0C2892759C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382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4C4C-0420-419E-A6E6-B883DCFEA2DC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9869D-B853-4A72-AD04-0C2892759C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474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4C4C-0420-419E-A6E6-B883DCFEA2DC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9869D-B853-4A72-AD04-0C2892759C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7305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34C4C-0420-419E-A6E6-B883DCFEA2DC}" type="datetimeFigureOut">
              <a:rPr lang="tr-TR" smtClean="0"/>
              <a:t>22.02.2019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9869D-B853-4A72-AD04-0C2892759CF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8693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491066" y="2046357"/>
            <a:ext cx="46605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sz="4000" b="1" dirty="0" smtClean="0">
                <a:solidFill>
                  <a:srgbClr val="0070C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STOICHIOMETRY II</a:t>
            </a:r>
            <a:endParaRPr lang="tr-TR" sz="4000" b="1" dirty="0">
              <a:solidFill>
                <a:srgbClr val="0070C0"/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2991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93532" y="918702"/>
            <a:ext cx="996991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14600">
              <a:lnSpc>
                <a:spcPct val="150000"/>
              </a:lnSpc>
            </a:pPr>
            <a:r>
              <a:rPr lang="tr-TR" sz="2400" dirty="0" smtClean="0">
                <a:solidFill>
                  <a:srgbClr val="0070C0"/>
                </a:solidFill>
                <a:ea typeface="MS Gothic" panose="020B0609070205080204" pitchFamily="49" charset="-128"/>
              </a:rPr>
              <a:t>2</a:t>
            </a:r>
            <a:r>
              <a:rPr lang="en-US" sz="2400" dirty="0">
                <a:solidFill>
                  <a:srgbClr val="0070C0"/>
                </a:solidFill>
                <a:ea typeface="MS Gothic" panose="020B0609070205080204" pitchFamily="49" charset="-128"/>
              </a:rPr>
              <a:t>Na</a:t>
            </a:r>
            <a:r>
              <a:rPr lang="en-US" sz="2400" baseline="-25000" dirty="0">
                <a:solidFill>
                  <a:srgbClr val="0070C0"/>
                </a:solidFill>
                <a:ea typeface="MS Gothic" panose="020B0609070205080204" pitchFamily="49" charset="-128"/>
              </a:rPr>
              <a:t>(s)</a:t>
            </a:r>
            <a:r>
              <a:rPr lang="en-US" sz="2400" dirty="0">
                <a:solidFill>
                  <a:srgbClr val="0070C0"/>
                </a:solidFill>
                <a:ea typeface="MS Gothic" panose="020B0609070205080204" pitchFamily="49" charset="-128"/>
              </a:rPr>
              <a:t>+2HCl</a:t>
            </a:r>
            <a:r>
              <a:rPr lang="en-US" sz="2400" baseline="-25000" dirty="0">
                <a:solidFill>
                  <a:srgbClr val="0070C0"/>
                </a:solidFill>
                <a:ea typeface="MS Gothic" panose="020B0609070205080204" pitchFamily="49" charset="-128"/>
              </a:rPr>
              <a:t>(</a:t>
            </a:r>
            <a:r>
              <a:rPr lang="en-US" sz="2400" baseline="-25000" dirty="0" err="1">
                <a:solidFill>
                  <a:srgbClr val="0070C0"/>
                </a:solidFill>
                <a:ea typeface="MS Gothic" panose="020B0609070205080204" pitchFamily="49" charset="-128"/>
              </a:rPr>
              <a:t>aq</a:t>
            </a:r>
            <a:r>
              <a:rPr lang="en-US" sz="2400" baseline="-25000" dirty="0">
                <a:solidFill>
                  <a:srgbClr val="0070C0"/>
                </a:solidFill>
                <a:ea typeface="MS Gothic" panose="020B0609070205080204" pitchFamily="49" charset="-128"/>
              </a:rPr>
              <a:t>)</a:t>
            </a:r>
            <a:r>
              <a:rPr lang="en-US" sz="2400" dirty="0">
                <a:solidFill>
                  <a:srgbClr val="0070C0"/>
                </a:solidFill>
                <a:ea typeface="MS Gothic" panose="020B0609070205080204" pitchFamily="49" charset="-128"/>
              </a:rPr>
              <a:t>→2NaCl</a:t>
            </a:r>
            <a:r>
              <a:rPr lang="en-US" sz="2400" baseline="-25000" dirty="0">
                <a:solidFill>
                  <a:srgbClr val="0070C0"/>
                </a:solidFill>
                <a:ea typeface="MS Gothic" panose="020B0609070205080204" pitchFamily="49" charset="-128"/>
              </a:rPr>
              <a:t>(</a:t>
            </a:r>
            <a:r>
              <a:rPr lang="en-US" sz="2400" baseline="-25000" dirty="0" err="1">
                <a:solidFill>
                  <a:srgbClr val="0070C0"/>
                </a:solidFill>
                <a:ea typeface="MS Gothic" panose="020B0609070205080204" pitchFamily="49" charset="-128"/>
              </a:rPr>
              <a:t>aq</a:t>
            </a:r>
            <a:r>
              <a:rPr lang="en-US" sz="2400" baseline="-25000" dirty="0">
                <a:solidFill>
                  <a:srgbClr val="0070C0"/>
                </a:solidFill>
                <a:ea typeface="MS Gothic" panose="020B0609070205080204" pitchFamily="49" charset="-128"/>
              </a:rPr>
              <a:t>)</a:t>
            </a:r>
            <a:r>
              <a:rPr lang="en-US" sz="2400" dirty="0">
                <a:solidFill>
                  <a:srgbClr val="0070C0"/>
                </a:solidFill>
                <a:ea typeface="MS Gothic" panose="020B0609070205080204" pitchFamily="49" charset="-128"/>
              </a:rPr>
              <a:t>+H</a:t>
            </a:r>
            <a:r>
              <a:rPr lang="en-US" sz="2400" baseline="-25000" dirty="0">
                <a:solidFill>
                  <a:srgbClr val="0070C0"/>
                </a:solidFill>
                <a:ea typeface="MS Gothic" panose="020B0609070205080204" pitchFamily="49" charset="-128"/>
              </a:rPr>
              <a:t>2(g)</a:t>
            </a:r>
            <a:endParaRPr lang="tr-TR" sz="2400" baseline="-25000" dirty="0">
              <a:solidFill>
                <a:srgbClr val="0070C0"/>
              </a:solidFill>
              <a:ea typeface="MS Gothic" panose="020B0609070205080204" pitchFamily="49" charset="-128"/>
            </a:endParaRPr>
          </a:p>
          <a:p>
            <a:pPr>
              <a:lnSpc>
                <a:spcPct val="150000"/>
              </a:lnSpc>
            </a:pPr>
            <a:endParaRPr lang="tr-TR" sz="2400" dirty="0" smtClean="0">
              <a:solidFill>
                <a:srgbClr val="000000"/>
              </a:solidFill>
              <a:ea typeface="MS Gothic" panose="020B0609070205080204" pitchFamily="49" charset="-128"/>
            </a:endParaRP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ea typeface="MS Gothic" panose="020B0609070205080204" pitchFamily="49" charset="-128"/>
              </a:rPr>
              <a:t>In chemistry, chemical reactions are frequently written as an equation, using chemical symbols</a:t>
            </a:r>
            <a:r>
              <a:rPr lang="tr-TR" sz="2400" dirty="0">
                <a:solidFill>
                  <a:srgbClr val="0000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A </a:t>
            </a:r>
            <a:r>
              <a:rPr lang="en-US" sz="2400" dirty="0">
                <a:solidFill>
                  <a:srgbClr val="000000"/>
                </a:solidFill>
                <a:ea typeface="MS Gothic" panose="020B0609070205080204" pitchFamily="49" charset="-128"/>
              </a:rPr>
              <a:t>chemical equation is like a recipe for a reaction so it displays all the ingredients or terms of a chemical reaction</a:t>
            </a:r>
            <a:endParaRPr lang="tr-TR" sz="2400" dirty="0">
              <a:solidFill>
                <a:srgbClr val="000000"/>
              </a:solidFill>
              <a:ea typeface="MS Gothic" panose="020B0609070205080204" pitchFamily="49" charset="-128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  <a:ea typeface="MS Gothic" panose="020B0609070205080204" pitchFamily="49" charset="-128"/>
              </a:rPr>
              <a:t>Stoichiometry </a:t>
            </a:r>
            <a:r>
              <a:rPr lang="en-US" sz="2400" dirty="0">
                <a:solidFill>
                  <a:prstClr val="black"/>
                </a:solidFill>
                <a:ea typeface="MS Gothic" panose="020B0609070205080204" pitchFamily="49" charset="-128"/>
              </a:rPr>
              <a:t>is a section of chemistry that involves using relationships between reactants and/or products in a chemical reaction to </a:t>
            </a:r>
            <a:r>
              <a:rPr lang="en-US" sz="2400" dirty="0" smtClean="0">
                <a:solidFill>
                  <a:prstClr val="black"/>
                </a:solidFill>
                <a:ea typeface="MS Gothic" panose="020B0609070205080204" pitchFamily="49" charset="-128"/>
              </a:rPr>
              <a:t>determine</a:t>
            </a:r>
            <a:r>
              <a:rPr lang="tr-TR" sz="2400" dirty="0" smtClean="0">
                <a:solidFill>
                  <a:prstClr val="black"/>
                </a:solidFill>
                <a:ea typeface="MS Gothic" panose="020B0609070205080204" pitchFamily="49" charset="-128"/>
              </a:rPr>
              <a:t>.</a:t>
            </a:r>
            <a:r>
              <a:rPr lang="en-US" b="1" dirty="0" smtClean="0">
                <a:solidFill>
                  <a:srgbClr val="FF0000"/>
                </a:solidFill>
                <a:ea typeface="MS Gothic" panose="020B0609070205080204" pitchFamily="49" charset="-128"/>
              </a:rPr>
              <a:t> </a:t>
            </a:r>
            <a:endParaRPr lang="tr-TR" b="1" dirty="0" smtClean="0">
              <a:solidFill>
                <a:srgbClr val="FF0000"/>
              </a:solidFill>
              <a:ea typeface="MS Gothic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1379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681315" y="889844"/>
            <a:ext cx="925215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C</a:t>
            </a:r>
            <a:r>
              <a:rPr lang="en-US" sz="2400" dirty="0" err="1" smtClean="0">
                <a:solidFill>
                  <a:srgbClr val="000000"/>
                </a:solidFill>
                <a:ea typeface="MS Gothic" panose="020B0609070205080204" pitchFamily="49" charset="-128"/>
              </a:rPr>
              <a:t>hemical</a:t>
            </a:r>
            <a:r>
              <a:rPr lang="en-US" sz="2400" dirty="0" smtClean="0">
                <a:solidFill>
                  <a:srgbClr val="000000"/>
                </a:solidFill>
                <a:ea typeface="MS Gothic" panose="020B0609070205080204" pitchFamily="49" charset="-128"/>
              </a:rPr>
              <a:t> </a:t>
            </a:r>
            <a:r>
              <a:rPr lang="en-US" sz="2400" dirty="0">
                <a:solidFill>
                  <a:srgbClr val="000000"/>
                </a:solidFill>
                <a:ea typeface="MS Gothic" panose="020B0609070205080204" pitchFamily="49" charset="-128"/>
              </a:rPr>
              <a:t>reactions are frequently written as an equation, using chemical symbols</a:t>
            </a:r>
            <a:r>
              <a:rPr lang="tr-TR" sz="2400" dirty="0">
                <a:solidFill>
                  <a:srgbClr val="000000"/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.</a:t>
            </a:r>
          </a:p>
          <a:p>
            <a:pPr lvl="0">
              <a:lnSpc>
                <a:spcPct val="150000"/>
              </a:lnSpc>
            </a:pPr>
            <a:endParaRPr lang="tr-TR" sz="2400" dirty="0">
              <a:solidFill>
                <a:prstClr val="black"/>
              </a:solidFill>
              <a:ea typeface="MS Gothic" panose="020B0609070205080204" pitchFamily="49" charset="-128"/>
            </a:endParaRPr>
          </a:p>
          <a:p>
            <a:pPr lvl="0" indent="2419350">
              <a:lnSpc>
                <a:spcPct val="150000"/>
              </a:lnSpc>
            </a:pPr>
            <a:r>
              <a:rPr lang="tr-TR" sz="2400" dirty="0" smtClean="0">
                <a:solidFill>
                  <a:prstClr val="black"/>
                </a:solidFill>
                <a:ea typeface="MS Gothic" panose="020B0609070205080204" pitchFamily="49" charset="-128"/>
              </a:rPr>
              <a:t>2</a:t>
            </a:r>
            <a:r>
              <a:rPr lang="en-US" sz="2400" dirty="0">
                <a:solidFill>
                  <a:prstClr val="black"/>
                </a:solidFill>
                <a:ea typeface="MS Gothic" panose="020B0609070205080204" pitchFamily="49" charset="-128"/>
              </a:rPr>
              <a:t>Na</a:t>
            </a:r>
            <a:r>
              <a:rPr lang="en-US" sz="2400" baseline="-25000" dirty="0">
                <a:solidFill>
                  <a:prstClr val="black"/>
                </a:solidFill>
                <a:ea typeface="MS Gothic" panose="020B0609070205080204" pitchFamily="49" charset="-128"/>
              </a:rPr>
              <a:t>(s)</a:t>
            </a:r>
            <a:r>
              <a:rPr lang="en-US" sz="2400" dirty="0">
                <a:solidFill>
                  <a:prstClr val="black"/>
                </a:solidFill>
                <a:ea typeface="MS Gothic" panose="020B0609070205080204" pitchFamily="49" charset="-128"/>
              </a:rPr>
              <a:t>+2HCl</a:t>
            </a:r>
            <a:r>
              <a:rPr lang="en-US" sz="2400" baseline="-25000" dirty="0">
                <a:solidFill>
                  <a:prstClr val="black"/>
                </a:solidFill>
                <a:ea typeface="MS Gothic" panose="020B0609070205080204" pitchFamily="49" charset="-128"/>
              </a:rPr>
              <a:t>(</a:t>
            </a:r>
            <a:r>
              <a:rPr lang="en-US" sz="2400" baseline="-25000" dirty="0" err="1">
                <a:solidFill>
                  <a:prstClr val="black"/>
                </a:solidFill>
                <a:ea typeface="MS Gothic" panose="020B0609070205080204" pitchFamily="49" charset="-128"/>
              </a:rPr>
              <a:t>aq</a:t>
            </a:r>
            <a:r>
              <a:rPr lang="en-US" sz="2400" baseline="-25000" dirty="0">
                <a:solidFill>
                  <a:prstClr val="black"/>
                </a:solidFill>
                <a:ea typeface="MS Gothic" panose="020B0609070205080204" pitchFamily="49" charset="-128"/>
              </a:rPr>
              <a:t>)</a:t>
            </a:r>
            <a:r>
              <a:rPr lang="en-US" sz="2400" dirty="0">
                <a:solidFill>
                  <a:prstClr val="black"/>
                </a:solidFill>
                <a:ea typeface="MS Gothic" panose="020B0609070205080204" pitchFamily="49" charset="-128"/>
              </a:rPr>
              <a:t>→2NaCl</a:t>
            </a:r>
            <a:r>
              <a:rPr lang="en-US" sz="2400" baseline="-25000" dirty="0">
                <a:solidFill>
                  <a:prstClr val="black"/>
                </a:solidFill>
                <a:ea typeface="MS Gothic" panose="020B0609070205080204" pitchFamily="49" charset="-128"/>
              </a:rPr>
              <a:t>(</a:t>
            </a:r>
            <a:r>
              <a:rPr lang="en-US" sz="2400" baseline="-25000" dirty="0" err="1">
                <a:solidFill>
                  <a:prstClr val="black"/>
                </a:solidFill>
                <a:ea typeface="MS Gothic" panose="020B0609070205080204" pitchFamily="49" charset="-128"/>
              </a:rPr>
              <a:t>aq</a:t>
            </a:r>
            <a:r>
              <a:rPr lang="en-US" sz="2400" baseline="-25000" dirty="0">
                <a:solidFill>
                  <a:prstClr val="black"/>
                </a:solidFill>
                <a:ea typeface="MS Gothic" panose="020B0609070205080204" pitchFamily="49" charset="-128"/>
              </a:rPr>
              <a:t>)</a:t>
            </a:r>
            <a:r>
              <a:rPr lang="en-US" sz="2400" dirty="0">
                <a:solidFill>
                  <a:prstClr val="black"/>
                </a:solidFill>
                <a:ea typeface="MS Gothic" panose="020B0609070205080204" pitchFamily="49" charset="-128"/>
              </a:rPr>
              <a:t>+H</a:t>
            </a:r>
            <a:r>
              <a:rPr lang="en-US" sz="2400" baseline="-25000" dirty="0">
                <a:solidFill>
                  <a:prstClr val="black"/>
                </a:solidFill>
                <a:ea typeface="MS Gothic" panose="020B0609070205080204" pitchFamily="49" charset="-128"/>
              </a:rPr>
              <a:t>2(g)</a:t>
            </a:r>
            <a:endParaRPr lang="tr-TR" sz="2400" baseline="-25000" dirty="0">
              <a:solidFill>
                <a:prstClr val="black"/>
              </a:solidFill>
              <a:ea typeface="MS Gothic" panose="020B0609070205080204" pitchFamily="49" charset="-128"/>
            </a:endParaRPr>
          </a:p>
          <a:p>
            <a:pPr lvl="0">
              <a:lnSpc>
                <a:spcPct val="150000"/>
              </a:lnSpc>
            </a:pPr>
            <a:endParaRPr lang="tr-TR" sz="2400" dirty="0">
              <a:solidFill>
                <a:prstClr val="black"/>
              </a:solidFill>
              <a:ea typeface="MS Gothic" panose="020B0609070205080204" pitchFamily="49" charset="-128"/>
            </a:endParaRPr>
          </a:p>
          <a:p>
            <a:pPr lvl="0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ea typeface="MS Gothic" panose="020B0609070205080204" pitchFamily="49" charset="-128"/>
              </a:rPr>
              <a:t>In the </a:t>
            </a:r>
            <a:r>
              <a:rPr lang="en-US" sz="2400" dirty="0" smtClean="0">
                <a:solidFill>
                  <a:prstClr val="black"/>
                </a:solidFill>
                <a:ea typeface="MS Gothic" panose="020B0609070205080204" pitchFamily="49" charset="-128"/>
              </a:rPr>
              <a:t>equation</a:t>
            </a:r>
            <a:r>
              <a:rPr lang="en-US" sz="2400" dirty="0">
                <a:solidFill>
                  <a:prstClr val="black"/>
                </a:solidFill>
                <a:ea typeface="MS Gothic" panose="020B0609070205080204" pitchFamily="49" charset="-128"/>
              </a:rPr>
              <a:t>, the elements present in </a:t>
            </a:r>
            <a:r>
              <a:rPr lang="en-US" sz="2400" dirty="0" smtClean="0">
                <a:solidFill>
                  <a:prstClr val="black"/>
                </a:solidFill>
                <a:ea typeface="MS Gothic" panose="020B0609070205080204" pitchFamily="49" charset="-128"/>
              </a:rPr>
              <a:t>reaction </a:t>
            </a:r>
            <a:r>
              <a:rPr lang="en-US" sz="2400" dirty="0">
                <a:solidFill>
                  <a:prstClr val="black"/>
                </a:solidFill>
                <a:ea typeface="MS Gothic" panose="020B0609070205080204" pitchFamily="49" charset="-128"/>
              </a:rPr>
              <a:t>are represented by </a:t>
            </a:r>
            <a:r>
              <a:rPr lang="en-US" sz="2400" dirty="0" smtClean="0">
                <a:solidFill>
                  <a:prstClr val="black"/>
                </a:solidFill>
                <a:ea typeface="MS Gothic" panose="020B0609070205080204" pitchFamily="49" charset="-128"/>
              </a:rPr>
              <a:t>chemical </a:t>
            </a:r>
            <a:r>
              <a:rPr lang="en-US" sz="2400" dirty="0">
                <a:solidFill>
                  <a:prstClr val="black"/>
                </a:solidFill>
                <a:ea typeface="MS Gothic" panose="020B0609070205080204" pitchFamily="49" charset="-128"/>
              </a:rPr>
              <a:t>symbols. Based on the Law of Conservation of Mass, which states that </a:t>
            </a:r>
            <a:r>
              <a:rPr lang="en-US" sz="2400" dirty="0" smtClean="0">
                <a:solidFill>
                  <a:prstClr val="black"/>
                </a:solidFill>
                <a:ea typeface="MS Gothic" panose="020B0609070205080204" pitchFamily="49" charset="-128"/>
              </a:rPr>
              <a:t>is </a:t>
            </a:r>
            <a:r>
              <a:rPr lang="en-US" sz="2400" dirty="0">
                <a:solidFill>
                  <a:prstClr val="black"/>
                </a:solidFill>
                <a:ea typeface="MS Gothic" panose="020B0609070205080204" pitchFamily="49" charset="-128"/>
              </a:rPr>
              <a:t>neither created nor destroyed </a:t>
            </a:r>
            <a:r>
              <a:rPr lang="tr-TR" sz="2400" dirty="0" smtClean="0">
                <a:solidFill>
                  <a:prstClr val="black"/>
                </a:solidFill>
                <a:ea typeface="MS Gothic" panose="020B0609070205080204" pitchFamily="49" charset="-128"/>
              </a:rPr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68274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65239" y="780335"/>
            <a:ext cx="969460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81300" lvl="0">
              <a:lnSpc>
                <a:spcPct val="150000"/>
              </a:lnSpc>
            </a:pPr>
            <a:r>
              <a:rPr lang="tr-TR" sz="2400" b="1" dirty="0">
                <a:solidFill>
                  <a:srgbClr val="0070C0"/>
                </a:solidFill>
                <a:ea typeface="MS Gothic" panose="020B0609070205080204" pitchFamily="49" charset="-128"/>
              </a:rPr>
              <a:t>S</a:t>
            </a:r>
            <a:r>
              <a:rPr lang="en-US" sz="2400" b="1" dirty="0" err="1" smtClean="0">
                <a:solidFill>
                  <a:srgbClr val="0070C0"/>
                </a:solidFill>
                <a:ea typeface="MS Gothic" panose="020B0609070205080204" pitchFamily="49" charset="-128"/>
              </a:rPr>
              <a:t>toichiometric</a:t>
            </a:r>
            <a:r>
              <a:rPr lang="en-US" sz="2400" b="1" dirty="0" smtClean="0">
                <a:solidFill>
                  <a:srgbClr val="0070C0"/>
                </a:solidFill>
                <a:ea typeface="MS Gothic" panose="020B0609070205080204" pitchFamily="49" charset="-128"/>
              </a:rPr>
              <a:t> </a:t>
            </a:r>
            <a:r>
              <a:rPr lang="en-US" sz="2400" b="1" dirty="0">
                <a:solidFill>
                  <a:srgbClr val="0070C0"/>
                </a:solidFill>
                <a:ea typeface="MS Gothic" panose="020B0609070205080204" pitchFamily="49" charset="-128"/>
              </a:rPr>
              <a:t>Coefficients</a:t>
            </a:r>
          </a:p>
          <a:p>
            <a:pPr lvl="0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ea typeface="MS Gothic" panose="020B0609070205080204" pitchFamily="49" charset="-128"/>
              </a:rPr>
              <a:t>In a balanced reaction, both sides of the equation have the same number of </a:t>
            </a:r>
            <a:r>
              <a:rPr lang="en-US" sz="2400" dirty="0" smtClean="0">
                <a:solidFill>
                  <a:prstClr val="black"/>
                </a:solidFill>
                <a:ea typeface="MS Gothic" panose="020B0609070205080204" pitchFamily="49" charset="-128"/>
              </a:rPr>
              <a:t>elements</a:t>
            </a:r>
            <a:r>
              <a:rPr lang="tr-TR" sz="2400" dirty="0" smtClean="0">
                <a:solidFill>
                  <a:prstClr val="black"/>
                </a:solidFill>
                <a:ea typeface="MS Gothic" panose="020B0609070205080204" pitchFamily="49" charset="-128"/>
              </a:rPr>
              <a:t>.</a:t>
            </a:r>
          </a:p>
          <a:p>
            <a:pPr lvl="0">
              <a:lnSpc>
                <a:spcPct val="150000"/>
              </a:lnSpc>
            </a:pPr>
            <a:endParaRPr lang="tr-TR" sz="2400" dirty="0" smtClean="0">
              <a:solidFill>
                <a:prstClr val="black"/>
              </a:solidFill>
              <a:ea typeface="MS Gothic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ea typeface="MS Gothic" panose="020B0609070205080204" pitchFamily="49" charset="-128"/>
              </a:rPr>
              <a:t>This </a:t>
            </a:r>
            <a:r>
              <a:rPr lang="en-US" sz="2400" dirty="0">
                <a:ea typeface="MS Gothic" panose="020B0609070205080204" pitchFamily="49" charset="-128"/>
              </a:rPr>
              <a:t>stoichiometric coefficients are useful since they establish the mole ratio between reactants and products. In the balanced equation:</a:t>
            </a:r>
          </a:p>
          <a:p>
            <a:pPr>
              <a:lnSpc>
                <a:spcPct val="150000"/>
              </a:lnSpc>
            </a:pPr>
            <a:endParaRPr lang="en-US" sz="2400" dirty="0">
              <a:ea typeface="MS Gothic" panose="020B0609070205080204" pitchFamily="49" charset="-128"/>
            </a:endParaRPr>
          </a:p>
          <a:p>
            <a:pPr marL="2962275">
              <a:lnSpc>
                <a:spcPct val="150000"/>
              </a:lnSpc>
            </a:pPr>
            <a:r>
              <a:rPr lang="tr-TR" sz="2400" dirty="0">
                <a:ea typeface="MS Gothic" panose="020B0609070205080204" pitchFamily="49" charset="-128"/>
              </a:rPr>
              <a:t>2</a:t>
            </a:r>
            <a:r>
              <a:rPr lang="en-US" sz="2400" dirty="0">
                <a:ea typeface="MS Gothic" panose="020B0609070205080204" pitchFamily="49" charset="-128"/>
              </a:rPr>
              <a:t>Na</a:t>
            </a:r>
            <a:r>
              <a:rPr lang="en-US" sz="2400" baseline="-25000" dirty="0">
                <a:ea typeface="MS Gothic" panose="020B0609070205080204" pitchFamily="49" charset="-128"/>
              </a:rPr>
              <a:t>(s)</a:t>
            </a:r>
            <a:r>
              <a:rPr lang="en-US" sz="2400" dirty="0">
                <a:ea typeface="MS Gothic" panose="020B0609070205080204" pitchFamily="49" charset="-128"/>
              </a:rPr>
              <a:t>+2HCl</a:t>
            </a:r>
            <a:r>
              <a:rPr lang="en-US" sz="2400" baseline="-25000" dirty="0">
                <a:ea typeface="MS Gothic" panose="020B0609070205080204" pitchFamily="49" charset="-128"/>
              </a:rPr>
              <a:t>(</a:t>
            </a:r>
            <a:r>
              <a:rPr lang="en-US" sz="2400" baseline="-25000" dirty="0" err="1">
                <a:ea typeface="MS Gothic" panose="020B0609070205080204" pitchFamily="49" charset="-128"/>
              </a:rPr>
              <a:t>aq</a:t>
            </a:r>
            <a:r>
              <a:rPr lang="en-US" sz="2400" baseline="-25000" dirty="0">
                <a:ea typeface="MS Gothic" panose="020B0609070205080204" pitchFamily="49" charset="-128"/>
              </a:rPr>
              <a:t>)</a:t>
            </a:r>
            <a:r>
              <a:rPr lang="en-US" sz="2400" dirty="0">
                <a:ea typeface="MS Gothic" panose="020B0609070205080204" pitchFamily="49" charset="-128"/>
              </a:rPr>
              <a:t>→2NaCl</a:t>
            </a:r>
            <a:r>
              <a:rPr lang="en-US" sz="2400" baseline="-25000" dirty="0">
                <a:ea typeface="MS Gothic" panose="020B0609070205080204" pitchFamily="49" charset="-128"/>
              </a:rPr>
              <a:t>(</a:t>
            </a:r>
            <a:r>
              <a:rPr lang="en-US" sz="2400" baseline="-25000" dirty="0" err="1">
                <a:ea typeface="MS Gothic" panose="020B0609070205080204" pitchFamily="49" charset="-128"/>
              </a:rPr>
              <a:t>aq</a:t>
            </a:r>
            <a:r>
              <a:rPr lang="en-US" sz="2400" baseline="-25000" dirty="0">
                <a:ea typeface="MS Gothic" panose="020B0609070205080204" pitchFamily="49" charset="-128"/>
              </a:rPr>
              <a:t>)</a:t>
            </a:r>
            <a:r>
              <a:rPr lang="en-US" sz="2400" dirty="0">
                <a:ea typeface="MS Gothic" panose="020B0609070205080204" pitchFamily="49" charset="-128"/>
              </a:rPr>
              <a:t>+H</a:t>
            </a:r>
            <a:r>
              <a:rPr lang="en-US" sz="2400" baseline="-25000" dirty="0">
                <a:ea typeface="MS Gothic" panose="020B0609070205080204" pitchFamily="49" charset="-128"/>
              </a:rPr>
              <a:t>2(g)</a:t>
            </a:r>
            <a:endParaRPr lang="tr-TR" sz="2400" baseline="-25000" dirty="0">
              <a:ea typeface="MS Gothic" panose="020B0609070205080204" pitchFamily="49" charset="-128"/>
            </a:endParaRPr>
          </a:p>
          <a:p>
            <a:pPr lvl="0">
              <a:lnSpc>
                <a:spcPct val="150000"/>
              </a:lnSpc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820861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199535" y="976980"/>
            <a:ext cx="9291484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ea typeface="MS Gothic" panose="020B0609070205080204" pitchFamily="49" charset="-128"/>
              </a:rPr>
              <a:t>A </a:t>
            </a:r>
            <a:r>
              <a:rPr lang="en-US" sz="2400" dirty="0" smtClean="0">
                <a:ea typeface="MS Gothic" panose="020B0609070205080204" pitchFamily="49" charset="-128"/>
              </a:rPr>
              <a:t>balanced equation ultimately has to satisfy two </a:t>
            </a:r>
            <a:r>
              <a:rPr lang="en-US" sz="2400" dirty="0" smtClean="0">
                <a:ea typeface="MS Gothic" panose="020B0609070205080204" pitchFamily="49" charset="-128"/>
              </a:rPr>
              <a:t>conditions</a:t>
            </a:r>
            <a:r>
              <a:rPr lang="tr-TR" sz="2400" dirty="0" smtClean="0">
                <a:ea typeface="MS Gothic" panose="020B0609070205080204" pitchFamily="49" charset="-128"/>
              </a:rPr>
              <a:t>:</a:t>
            </a:r>
            <a:endParaRPr lang="en-US" sz="2400" dirty="0" smtClean="0">
              <a:ea typeface="MS Gothic" panose="020B0609070205080204" pitchFamily="49" charset="-128"/>
            </a:endParaRPr>
          </a:p>
          <a:p>
            <a:pPr>
              <a:lnSpc>
                <a:spcPct val="150000"/>
              </a:lnSpc>
            </a:pPr>
            <a:endParaRPr lang="en-US" sz="2400" dirty="0" smtClean="0">
              <a:ea typeface="MS Gothic" panose="020B0609070205080204" pitchFamily="49" charset="-128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ea typeface="MS Gothic" panose="020B0609070205080204" pitchFamily="49" charset="-128"/>
              </a:rPr>
              <a:t>The </a:t>
            </a:r>
            <a:r>
              <a:rPr lang="en-US" sz="2400" dirty="0" smtClean="0">
                <a:ea typeface="MS Gothic" panose="020B0609070205080204" pitchFamily="49" charset="-128"/>
              </a:rPr>
              <a:t>numbers of each element on the left and right side of the equation must be equal.</a:t>
            </a:r>
            <a:endParaRPr lang="tr-TR" sz="2400" dirty="0" smtClean="0">
              <a:ea typeface="MS Gothic" panose="020B0609070205080204" pitchFamily="49" charset="-128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>
                <a:ea typeface="MS Gothic" panose="020B0609070205080204" pitchFamily="49" charset="-128"/>
              </a:rPr>
              <a:t>The </a:t>
            </a:r>
            <a:r>
              <a:rPr lang="en-US" sz="2400" dirty="0" smtClean="0">
                <a:ea typeface="MS Gothic" panose="020B0609070205080204" pitchFamily="49" charset="-128"/>
              </a:rPr>
              <a:t>charge on both sides of the equation must be equal</a:t>
            </a:r>
            <a:r>
              <a:rPr lang="tr-TR" sz="2400" dirty="0" smtClean="0">
                <a:ea typeface="MS Gothic" panose="020B0609070205080204" pitchFamily="49" charset="-128"/>
              </a:rPr>
              <a:t>.</a:t>
            </a:r>
            <a:endParaRPr lang="tr-TR" sz="2400" dirty="0"/>
          </a:p>
          <a:p>
            <a:endParaRPr lang="tr-TR" sz="2400" dirty="0" smtClean="0"/>
          </a:p>
          <a:p>
            <a:pPr lvl="0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862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258529" y="1443841"/>
            <a:ext cx="916366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2400" b="1" dirty="0">
                <a:solidFill>
                  <a:srgbClr val="0070C0"/>
                </a:solidFill>
                <a:ea typeface="MS Gothic" panose="020B0609070205080204" pitchFamily="49" charset="-128"/>
              </a:rPr>
              <a:t>Molarity</a:t>
            </a:r>
          </a:p>
          <a:p>
            <a:pPr lvl="0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ea typeface="MS Gothic" panose="020B0609070205080204" pitchFamily="49" charset="-128"/>
              </a:rPr>
              <a:t>Molarity (moles/L) establishes a relationship between moles and liters. </a:t>
            </a:r>
            <a:endParaRPr lang="tr-TR" sz="2400" dirty="0" smtClean="0">
              <a:solidFill>
                <a:prstClr val="black"/>
              </a:solidFill>
              <a:ea typeface="MS Gothic" panose="020B0609070205080204" pitchFamily="49" charset="-128"/>
            </a:endParaRPr>
          </a:p>
          <a:p>
            <a:pPr lvl="0">
              <a:lnSpc>
                <a:spcPct val="150000"/>
              </a:lnSpc>
            </a:pPr>
            <a:endParaRPr lang="tr-TR" sz="2400" dirty="0">
              <a:solidFill>
                <a:prstClr val="black"/>
              </a:solidFill>
              <a:ea typeface="MS Gothic" panose="020B0609070205080204" pitchFamily="49" charset="-128"/>
            </a:endParaRPr>
          </a:p>
          <a:p>
            <a:pPr lvl="0">
              <a:lnSpc>
                <a:spcPct val="150000"/>
              </a:lnSpc>
            </a:pPr>
            <a:r>
              <a:rPr lang="en-US" sz="2400" dirty="0" smtClean="0">
                <a:solidFill>
                  <a:prstClr val="black"/>
                </a:solidFill>
                <a:ea typeface="MS Gothic" panose="020B0609070205080204" pitchFamily="49" charset="-128"/>
              </a:rPr>
              <a:t>Given </a:t>
            </a:r>
            <a:r>
              <a:rPr lang="en-US" sz="2400" dirty="0">
                <a:solidFill>
                  <a:prstClr val="black"/>
                </a:solidFill>
                <a:ea typeface="MS Gothic" panose="020B0609070205080204" pitchFamily="49" charset="-128"/>
              </a:rPr>
              <a:t>volume and molarity, it is possible to calculate mole or use moles and molarity to calculate volume.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1562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347019" y="927477"/>
            <a:ext cx="92914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u="sng" dirty="0" smtClean="0">
                <a:solidFill>
                  <a:srgbClr val="0070C0"/>
                </a:solidFill>
                <a:ea typeface="MS Gothic" panose="020B0609070205080204" pitchFamily="49" charset="-128"/>
              </a:rPr>
              <a:t>Example</a:t>
            </a:r>
            <a:r>
              <a:rPr lang="tr-TR" sz="2400" u="sng" dirty="0" smtClean="0">
                <a:solidFill>
                  <a:srgbClr val="0070C0"/>
                </a:solidFill>
                <a:ea typeface="MS Gothic" panose="020B0609070205080204" pitchFamily="49" charset="-128"/>
              </a:rPr>
              <a:t> : </a:t>
            </a:r>
            <a:r>
              <a:rPr lang="en-US" sz="2400" dirty="0" smtClean="0">
                <a:solidFill>
                  <a:prstClr val="black"/>
                </a:solidFill>
                <a:ea typeface="MS Gothic" panose="020B0609070205080204" pitchFamily="49" charset="-128"/>
              </a:rPr>
              <a:t>What </a:t>
            </a:r>
            <a:r>
              <a:rPr lang="en-US" sz="2400" dirty="0">
                <a:solidFill>
                  <a:prstClr val="black"/>
                </a:solidFill>
                <a:ea typeface="MS Gothic" panose="020B0609070205080204" pitchFamily="49" charset="-128"/>
              </a:rPr>
              <a:t>is the molar mass of H</a:t>
            </a:r>
            <a:r>
              <a:rPr lang="en-US" sz="2400" baseline="-25000" dirty="0">
                <a:solidFill>
                  <a:prstClr val="black"/>
                </a:solidFill>
                <a:ea typeface="MS Gothic" panose="020B0609070205080204" pitchFamily="49" charset="-128"/>
              </a:rPr>
              <a:t>2</a:t>
            </a:r>
            <a:r>
              <a:rPr lang="en-US" sz="2400" dirty="0">
                <a:solidFill>
                  <a:prstClr val="black"/>
                </a:solidFill>
                <a:ea typeface="MS Gothic" panose="020B0609070205080204" pitchFamily="49" charset="-128"/>
              </a:rPr>
              <a:t>O?</a:t>
            </a:r>
          </a:p>
          <a:p>
            <a:pPr lvl="0"/>
            <a:endParaRPr lang="en-US" sz="2400" dirty="0">
              <a:solidFill>
                <a:prstClr val="black"/>
              </a:solidFill>
              <a:ea typeface="MS Gothic" panose="020B0609070205080204" pitchFamily="49" charset="-128"/>
            </a:endParaRPr>
          </a:p>
          <a:p>
            <a:pPr lvl="0"/>
            <a:endParaRPr lang="tr-TR" sz="2400" dirty="0" smtClean="0">
              <a:solidFill>
                <a:srgbClr val="FF0000"/>
              </a:solidFill>
              <a:ea typeface="MS Gothic" panose="020B0609070205080204" pitchFamily="49" charset="-128"/>
            </a:endParaRPr>
          </a:p>
          <a:p>
            <a:pPr lvl="0"/>
            <a:r>
              <a:rPr lang="en-US" sz="2400" u="sng" dirty="0" smtClean="0">
                <a:solidFill>
                  <a:srgbClr val="0070C0"/>
                </a:solidFill>
                <a:ea typeface="MS Gothic" panose="020B0609070205080204" pitchFamily="49" charset="-128"/>
              </a:rPr>
              <a:t>Solution</a:t>
            </a:r>
            <a:r>
              <a:rPr lang="tr-TR" sz="2400" u="sng" dirty="0" smtClean="0">
                <a:solidFill>
                  <a:srgbClr val="0070C0"/>
                </a:solidFill>
                <a:ea typeface="MS Gothic" panose="020B0609070205080204" pitchFamily="49" charset="-128"/>
              </a:rPr>
              <a:t> :  </a:t>
            </a:r>
            <a:r>
              <a:rPr lang="en-US" sz="2400" dirty="0" smtClean="0">
                <a:solidFill>
                  <a:prstClr val="black"/>
                </a:solidFill>
                <a:ea typeface="MS Gothic" panose="020B0609070205080204" pitchFamily="49" charset="-128"/>
              </a:rPr>
              <a:t>Molar mass</a:t>
            </a:r>
            <a:r>
              <a:rPr lang="tr-TR" sz="2400" dirty="0" smtClean="0">
                <a:solidFill>
                  <a:prstClr val="black"/>
                </a:solidFill>
                <a:ea typeface="MS Gothic" panose="020B0609070205080204" pitchFamily="49" charset="-128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ea typeface="MS Gothic" panose="020B0609070205080204" pitchFamily="49" charset="-128"/>
              </a:rPr>
              <a:t>=</a:t>
            </a:r>
            <a:r>
              <a:rPr lang="tr-TR" sz="2400" dirty="0" smtClean="0">
                <a:solidFill>
                  <a:prstClr val="black"/>
                </a:solidFill>
                <a:ea typeface="MS Gothic" panose="020B0609070205080204" pitchFamily="49" charset="-128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ea typeface="MS Gothic" panose="020B0609070205080204" pitchFamily="49" charset="-128"/>
              </a:rPr>
              <a:t>2</a:t>
            </a:r>
            <a:r>
              <a:rPr lang="en-US" sz="2400" dirty="0">
                <a:solidFill>
                  <a:prstClr val="black"/>
                </a:solidFill>
                <a:ea typeface="MS Gothic" panose="020B0609070205080204" pitchFamily="49" charset="-128"/>
              </a:rPr>
              <a:t>×(1.00g/mol)+</a:t>
            </a:r>
            <a:r>
              <a:rPr lang="tr-TR" sz="2400" dirty="0">
                <a:solidFill>
                  <a:prstClr val="black"/>
                </a:solidFill>
                <a:ea typeface="MS Gothic" panose="020B0609070205080204" pitchFamily="49" charset="-128"/>
              </a:rPr>
              <a:t> </a:t>
            </a:r>
            <a:r>
              <a:rPr lang="en-US" sz="2400" dirty="0">
                <a:solidFill>
                  <a:prstClr val="black"/>
                </a:solidFill>
                <a:ea typeface="MS Gothic" panose="020B0609070205080204" pitchFamily="49" charset="-128"/>
              </a:rPr>
              <a:t>1×(1</a:t>
            </a:r>
            <a:r>
              <a:rPr lang="tr-TR" sz="2400" dirty="0">
                <a:solidFill>
                  <a:prstClr val="black"/>
                </a:solidFill>
                <a:ea typeface="MS Gothic" panose="020B0609070205080204" pitchFamily="49" charset="-128"/>
              </a:rPr>
              <a:t>6</a:t>
            </a:r>
            <a:r>
              <a:rPr lang="en-US" sz="2400" dirty="0">
                <a:solidFill>
                  <a:prstClr val="black"/>
                </a:solidFill>
                <a:ea typeface="MS Gothic" panose="020B0609070205080204" pitchFamily="49" charset="-128"/>
              </a:rPr>
              <a:t>.</a:t>
            </a:r>
            <a:r>
              <a:rPr lang="tr-TR" sz="2400" dirty="0">
                <a:solidFill>
                  <a:prstClr val="black"/>
                </a:solidFill>
                <a:ea typeface="MS Gothic" panose="020B0609070205080204" pitchFamily="49" charset="-128"/>
              </a:rPr>
              <a:t>00</a:t>
            </a:r>
            <a:r>
              <a:rPr lang="en-US" sz="2400" dirty="0">
                <a:solidFill>
                  <a:prstClr val="black"/>
                </a:solidFill>
                <a:ea typeface="MS Gothic" panose="020B0609070205080204" pitchFamily="49" charset="-128"/>
              </a:rPr>
              <a:t>g/mol</a:t>
            </a:r>
            <a:r>
              <a:rPr lang="en-US" sz="2400" dirty="0" smtClean="0">
                <a:solidFill>
                  <a:prstClr val="black"/>
                </a:solidFill>
                <a:ea typeface="MS Gothic" panose="020B0609070205080204" pitchFamily="49" charset="-128"/>
              </a:rPr>
              <a:t>)</a:t>
            </a:r>
            <a:endParaRPr lang="tr-TR" sz="2400" dirty="0" smtClean="0">
              <a:solidFill>
                <a:prstClr val="black"/>
              </a:solidFill>
              <a:ea typeface="MS Gothic" panose="020B0609070205080204" pitchFamily="49" charset="-128"/>
            </a:endParaRPr>
          </a:p>
          <a:p>
            <a:pPr lvl="0" indent="1704975"/>
            <a:endParaRPr lang="tr-TR" sz="2400" dirty="0" smtClean="0">
              <a:solidFill>
                <a:prstClr val="black"/>
              </a:solidFill>
              <a:ea typeface="MS Gothic" panose="020B0609070205080204" pitchFamily="49" charset="-128"/>
            </a:endParaRPr>
          </a:p>
          <a:p>
            <a:pPr lvl="0" indent="3048000"/>
            <a:r>
              <a:rPr lang="en-US" sz="2400" dirty="0" smtClean="0">
                <a:solidFill>
                  <a:prstClr val="black"/>
                </a:solidFill>
                <a:ea typeface="MS Gothic" panose="020B0609070205080204" pitchFamily="49" charset="-128"/>
              </a:rPr>
              <a:t>=</a:t>
            </a:r>
            <a:r>
              <a:rPr lang="tr-TR" sz="2400" dirty="0" smtClean="0">
                <a:solidFill>
                  <a:prstClr val="black"/>
                </a:solidFill>
                <a:ea typeface="MS Gothic" panose="020B0609070205080204" pitchFamily="49" charset="-128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ea typeface="MS Gothic" panose="020B0609070205080204" pitchFamily="49" charset="-128"/>
              </a:rPr>
              <a:t>18.</a:t>
            </a:r>
            <a:r>
              <a:rPr lang="tr-TR" sz="2400" dirty="0">
                <a:solidFill>
                  <a:prstClr val="black"/>
                </a:solidFill>
                <a:ea typeface="MS Gothic" panose="020B0609070205080204" pitchFamily="49" charset="-128"/>
              </a:rPr>
              <a:t>00 </a:t>
            </a:r>
            <a:r>
              <a:rPr lang="en-US" sz="2400" dirty="0">
                <a:solidFill>
                  <a:prstClr val="black"/>
                </a:solidFill>
                <a:ea typeface="MS Gothic" panose="020B0609070205080204" pitchFamily="49" charset="-128"/>
              </a:rPr>
              <a:t>g/</a:t>
            </a:r>
            <a:r>
              <a:rPr lang="tr-TR" sz="2400" dirty="0">
                <a:solidFill>
                  <a:prstClr val="black"/>
                </a:solidFill>
                <a:ea typeface="MS Gothic" panose="020B0609070205080204" pitchFamily="49" charset="-128"/>
              </a:rPr>
              <a:t> </a:t>
            </a:r>
            <a:r>
              <a:rPr lang="en-US" sz="2400" dirty="0" err="1">
                <a:solidFill>
                  <a:prstClr val="black"/>
                </a:solidFill>
                <a:ea typeface="MS Gothic" panose="020B0609070205080204" pitchFamily="49" charset="-128"/>
              </a:rPr>
              <a:t>mol</a:t>
            </a:r>
            <a:endParaRPr lang="tr-TR" sz="2400" dirty="0">
              <a:solidFill>
                <a:prstClr val="black"/>
              </a:solidFill>
              <a:ea typeface="MS Gothic" panose="020B0609070205080204" pitchFamily="49" charset="-128"/>
            </a:endParaRPr>
          </a:p>
          <a:p>
            <a:pPr lvl="0"/>
            <a:endParaRPr lang="tr-TR" sz="2400" dirty="0">
              <a:solidFill>
                <a:prstClr val="black"/>
              </a:solidFill>
              <a:ea typeface="MS Gothic" panose="020B0609070205080204" pitchFamily="49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47019" y="4347686"/>
            <a:ext cx="88637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u="sng" dirty="0" smtClean="0">
                <a:solidFill>
                  <a:srgbClr val="0070C0"/>
                </a:solidFill>
                <a:ea typeface="MS Gothic" panose="020B0609070205080204" pitchFamily="49" charset="-128"/>
              </a:rPr>
              <a:t>Example</a:t>
            </a:r>
            <a:r>
              <a:rPr lang="tr-TR" sz="2400" u="sng" dirty="0" smtClean="0">
                <a:solidFill>
                  <a:srgbClr val="0070C0"/>
                </a:solidFill>
                <a:ea typeface="MS Gothic" panose="020B0609070205080204" pitchFamily="49" charset="-128"/>
              </a:rPr>
              <a:t> : </a:t>
            </a:r>
            <a:r>
              <a:rPr lang="en-US" sz="2400" dirty="0" smtClean="0">
                <a:solidFill>
                  <a:prstClr val="black"/>
                </a:solidFill>
                <a:ea typeface="MS Gothic" panose="020B0609070205080204" pitchFamily="49" charset="-128"/>
              </a:rPr>
              <a:t>How </a:t>
            </a:r>
            <a:r>
              <a:rPr lang="en-US" sz="2400" dirty="0">
                <a:solidFill>
                  <a:prstClr val="black"/>
                </a:solidFill>
                <a:ea typeface="MS Gothic" panose="020B0609070205080204" pitchFamily="49" charset="-128"/>
              </a:rPr>
              <a:t>much 5 M stock solution is needed to prepare 100 mL of </a:t>
            </a:r>
            <a:r>
              <a:rPr lang="en-US" sz="2400" dirty="0" smtClean="0">
                <a:solidFill>
                  <a:prstClr val="black"/>
                </a:solidFill>
                <a:ea typeface="MS Gothic" panose="020B0609070205080204" pitchFamily="49" charset="-128"/>
              </a:rPr>
              <a:t>2 </a:t>
            </a:r>
            <a:r>
              <a:rPr lang="en-US" sz="2400" dirty="0">
                <a:solidFill>
                  <a:prstClr val="black"/>
                </a:solidFill>
                <a:ea typeface="MS Gothic" panose="020B0609070205080204" pitchFamily="49" charset="-128"/>
              </a:rPr>
              <a:t>M solution?</a:t>
            </a:r>
            <a:endParaRPr lang="tr-TR" sz="2400" dirty="0">
              <a:solidFill>
                <a:prstClr val="black"/>
              </a:solidFill>
              <a:ea typeface="MS Gothic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9865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466849" y="520690"/>
            <a:ext cx="879987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2400" b="1" dirty="0">
                <a:solidFill>
                  <a:srgbClr val="0070C0"/>
                </a:solidFill>
                <a:ea typeface="MS Gothic" panose="020B0609070205080204" pitchFamily="49" charset="-128"/>
              </a:rPr>
              <a:t>Determining Empirical Formulas</a:t>
            </a:r>
            <a:endParaRPr lang="tr-TR" sz="2400" b="1" dirty="0">
              <a:solidFill>
                <a:srgbClr val="0070C0"/>
              </a:solidFill>
              <a:ea typeface="MS Gothic" panose="020B0609070205080204" pitchFamily="49" charset="-128"/>
            </a:endParaRPr>
          </a:p>
          <a:p>
            <a:pPr lvl="0" algn="just">
              <a:lnSpc>
                <a:spcPct val="150000"/>
              </a:lnSpc>
            </a:pPr>
            <a:r>
              <a:rPr lang="en-US" sz="2400" dirty="0" smtClean="0">
                <a:solidFill>
                  <a:prstClr val="black"/>
                </a:solidFill>
                <a:ea typeface="MS Gothic" panose="020B0609070205080204" pitchFamily="49" charset="-128"/>
              </a:rPr>
              <a:t>An </a:t>
            </a:r>
            <a:r>
              <a:rPr lang="en-US" sz="2400" dirty="0">
                <a:solidFill>
                  <a:prstClr val="black"/>
                </a:solidFill>
                <a:ea typeface="MS Gothic" panose="020B0609070205080204" pitchFamily="49" charset="-128"/>
              </a:rPr>
              <a:t>empirical formula can be determined through chemical stoichiometry by determining which elements are present in the molecule and in what ratio. </a:t>
            </a:r>
            <a:endParaRPr lang="tr-TR" sz="2400" dirty="0" smtClean="0">
              <a:solidFill>
                <a:prstClr val="black"/>
              </a:solidFill>
              <a:ea typeface="MS Gothic" panose="020B0609070205080204" pitchFamily="49" charset="-128"/>
            </a:endParaRPr>
          </a:p>
          <a:p>
            <a:pPr lvl="0" algn="just">
              <a:lnSpc>
                <a:spcPct val="150000"/>
              </a:lnSpc>
            </a:pPr>
            <a:endParaRPr lang="tr-TR" sz="2400" dirty="0" smtClean="0">
              <a:solidFill>
                <a:prstClr val="black"/>
              </a:solidFill>
              <a:ea typeface="MS Gothic" panose="020B0609070205080204" pitchFamily="49" charset="-128"/>
            </a:endParaRPr>
          </a:p>
          <a:p>
            <a:pPr lvl="0">
              <a:lnSpc>
                <a:spcPct val="150000"/>
              </a:lnSpc>
            </a:pPr>
            <a:r>
              <a:rPr lang="en-US" sz="2400" b="1" dirty="0">
                <a:solidFill>
                  <a:srgbClr val="0070C0"/>
                </a:solidFill>
                <a:ea typeface="MS Gothic" panose="020B0609070205080204" pitchFamily="49" charset="-128"/>
              </a:rPr>
              <a:t>Determining Molecular Formulas</a:t>
            </a:r>
          </a:p>
          <a:p>
            <a:pPr lvl="0">
              <a:lnSpc>
                <a:spcPct val="150000"/>
              </a:lnSpc>
            </a:pPr>
            <a:r>
              <a:rPr lang="en-US" sz="2400" dirty="0">
                <a:solidFill>
                  <a:prstClr val="black"/>
                </a:solidFill>
                <a:ea typeface="MS Gothic" panose="020B0609070205080204" pitchFamily="49" charset="-128"/>
              </a:rPr>
              <a:t>To determine a molecular formula, first determine the empirical formula for the compound as shown in the section above and then determine the molecular mass experimentally</a:t>
            </a:r>
            <a:r>
              <a:rPr lang="tr-TR" sz="2400" dirty="0">
                <a:solidFill>
                  <a:prstClr val="black"/>
                </a:solidFill>
                <a:ea typeface="MS Gothic" panose="020B0609070205080204" pitchFamily="49" charset="-128"/>
              </a:rPr>
              <a:t>.</a:t>
            </a:r>
            <a:endParaRPr lang="tr-TR" sz="2400" dirty="0"/>
          </a:p>
          <a:p>
            <a:pPr lvl="0" algn="just">
              <a:lnSpc>
                <a:spcPct val="150000"/>
              </a:lnSpc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80285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361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MS Gothic</vt:lpstr>
      <vt:lpstr>Arial</vt:lpstr>
      <vt:lpstr>Calibri</vt:lpstr>
      <vt:lpstr>Calibri Light</vt:lpstr>
      <vt:lpstr>Office Teması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Erkan ERK</dc:creator>
  <cp:lastModifiedBy>Ceren Ertekin</cp:lastModifiedBy>
  <cp:revision>8</cp:revision>
  <dcterms:created xsi:type="dcterms:W3CDTF">2019-02-20T10:18:36Z</dcterms:created>
  <dcterms:modified xsi:type="dcterms:W3CDTF">2019-02-22T07:27:54Z</dcterms:modified>
</cp:coreProperties>
</file>