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>
        <p:scale>
          <a:sx n="100" d="100"/>
          <a:sy n="100" d="100"/>
        </p:scale>
        <p:origin x="91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044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34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05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314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82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93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12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35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82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47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30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69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491066" y="2046357"/>
            <a:ext cx="4660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4000" b="1" dirty="0" smtClean="0">
                <a:solidFill>
                  <a:srgbClr val="0070C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STOICHIOMETRY II</a:t>
            </a:r>
            <a:endParaRPr lang="tr-TR" sz="4000" b="1" dirty="0">
              <a:solidFill>
                <a:srgbClr val="0070C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299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3532" y="918702"/>
            <a:ext cx="99699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14600">
              <a:lnSpc>
                <a:spcPct val="150000"/>
              </a:lnSpc>
            </a:pPr>
            <a:r>
              <a:rPr lang="tr-TR" sz="2400" dirty="0" smtClean="0">
                <a:solidFill>
                  <a:srgbClr val="0070C0"/>
                </a:solidFill>
                <a:ea typeface="MS Gothic" panose="020B0609070205080204" pitchFamily="49" charset="-128"/>
              </a:rPr>
              <a:t>2</a:t>
            </a:r>
            <a:r>
              <a:rPr lang="en-US" sz="2400" dirty="0">
                <a:solidFill>
                  <a:srgbClr val="0070C0"/>
                </a:solidFill>
                <a:ea typeface="MS Gothic" panose="020B0609070205080204" pitchFamily="49" charset="-128"/>
              </a:rPr>
              <a:t>Na</a:t>
            </a:r>
            <a:r>
              <a:rPr lang="en-US" sz="2400" baseline="-25000" dirty="0">
                <a:solidFill>
                  <a:srgbClr val="0070C0"/>
                </a:solidFill>
                <a:ea typeface="MS Gothic" panose="020B0609070205080204" pitchFamily="49" charset="-128"/>
              </a:rPr>
              <a:t>(s)</a:t>
            </a:r>
            <a:r>
              <a:rPr lang="en-US" sz="2400" dirty="0">
                <a:solidFill>
                  <a:srgbClr val="0070C0"/>
                </a:solidFill>
                <a:ea typeface="MS Gothic" panose="020B0609070205080204" pitchFamily="49" charset="-128"/>
              </a:rPr>
              <a:t>+2HCl</a:t>
            </a:r>
            <a:r>
              <a:rPr lang="en-US" sz="2400" baseline="-25000" dirty="0">
                <a:solidFill>
                  <a:srgbClr val="0070C0"/>
                </a:solidFill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solidFill>
                  <a:srgbClr val="0070C0"/>
                </a:solidFill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solidFill>
                  <a:srgbClr val="0070C0"/>
                </a:solidFill>
                <a:ea typeface="MS Gothic" panose="020B0609070205080204" pitchFamily="49" charset="-128"/>
              </a:rPr>
              <a:t>)</a:t>
            </a:r>
            <a:r>
              <a:rPr lang="en-US" sz="2400" dirty="0">
                <a:solidFill>
                  <a:srgbClr val="0070C0"/>
                </a:solidFill>
                <a:ea typeface="MS Gothic" panose="020B0609070205080204" pitchFamily="49" charset="-128"/>
              </a:rPr>
              <a:t>→2NaCl</a:t>
            </a:r>
            <a:r>
              <a:rPr lang="en-US" sz="2400" baseline="-25000" dirty="0">
                <a:solidFill>
                  <a:srgbClr val="0070C0"/>
                </a:solidFill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solidFill>
                  <a:srgbClr val="0070C0"/>
                </a:solidFill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solidFill>
                  <a:srgbClr val="0070C0"/>
                </a:solidFill>
                <a:ea typeface="MS Gothic" panose="020B0609070205080204" pitchFamily="49" charset="-128"/>
              </a:rPr>
              <a:t>)</a:t>
            </a:r>
            <a:r>
              <a:rPr lang="en-US" sz="2400" dirty="0">
                <a:solidFill>
                  <a:srgbClr val="0070C0"/>
                </a:solidFill>
                <a:ea typeface="MS Gothic" panose="020B0609070205080204" pitchFamily="49" charset="-128"/>
              </a:rPr>
              <a:t>+H</a:t>
            </a:r>
            <a:r>
              <a:rPr lang="en-US" sz="2400" baseline="-25000" dirty="0">
                <a:solidFill>
                  <a:srgbClr val="0070C0"/>
                </a:solidFill>
                <a:ea typeface="MS Gothic" panose="020B0609070205080204" pitchFamily="49" charset="-128"/>
              </a:rPr>
              <a:t>2(g)</a:t>
            </a:r>
            <a:endParaRPr lang="tr-TR" sz="2400" baseline="-25000" dirty="0">
              <a:solidFill>
                <a:srgbClr val="0070C0"/>
              </a:solidFill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endParaRPr lang="tr-TR" sz="2400" dirty="0" smtClean="0">
              <a:solidFill>
                <a:srgbClr val="000000"/>
              </a:solidFill>
              <a:ea typeface="MS Gothic" panose="020B0609070205080204" pitchFamily="49" charset="-128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a typeface="MS Gothic" panose="020B0609070205080204" pitchFamily="49" charset="-128"/>
              </a:rPr>
              <a:t>In chemistry, chemical reactions are frequently written as an equation, using chemical symbols</a:t>
            </a:r>
            <a:r>
              <a:rPr lang="tr-TR" sz="2400" dirty="0">
                <a:solidFill>
                  <a:srgbClr val="0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ea typeface="MS Gothic" panose="020B0609070205080204" pitchFamily="49" charset="-128"/>
              </a:rPr>
              <a:t>A </a:t>
            </a:r>
            <a:r>
              <a:rPr lang="en-US" sz="2400" dirty="0">
                <a:solidFill>
                  <a:srgbClr val="000000"/>
                </a:solidFill>
                <a:ea typeface="MS Gothic" panose="020B0609070205080204" pitchFamily="49" charset="-128"/>
              </a:rPr>
              <a:t>chemical equation is like a recipe for a reaction so it displays all the ingredients or terms of a chemical reaction</a:t>
            </a:r>
            <a:endParaRPr lang="tr-TR" sz="2400" dirty="0">
              <a:solidFill>
                <a:srgbClr val="000000"/>
              </a:solidFill>
              <a:ea typeface="MS Gothic" panose="020B0609070205080204" pitchFamily="49" charset="-128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Stoichiometry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is a section of chemistry that involves using relationships between reactants and/or products in a chemical reaction to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determine</a:t>
            </a:r>
            <a:r>
              <a:rPr lang="tr-TR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.</a:t>
            </a:r>
            <a:r>
              <a:rPr lang="en-US" b="1" dirty="0" smtClean="0">
                <a:solidFill>
                  <a:srgbClr val="FF0000"/>
                </a:solidFill>
                <a:ea typeface="MS Gothic" panose="020B0609070205080204" pitchFamily="49" charset="-128"/>
              </a:rPr>
              <a:t> </a:t>
            </a:r>
            <a:endParaRPr lang="tr-TR" b="1" dirty="0" smtClean="0">
              <a:solidFill>
                <a:srgbClr val="FF0000"/>
              </a:solidFill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37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81315" y="889844"/>
            <a:ext cx="92521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srgbClr val="000000"/>
                </a:solidFill>
                <a:ea typeface="MS Gothic" panose="020B0609070205080204" pitchFamily="49" charset="-128"/>
              </a:rPr>
              <a:t>C</a:t>
            </a:r>
            <a:r>
              <a:rPr lang="en-US" sz="2400" dirty="0" err="1" smtClean="0">
                <a:solidFill>
                  <a:srgbClr val="000000"/>
                </a:solidFill>
                <a:ea typeface="MS Gothic" panose="020B0609070205080204" pitchFamily="49" charset="-128"/>
              </a:rPr>
              <a:t>hemical</a:t>
            </a:r>
            <a:r>
              <a:rPr lang="en-US" sz="2400" dirty="0" smtClean="0">
                <a:solidFill>
                  <a:srgbClr val="000000"/>
                </a:solidFill>
                <a:ea typeface="MS Gothic" panose="020B0609070205080204" pitchFamily="49" charset="-128"/>
              </a:rPr>
              <a:t> </a:t>
            </a:r>
            <a:r>
              <a:rPr lang="en-US" sz="2400" dirty="0">
                <a:solidFill>
                  <a:srgbClr val="000000"/>
                </a:solidFill>
                <a:ea typeface="MS Gothic" panose="020B0609070205080204" pitchFamily="49" charset="-128"/>
              </a:rPr>
              <a:t>reactions are frequently written as an equation, using chemical symbols</a:t>
            </a:r>
            <a:r>
              <a:rPr lang="tr-TR" sz="2400" dirty="0">
                <a:solidFill>
                  <a:srgbClr val="0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</a:p>
          <a:p>
            <a:pPr lvl="0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 indent="2419350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2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Na</a:t>
            </a:r>
            <a:r>
              <a:rPr lang="en-US" sz="2400" baseline="-25000" dirty="0">
                <a:solidFill>
                  <a:prstClr val="black"/>
                </a:solidFill>
                <a:ea typeface="MS Gothic" panose="020B0609070205080204" pitchFamily="49" charset="-128"/>
              </a:rPr>
              <a:t>(s)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+2HCl</a:t>
            </a:r>
            <a:r>
              <a:rPr lang="en-US" sz="2400" baseline="-25000" dirty="0">
                <a:solidFill>
                  <a:prstClr val="black"/>
                </a:solidFill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solidFill>
                  <a:prstClr val="black"/>
                </a:solidFill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solidFill>
                  <a:prstClr val="black"/>
                </a:solidFill>
                <a:ea typeface="MS Gothic" panose="020B0609070205080204" pitchFamily="49" charset="-128"/>
              </a:rPr>
              <a:t>)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→2NaCl</a:t>
            </a:r>
            <a:r>
              <a:rPr lang="en-US" sz="2400" baseline="-25000" dirty="0">
                <a:solidFill>
                  <a:prstClr val="black"/>
                </a:solidFill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solidFill>
                  <a:prstClr val="black"/>
                </a:solidFill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solidFill>
                  <a:prstClr val="black"/>
                </a:solidFill>
                <a:ea typeface="MS Gothic" panose="020B0609070205080204" pitchFamily="49" charset="-128"/>
              </a:rPr>
              <a:t>)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+H</a:t>
            </a:r>
            <a:r>
              <a:rPr lang="en-US" sz="2400" baseline="-25000" dirty="0">
                <a:solidFill>
                  <a:prstClr val="black"/>
                </a:solidFill>
                <a:ea typeface="MS Gothic" panose="020B0609070205080204" pitchFamily="49" charset="-128"/>
              </a:rPr>
              <a:t>2(g)</a:t>
            </a:r>
            <a:endParaRPr lang="tr-TR" sz="2400" baseline="-25000" dirty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In the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equation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, the elements present in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reaction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are represented by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chemical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symbols. Based on the Law of Conservation of Mass, which states that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is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neither created nor destroyed </a:t>
            </a:r>
            <a:r>
              <a:rPr lang="tr-TR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827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65239" y="780335"/>
            <a:ext cx="969460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81300" lvl="0">
              <a:lnSpc>
                <a:spcPct val="150000"/>
              </a:lnSpc>
            </a:pPr>
            <a:r>
              <a:rPr lang="tr-TR" sz="2400" b="1" dirty="0">
                <a:solidFill>
                  <a:srgbClr val="0070C0"/>
                </a:solidFill>
                <a:ea typeface="MS Gothic" panose="020B0609070205080204" pitchFamily="49" charset="-128"/>
              </a:rPr>
              <a:t>S</a:t>
            </a:r>
            <a:r>
              <a:rPr lang="en-US" sz="2400" b="1" dirty="0" err="1" smtClean="0">
                <a:solidFill>
                  <a:srgbClr val="0070C0"/>
                </a:solidFill>
                <a:ea typeface="MS Gothic" panose="020B0609070205080204" pitchFamily="49" charset="-128"/>
              </a:rPr>
              <a:t>toichiometric</a:t>
            </a:r>
            <a:r>
              <a:rPr lang="en-US" sz="2400" b="1" dirty="0" smtClean="0">
                <a:solidFill>
                  <a:srgbClr val="0070C0"/>
                </a:solidFill>
                <a:ea typeface="MS Gothic" panose="020B0609070205080204" pitchFamily="49" charset="-128"/>
              </a:rPr>
              <a:t> </a:t>
            </a:r>
            <a:r>
              <a:rPr lang="en-US" sz="2400" b="1" dirty="0">
                <a:solidFill>
                  <a:srgbClr val="0070C0"/>
                </a:solidFill>
                <a:ea typeface="MS Gothic" panose="020B0609070205080204" pitchFamily="49" charset="-128"/>
              </a:rPr>
              <a:t>Coefficients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In a balanced reaction, both sides of the equation have the same number of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elements</a:t>
            </a:r>
            <a:r>
              <a:rPr lang="tr-TR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.</a:t>
            </a:r>
          </a:p>
          <a:p>
            <a:pPr lvl="0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ea typeface="MS Gothic" panose="020B0609070205080204" pitchFamily="49" charset="-128"/>
              </a:rPr>
              <a:t>This </a:t>
            </a:r>
            <a:r>
              <a:rPr lang="en-US" sz="2400" dirty="0">
                <a:ea typeface="MS Gothic" panose="020B0609070205080204" pitchFamily="49" charset="-128"/>
              </a:rPr>
              <a:t>stoichiometric coefficients are useful since they establish the mole ratio between reactants and products. In the balanced equation:</a:t>
            </a:r>
          </a:p>
          <a:p>
            <a:pPr>
              <a:lnSpc>
                <a:spcPct val="150000"/>
              </a:lnSpc>
            </a:pPr>
            <a:endParaRPr lang="en-US" sz="2400" dirty="0">
              <a:ea typeface="MS Gothic" panose="020B0609070205080204" pitchFamily="49" charset="-128"/>
            </a:endParaRPr>
          </a:p>
          <a:p>
            <a:pPr marL="2962275">
              <a:lnSpc>
                <a:spcPct val="150000"/>
              </a:lnSpc>
            </a:pPr>
            <a:r>
              <a:rPr lang="tr-TR" sz="2400" dirty="0">
                <a:ea typeface="MS Gothic" panose="020B0609070205080204" pitchFamily="49" charset="-128"/>
              </a:rPr>
              <a:t>2</a:t>
            </a:r>
            <a:r>
              <a:rPr lang="en-US" sz="2400" dirty="0">
                <a:ea typeface="MS Gothic" panose="020B0609070205080204" pitchFamily="49" charset="-128"/>
              </a:rPr>
              <a:t>Na</a:t>
            </a:r>
            <a:r>
              <a:rPr lang="en-US" sz="2400" baseline="-25000" dirty="0">
                <a:ea typeface="MS Gothic" panose="020B0609070205080204" pitchFamily="49" charset="-128"/>
              </a:rPr>
              <a:t>(s)</a:t>
            </a:r>
            <a:r>
              <a:rPr lang="en-US" sz="2400" dirty="0">
                <a:ea typeface="MS Gothic" panose="020B0609070205080204" pitchFamily="49" charset="-128"/>
              </a:rPr>
              <a:t>+2HCl</a:t>
            </a:r>
            <a:r>
              <a:rPr lang="en-US" sz="2400" baseline="-25000" dirty="0"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ea typeface="MS Gothic" panose="020B0609070205080204" pitchFamily="49" charset="-128"/>
              </a:rPr>
              <a:t>)</a:t>
            </a:r>
            <a:r>
              <a:rPr lang="en-US" sz="2400" dirty="0">
                <a:ea typeface="MS Gothic" panose="020B0609070205080204" pitchFamily="49" charset="-128"/>
              </a:rPr>
              <a:t>→2NaCl</a:t>
            </a:r>
            <a:r>
              <a:rPr lang="en-US" sz="2400" baseline="-25000" dirty="0"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ea typeface="MS Gothic" panose="020B0609070205080204" pitchFamily="49" charset="-128"/>
              </a:rPr>
              <a:t>)</a:t>
            </a:r>
            <a:r>
              <a:rPr lang="en-US" sz="2400" dirty="0">
                <a:ea typeface="MS Gothic" panose="020B0609070205080204" pitchFamily="49" charset="-128"/>
              </a:rPr>
              <a:t>+H</a:t>
            </a:r>
            <a:r>
              <a:rPr lang="en-US" sz="2400" baseline="-25000" dirty="0">
                <a:ea typeface="MS Gothic" panose="020B0609070205080204" pitchFamily="49" charset="-128"/>
              </a:rPr>
              <a:t>2(g)</a:t>
            </a:r>
            <a:endParaRPr lang="tr-TR" sz="2400" baseline="-25000" dirty="0"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20861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99535" y="976980"/>
            <a:ext cx="929148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ea typeface="MS Gothic" panose="020B0609070205080204" pitchFamily="49" charset="-128"/>
              </a:rPr>
              <a:t>A </a:t>
            </a:r>
            <a:r>
              <a:rPr lang="en-US" sz="2400" dirty="0" smtClean="0">
                <a:ea typeface="MS Gothic" panose="020B0609070205080204" pitchFamily="49" charset="-128"/>
              </a:rPr>
              <a:t>balanced equation ultimately has to satisfy two </a:t>
            </a:r>
            <a:r>
              <a:rPr lang="en-US" sz="2400" dirty="0" smtClean="0">
                <a:ea typeface="MS Gothic" panose="020B0609070205080204" pitchFamily="49" charset="-128"/>
              </a:rPr>
              <a:t>conditions</a:t>
            </a:r>
            <a:r>
              <a:rPr lang="tr-TR" sz="2400" dirty="0" smtClean="0">
                <a:ea typeface="MS Gothic" panose="020B0609070205080204" pitchFamily="49" charset="-128"/>
              </a:rPr>
              <a:t>:</a:t>
            </a:r>
            <a:endParaRPr lang="en-US" sz="2400" dirty="0" smtClean="0"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ea typeface="MS Gothic" panose="020B0609070205080204" pitchFamily="49" charset="-128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ea typeface="MS Gothic" panose="020B0609070205080204" pitchFamily="49" charset="-128"/>
              </a:rPr>
              <a:t>The </a:t>
            </a:r>
            <a:r>
              <a:rPr lang="en-US" sz="2400" dirty="0" smtClean="0">
                <a:ea typeface="MS Gothic" panose="020B0609070205080204" pitchFamily="49" charset="-128"/>
              </a:rPr>
              <a:t>numbers of each element on the left and right side of the equation must be equal.</a:t>
            </a:r>
            <a:endParaRPr lang="tr-TR" sz="2400" dirty="0" smtClean="0">
              <a:ea typeface="MS Gothic" panose="020B0609070205080204" pitchFamily="49" charset="-128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ea typeface="MS Gothic" panose="020B0609070205080204" pitchFamily="49" charset="-128"/>
              </a:rPr>
              <a:t>The </a:t>
            </a:r>
            <a:r>
              <a:rPr lang="en-US" sz="2400" dirty="0" smtClean="0">
                <a:ea typeface="MS Gothic" panose="020B0609070205080204" pitchFamily="49" charset="-128"/>
              </a:rPr>
              <a:t>charge on both sides of the equation must be equal</a:t>
            </a:r>
            <a:r>
              <a:rPr lang="tr-TR" sz="2400" dirty="0" smtClean="0">
                <a:ea typeface="MS Gothic" panose="020B0609070205080204" pitchFamily="49" charset="-128"/>
              </a:rPr>
              <a:t>.</a:t>
            </a:r>
            <a:endParaRPr lang="tr-TR" sz="2400" dirty="0"/>
          </a:p>
          <a:p>
            <a:endParaRPr lang="tr-TR" sz="2400" dirty="0" smtClean="0"/>
          </a:p>
          <a:p>
            <a:pPr lv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862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58529" y="1443841"/>
            <a:ext cx="916366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rgbClr val="0070C0"/>
                </a:solidFill>
                <a:ea typeface="MS Gothic" panose="020B0609070205080204" pitchFamily="49" charset="-128"/>
              </a:rPr>
              <a:t>Molarity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Molarity (moles/L) establishes a relationship between moles and liters. </a:t>
            </a:r>
            <a:endParaRPr lang="tr-TR" sz="2400" dirty="0" smtClean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Given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volume and molarity, it is possible to calculate mole or use moles and molarity to calculate volume.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1562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47019" y="927477"/>
            <a:ext cx="92914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u="sng" dirty="0" smtClean="0">
                <a:solidFill>
                  <a:srgbClr val="0070C0"/>
                </a:solidFill>
                <a:ea typeface="MS Gothic" panose="020B0609070205080204" pitchFamily="49" charset="-128"/>
              </a:rPr>
              <a:t>Example</a:t>
            </a:r>
            <a:r>
              <a:rPr lang="tr-TR" sz="2400" u="sng" dirty="0" smtClean="0">
                <a:solidFill>
                  <a:srgbClr val="0070C0"/>
                </a:solidFill>
                <a:ea typeface="MS Gothic" panose="020B0609070205080204" pitchFamily="49" charset="-128"/>
              </a:rPr>
              <a:t> :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What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is the molar mass of H</a:t>
            </a:r>
            <a:r>
              <a:rPr lang="en-US" sz="2400" baseline="-25000" dirty="0">
                <a:solidFill>
                  <a:prstClr val="black"/>
                </a:solidFill>
                <a:ea typeface="MS Gothic" panose="020B0609070205080204" pitchFamily="49" charset="-128"/>
              </a:rPr>
              <a:t>2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O?</a:t>
            </a:r>
          </a:p>
          <a:p>
            <a:pPr lvl="0"/>
            <a:endParaRPr lang="en-US" sz="2400" dirty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/>
            <a:endParaRPr lang="tr-TR" sz="2400" dirty="0" smtClean="0">
              <a:solidFill>
                <a:srgbClr val="FF0000"/>
              </a:solidFill>
              <a:ea typeface="MS Gothic" panose="020B0609070205080204" pitchFamily="49" charset="-128"/>
            </a:endParaRPr>
          </a:p>
          <a:p>
            <a:pPr lvl="0"/>
            <a:r>
              <a:rPr lang="en-US" sz="2400" u="sng" dirty="0" smtClean="0">
                <a:solidFill>
                  <a:srgbClr val="0070C0"/>
                </a:solidFill>
                <a:ea typeface="MS Gothic" panose="020B0609070205080204" pitchFamily="49" charset="-128"/>
              </a:rPr>
              <a:t>Solution</a:t>
            </a:r>
            <a:r>
              <a:rPr lang="tr-TR" sz="2400" u="sng" dirty="0" smtClean="0">
                <a:solidFill>
                  <a:srgbClr val="0070C0"/>
                </a:solidFill>
                <a:ea typeface="MS Gothic" panose="020B0609070205080204" pitchFamily="49" charset="-128"/>
              </a:rPr>
              <a:t> : 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Molar mass</a:t>
            </a:r>
            <a:r>
              <a:rPr lang="tr-TR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=</a:t>
            </a:r>
            <a:r>
              <a:rPr lang="tr-TR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2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×(1.00g/mol)+</a:t>
            </a:r>
            <a:r>
              <a:rPr lang="tr-TR" sz="2400" dirty="0">
                <a:solidFill>
                  <a:prstClr val="black"/>
                </a:solidFill>
                <a:ea typeface="MS Gothic" panose="020B0609070205080204" pitchFamily="49" charset="-128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1×(1</a:t>
            </a:r>
            <a:r>
              <a:rPr lang="tr-TR" sz="2400" dirty="0">
                <a:solidFill>
                  <a:prstClr val="black"/>
                </a:solidFill>
                <a:ea typeface="MS Gothic" panose="020B0609070205080204" pitchFamily="49" charset="-128"/>
              </a:rPr>
              <a:t>6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.</a:t>
            </a:r>
            <a:r>
              <a:rPr lang="tr-TR" sz="2400" dirty="0">
                <a:solidFill>
                  <a:prstClr val="black"/>
                </a:solidFill>
                <a:ea typeface="MS Gothic" panose="020B0609070205080204" pitchFamily="49" charset="-128"/>
              </a:rPr>
              <a:t>00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g/mol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)</a:t>
            </a:r>
            <a:endParaRPr lang="tr-TR" sz="2400" dirty="0" smtClean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 indent="1704975"/>
            <a:endParaRPr lang="tr-TR" sz="2400" dirty="0" smtClean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 indent="3048000"/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=</a:t>
            </a:r>
            <a:r>
              <a:rPr lang="tr-TR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18.</a:t>
            </a:r>
            <a:r>
              <a:rPr lang="tr-TR" sz="2400" dirty="0">
                <a:solidFill>
                  <a:prstClr val="black"/>
                </a:solidFill>
                <a:ea typeface="MS Gothic" panose="020B0609070205080204" pitchFamily="49" charset="-128"/>
              </a:rPr>
              <a:t>00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g/</a:t>
            </a:r>
            <a:r>
              <a:rPr lang="tr-TR" sz="2400" dirty="0">
                <a:solidFill>
                  <a:prstClr val="black"/>
                </a:solidFill>
                <a:ea typeface="MS Gothic" panose="020B0609070205080204" pitchFamily="49" charset="-128"/>
              </a:rPr>
              <a:t> </a:t>
            </a:r>
            <a:r>
              <a:rPr lang="en-US" sz="2400" dirty="0" err="1">
                <a:solidFill>
                  <a:prstClr val="black"/>
                </a:solidFill>
                <a:ea typeface="MS Gothic" panose="020B0609070205080204" pitchFamily="49" charset="-128"/>
              </a:rPr>
              <a:t>mol</a:t>
            </a:r>
            <a:endParaRPr lang="tr-TR" sz="2400" dirty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/>
            <a:endParaRPr lang="tr-TR" sz="2400" dirty="0">
              <a:solidFill>
                <a:prstClr val="black"/>
              </a:solidFill>
              <a:ea typeface="MS Gothic" panose="020B0609070205080204" pitchFamily="49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47019" y="4347686"/>
            <a:ext cx="88637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u="sng" dirty="0" smtClean="0">
                <a:solidFill>
                  <a:srgbClr val="0070C0"/>
                </a:solidFill>
                <a:ea typeface="MS Gothic" panose="020B0609070205080204" pitchFamily="49" charset="-128"/>
              </a:rPr>
              <a:t>Example</a:t>
            </a:r>
            <a:r>
              <a:rPr lang="tr-TR" sz="2400" u="sng" dirty="0" smtClean="0">
                <a:solidFill>
                  <a:srgbClr val="0070C0"/>
                </a:solidFill>
                <a:ea typeface="MS Gothic" panose="020B0609070205080204" pitchFamily="49" charset="-128"/>
              </a:rPr>
              <a:t> :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How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much 5 M stock solution is needed to prepare 100 mL of </a:t>
            </a: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2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M solution?</a:t>
            </a:r>
            <a:endParaRPr lang="tr-TR" sz="2400" dirty="0">
              <a:solidFill>
                <a:prstClr val="black"/>
              </a:solidFill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9865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66849" y="520690"/>
            <a:ext cx="879987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rgbClr val="0070C0"/>
                </a:solidFill>
                <a:ea typeface="MS Gothic" panose="020B0609070205080204" pitchFamily="49" charset="-128"/>
              </a:rPr>
              <a:t>Determining Empirical Formulas</a:t>
            </a:r>
            <a:endParaRPr lang="tr-TR" sz="2400" b="1" dirty="0">
              <a:solidFill>
                <a:srgbClr val="0070C0"/>
              </a:solidFill>
              <a:ea typeface="MS Gothic" panose="020B0609070205080204" pitchFamily="49" charset="-128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ea typeface="MS Gothic" panose="020B0609070205080204" pitchFamily="49" charset="-128"/>
              </a:rPr>
              <a:t>An </a:t>
            </a: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empirical formula can be determined through chemical stoichiometry by determining which elements are present in the molecule and in what ratio. </a:t>
            </a:r>
            <a:endParaRPr lang="tr-TR" sz="2400" dirty="0" smtClean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 algn="just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rgbClr val="0070C0"/>
                </a:solidFill>
                <a:ea typeface="MS Gothic" panose="020B0609070205080204" pitchFamily="49" charset="-128"/>
              </a:rPr>
              <a:t>Determining Molecular Formulas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ea typeface="MS Gothic" panose="020B0609070205080204" pitchFamily="49" charset="-128"/>
              </a:rPr>
              <a:t>To determine a molecular formula, first determine the empirical formula for the compound as shown in the section above and then determine the molecular mass experimentally</a:t>
            </a:r>
            <a:r>
              <a:rPr lang="tr-TR" sz="2400" dirty="0">
                <a:solidFill>
                  <a:prstClr val="black"/>
                </a:solidFill>
                <a:ea typeface="MS Gothic" panose="020B0609070205080204" pitchFamily="49" charset="-128"/>
              </a:rPr>
              <a:t>.</a:t>
            </a:r>
            <a:endParaRPr lang="tr-TR" sz="2400" dirty="0"/>
          </a:p>
          <a:p>
            <a:pPr lvl="0" algn="just"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0285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361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MS Gothic</vt:lpstr>
      <vt:lpstr>Arial</vt:lpstr>
      <vt:lpstr>Calibri</vt:lpstr>
      <vt:lpstr>Calibri Light</vt:lpstr>
      <vt:lpstr>Office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Ceren Ertekin</cp:lastModifiedBy>
  <cp:revision>8</cp:revision>
  <dcterms:created xsi:type="dcterms:W3CDTF">2019-02-20T10:18:36Z</dcterms:created>
  <dcterms:modified xsi:type="dcterms:W3CDTF">2019-02-22T07:27:54Z</dcterms:modified>
</cp:coreProperties>
</file>