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2" r:id="rId2"/>
    <p:sldId id="326" r:id="rId3"/>
    <p:sldId id="325" r:id="rId4"/>
    <p:sldId id="324" r:id="rId5"/>
    <p:sldId id="330" r:id="rId6"/>
    <p:sldId id="323" r:id="rId7"/>
    <p:sldId id="329" r:id="rId8"/>
    <p:sldId id="331" r:id="rId9"/>
    <p:sldId id="327" r:id="rId10"/>
    <p:sldId id="33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Dizi ek girişi ve yerel bilgi için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 </a:t>
            </a:r>
            <a:r>
              <a:rPr lang="tr-TR" b="1" dirty="0"/>
              <a:t>(800) KİŞİ VEYA DİZİ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(810) TÜZEL KİŞİ İÇİN DİZİ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(811) TOPLANTI ADI DİZİ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 </a:t>
            </a:r>
          </a:p>
          <a:p>
            <a:r>
              <a:rPr lang="tr-TR" b="1" dirty="0"/>
              <a:t>(830) TEK BİÇİM ESER ADI DİZİ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(856) ELEKTRONİK YER VE ERİŞİM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(900) YEREL BİLGİ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(910) YEREL BİLGİ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17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Eserin Genel Tanımlanmasına ilişkin Alanlar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(</a:t>
            </a:r>
            <a:r>
              <a:rPr lang="tr-TR" b="1" dirty="0"/>
              <a:t>008) 	KONTROL ALANI</a:t>
            </a:r>
            <a:endParaRPr lang="tr-TR" dirty="0"/>
          </a:p>
          <a:p>
            <a:r>
              <a:rPr lang="tr-TR" b="1" dirty="0"/>
              <a:t>(020) 	ISBN ULUSLARARASI STANDART KİTAP NUMARASI</a:t>
            </a:r>
            <a:endParaRPr lang="tr-TR" dirty="0"/>
          </a:p>
          <a:p>
            <a:r>
              <a:rPr lang="tr-TR" b="1" dirty="0"/>
              <a:t>(022) 	ISSN ULUSLARASI STANDART SÜRELİ YAYIN NUMARASI</a:t>
            </a:r>
            <a:endParaRPr lang="tr-TR" dirty="0"/>
          </a:p>
          <a:p>
            <a:r>
              <a:rPr lang="tr-TR" b="1" dirty="0"/>
              <a:t>(041)	DİL KODU ALANI</a:t>
            </a:r>
            <a:endParaRPr lang="tr-TR" dirty="0"/>
          </a:p>
          <a:p>
            <a:r>
              <a:rPr lang="tr-TR" b="1" dirty="0"/>
              <a:t>(050)	LC SINIFLAMA NUMARASI</a:t>
            </a:r>
            <a:endParaRPr lang="tr-TR" dirty="0"/>
          </a:p>
          <a:p>
            <a:r>
              <a:rPr lang="tr-TR" b="1" dirty="0"/>
              <a:t>(082) 	DOS NUMARASI</a:t>
            </a:r>
            <a:endParaRPr lang="tr-TR" dirty="0"/>
          </a:p>
          <a:p>
            <a:r>
              <a:rPr lang="tr-TR" b="1" dirty="0"/>
              <a:t>(090) 	YEREL YER NUMARASI</a:t>
            </a:r>
            <a:endParaRPr lang="tr-TR" dirty="0"/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5723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giriş ögesine ilişkin alanlar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(</a:t>
            </a:r>
            <a:r>
              <a:rPr lang="tr-TR" b="1" dirty="0"/>
              <a:t>100) 	GERÇEK KİŞİ TEMEL GİRİŞ ALANI</a:t>
            </a:r>
            <a:endParaRPr lang="tr-TR" dirty="0"/>
          </a:p>
          <a:p>
            <a:r>
              <a:rPr lang="tr-TR" b="1" dirty="0"/>
              <a:t>(110) 	TÜZEL KİŞİ TEMEL GİRİŞ ALANI</a:t>
            </a:r>
            <a:endParaRPr lang="tr-TR" dirty="0"/>
          </a:p>
          <a:p>
            <a:r>
              <a:rPr lang="tr-TR" b="1" dirty="0"/>
              <a:t>(111) 	TOPLANTI ADI TEMEL GİRİŞ ALANI</a:t>
            </a:r>
            <a:endParaRPr lang="tr-TR" dirty="0"/>
          </a:p>
          <a:p>
            <a:r>
              <a:rPr lang="tr-TR" b="1" dirty="0"/>
              <a:t>(130) 	TEK BİÇİM ESER ADI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20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Eseradına</a:t>
            </a:r>
            <a:r>
              <a:rPr lang="tr-TR" dirty="0" smtClean="0"/>
              <a:t> ilişkin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(240) TEK BİÇİM ESER ADI</a:t>
            </a:r>
            <a:endParaRPr lang="tr-TR" dirty="0"/>
          </a:p>
          <a:p>
            <a:r>
              <a:rPr lang="tr-TR" dirty="0" smtClean="0"/>
              <a:t>Tüzel </a:t>
            </a:r>
            <a:r>
              <a:rPr lang="tr-TR" dirty="0"/>
              <a:t>giriş (110) yapılan materyallerde tek biçim eser adı verilmesi gerekirse 240 alanı kullanılır.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(</a:t>
            </a:r>
            <a:r>
              <a:rPr lang="tr-TR" b="1" dirty="0"/>
              <a:t>242) ESER ADININ ÇEVİRİSİ ALANI</a:t>
            </a:r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alana eser adının </a:t>
            </a:r>
            <a:r>
              <a:rPr lang="tr-TR" dirty="0" err="1"/>
              <a:t>katalogcu</a:t>
            </a:r>
            <a:r>
              <a:rPr lang="tr-TR" dirty="0"/>
              <a:t> tarafından çevrilmiş adı yazılır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 smtClean="0"/>
              <a:t>(</a:t>
            </a:r>
            <a:r>
              <a:rPr lang="tr-TR" b="1" dirty="0"/>
              <a:t>245) ESER ADI VE SORUMLULUK BİLDİRİMİ ALANI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(</a:t>
            </a:r>
            <a:r>
              <a:rPr lang="tr-TR" b="1" dirty="0"/>
              <a:t>246)ESER ADININ DEĞİŞİK </a:t>
            </a:r>
            <a:r>
              <a:rPr lang="tr-TR" b="1" dirty="0" smtClean="0"/>
              <a:t>BİÇİMLERİ</a:t>
            </a:r>
            <a:endParaRPr lang="tr-TR" dirty="0"/>
          </a:p>
          <a:p>
            <a:r>
              <a:rPr lang="tr-TR" dirty="0"/>
              <a:t>Bu alan 245 alanında |a ile verilen eser adı dışında kalan diğer eser adı bilgilerinin verildiği alandır.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18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Basım ve yayın dağıtım, fiziksel niteleme ve dizi alanına ilişkin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2667000"/>
            <a:ext cx="8458200" cy="403860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(</a:t>
            </a:r>
            <a:r>
              <a:rPr lang="tr-TR" b="1" dirty="0" smtClean="0"/>
              <a:t>250</a:t>
            </a:r>
            <a:r>
              <a:rPr lang="tr-TR" b="1" dirty="0"/>
              <a:t>) 	BASIM BİLDİRİMİ ALANI</a:t>
            </a:r>
            <a:endParaRPr lang="tr-TR" dirty="0"/>
          </a:p>
          <a:p>
            <a:r>
              <a:rPr lang="tr-TR" b="1" dirty="0"/>
              <a:t>(260) 	YAYIN DAĞITIM vb. </a:t>
            </a:r>
            <a:r>
              <a:rPr lang="tr-TR" b="1" dirty="0" smtClean="0"/>
              <a:t>ALANI</a:t>
            </a:r>
          </a:p>
          <a:p>
            <a:r>
              <a:rPr lang="tr-TR" b="1" dirty="0"/>
              <a:t>(270) </a:t>
            </a:r>
            <a:r>
              <a:rPr lang="tr-TR" b="1" dirty="0" smtClean="0"/>
              <a:t>	SAĞLAMA </a:t>
            </a:r>
            <a:r>
              <a:rPr lang="tr-TR" b="1" dirty="0"/>
              <a:t>VEYA ABONE KAYNAK ADRESİ</a:t>
            </a:r>
            <a:endParaRPr lang="tr-TR" dirty="0"/>
          </a:p>
          <a:p>
            <a:r>
              <a:rPr lang="tr-TR" b="1" dirty="0" smtClean="0"/>
              <a:t>(</a:t>
            </a:r>
            <a:r>
              <a:rPr lang="tr-TR" b="1" dirty="0"/>
              <a:t>300) 	FİZİKSEL NİTELEME </a:t>
            </a:r>
            <a:r>
              <a:rPr lang="tr-TR" b="1" dirty="0" smtClean="0"/>
              <a:t>ALANI</a:t>
            </a:r>
          </a:p>
          <a:p>
            <a:r>
              <a:rPr lang="tr-TR" b="1" dirty="0"/>
              <a:t>(310) </a:t>
            </a:r>
            <a:r>
              <a:rPr lang="tr-TR" b="1" dirty="0" smtClean="0"/>
              <a:t>	GÜNCEL </a:t>
            </a:r>
            <a:r>
              <a:rPr lang="tr-TR" b="1" dirty="0"/>
              <a:t>YAYIN ARALIĞI</a:t>
            </a:r>
            <a:endParaRPr lang="tr-TR" dirty="0"/>
          </a:p>
          <a:p>
            <a:r>
              <a:rPr lang="tr-TR" b="1" dirty="0" smtClean="0"/>
              <a:t>(</a:t>
            </a:r>
            <a:r>
              <a:rPr lang="tr-TR" b="1" dirty="0"/>
              <a:t>321) </a:t>
            </a:r>
            <a:r>
              <a:rPr lang="tr-TR" b="1" dirty="0" smtClean="0"/>
              <a:t>	ÖNCEKİ </a:t>
            </a:r>
            <a:r>
              <a:rPr lang="tr-TR" b="1" dirty="0"/>
              <a:t>YAYIN </a:t>
            </a:r>
            <a:r>
              <a:rPr lang="tr-TR" b="1" dirty="0" smtClean="0"/>
              <a:t>ARALIĞI</a:t>
            </a:r>
            <a:r>
              <a:rPr lang="tr-TR" dirty="0"/>
              <a:t> </a:t>
            </a:r>
          </a:p>
          <a:p>
            <a:r>
              <a:rPr lang="tr-TR" b="1" dirty="0"/>
              <a:t>(362) </a:t>
            </a:r>
            <a:r>
              <a:rPr lang="tr-TR" b="1" dirty="0" smtClean="0"/>
              <a:t>	YAYINLANMA TARİHLERİ</a:t>
            </a:r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(440) </a:t>
            </a:r>
            <a:r>
              <a:rPr lang="tr-TR" b="1" dirty="0" smtClean="0"/>
              <a:t>	DİZİ </a:t>
            </a:r>
            <a:r>
              <a:rPr lang="tr-TR" b="1" dirty="0"/>
              <a:t>ALANI / BAŞLIK EK </a:t>
            </a:r>
            <a:r>
              <a:rPr lang="tr-TR" b="1" dirty="0" smtClean="0"/>
              <a:t>GİRİŞ</a:t>
            </a:r>
          </a:p>
          <a:p>
            <a:r>
              <a:rPr lang="tr-TR" b="1" dirty="0" smtClean="0"/>
              <a:t>(</a:t>
            </a:r>
            <a:r>
              <a:rPr lang="tr-TR" b="1" dirty="0"/>
              <a:t>490) </a:t>
            </a:r>
            <a:r>
              <a:rPr lang="tr-TR" b="1" dirty="0" smtClean="0"/>
              <a:t>	DİZİ </a:t>
            </a:r>
            <a:r>
              <a:rPr lang="tr-TR" b="1" dirty="0"/>
              <a:t>BİLDİRİMİ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3680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Notlara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/>
              <a:t>(500) </a:t>
            </a:r>
            <a:r>
              <a:rPr lang="tr-TR" b="1" dirty="0" smtClean="0"/>
              <a:t>	GENEL </a:t>
            </a:r>
            <a:r>
              <a:rPr lang="tr-TR" b="1" dirty="0"/>
              <a:t>NOTLAR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(501) </a:t>
            </a:r>
            <a:r>
              <a:rPr lang="tr-TR" b="1" dirty="0" smtClean="0"/>
              <a:t>	İLE </a:t>
            </a:r>
            <a:r>
              <a:rPr lang="tr-TR" b="1" dirty="0"/>
              <a:t>BİRLİKTE NOTU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(502</a:t>
            </a:r>
            <a:r>
              <a:rPr lang="tr-TR" b="1" dirty="0" smtClean="0"/>
              <a:t>)		TEZ </a:t>
            </a:r>
            <a:r>
              <a:rPr lang="tr-TR" b="1" dirty="0"/>
              <a:t>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(504</a:t>
            </a:r>
            <a:r>
              <a:rPr lang="tr-TR" b="1" dirty="0" smtClean="0"/>
              <a:t>)		BİBLİYOGRAFİ </a:t>
            </a:r>
            <a:r>
              <a:rPr lang="tr-TR" b="1" dirty="0"/>
              <a:t>NOTU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(505) </a:t>
            </a:r>
            <a:r>
              <a:rPr lang="tr-TR" b="1" dirty="0" smtClean="0"/>
              <a:t>	BİÇİMLENDİRİLMİŞ </a:t>
            </a:r>
            <a:r>
              <a:rPr lang="tr-TR" b="1" dirty="0"/>
              <a:t>İÇİNDEKİLER 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(506) </a:t>
            </a:r>
            <a:r>
              <a:rPr lang="tr-TR" b="1" dirty="0" smtClean="0"/>
              <a:t>	ERİŞİMDE </a:t>
            </a:r>
            <a:r>
              <a:rPr lang="tr-TR" b="1" dirty="0"/>
              <a:t>SINIRLILIK </a:t>
            </a:r>
            <a:r>
              <a:rPr lang="tr-TR" b="1" dirty="0" smtClean="0"/>
              <a:t>NOTU</a:t>
            </a:r>
          </a:p>
          <a:p>
            <a:endParaRPr lang="tr-TR" b="1" dirty="0"/>
          </a:p>
          <a:p>
            <a:r>
              <a:rPr lang="tr-TR" b="1" dirty="0" smtClean="0"/>
              <a:t>(546</a:t>
            </a:r>
            <a:r>
              <a:rPr lang="tr-TR" b="1" dirty="0"/>
              <a:t>) </a:t>
            </a:r>
            <a:r>
              <a:rPr lang="tr-TR" b="1" dirty="0" smtClean="0"/>
              <a:t>	DİL </a:t>
            </a:r>
            <a:r>
              <a:rPr lang="tr-TR" b="1" dirty="0"/>
              <a:t>NOTU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806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ek girişleri için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(600) KİŞİ ADI İÇİN KONU EK GİRİŞİ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(610) TÜZEL KİŞİ ADI KONU EK GİRİŞİ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(611) TOPLANTI ADI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(630) TEK BİÇİM ESER ADI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(650) KONU BAŞLIĞI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(651) COĞRAFİK TERİM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708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ek girişleri için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(600) KİŞİ ADI İÇİN KONU EK GİRİŞİ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(610) TÜZEL KİŞİ ADI KONU EK GİRİŞİ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(611) TOPLANTI ADI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(630) TEK BİÇİM ESER ADI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(650) KONU BAŞLIĞI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(651) COĞRAFİK TERİM KONU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6944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Emeği geçenler ve </a:t>
            </a:r>
            <a:r>
              <a:rPr lang="tr-TR" dirty="0" err="1" smtClean="0"/>
              <a:t>eseradı</a:t>
            </a:r>
            <a:r>
              <a:rPr lang="tr-TR" dirty="0" smtClean="0"/>
              <a:t> ek girişleri için MARC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(700) GERÇEK KİŞİ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(710) TÜZEL KİŞİ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(711) TOPLANTI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(730) TEK BİÇİM ESER ADI EK GİRİŞİ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(740) DEĞİŞİK ESER ADI EK GİRİŞİ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126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3117</TotalTime>
  <Words>563</Words>
  <Application>Microsoft Office PowerPoint</Application>
  <PresentationFormat>Ekran Gösterisi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MARC Alanları</vt:lpstr>
      <vt:lpstr>Eserin Genel Tanımlanmasına ilişkin Alanlar</vt:lpstr>
      <vt:lpstr>Temel giriş ögesine ilişkin alanlar</vt:lpstr>
      <vt:lpstr>Eseradına ilişkin MARC Alanları</vt:lpstr>
      <vt:lpstr>Basım ve yayın dağıtım, fiziksel niteleme ve dizi alanına ilişkin MARC Alanları</vt:lpstr>
      <vt:lpstr>Notlara MARC Alanları</vt:lpstr>
      <vt:lpstr>Konu ek girişleri için MARC Alanları</vt:lpstr>
      <vt:lpstr>Konu ek girişleri için MARC Alanları</vt:lpstr>
      <vt:lpstr>Emeği geçenler ve eseradı ek girişleri için MARC Alanları</vt:lpstr>
      <vt:lpstr>Dizi ek girişi ve yerel bilgi için MARC Alanları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279</cp:revision>
  <dcterms:created xsi:type="dcterms:W3CDTF">2010-04-19T20:51:29Z</dcterms:created>
  <dcterms:modified xsi:type="dcterms:W3CDTF">2020-05-21T07:10:45Z</dcterms:modified>
</cp:coreProperties>
</file>