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2" r:id="rId2"/>
    <p:sldId id="326" r:id="rId3"/>
    <p:sldId id="325" r:id="rId4"/>
    <p:sldId id="324" r:id="rId5"/>
    <p:sldId id="330" r:id="rId6"/>
    <p:sldId id="323" r:id="rId7"/>
    <p:sldId id="329" r:id="rId8"/>
    <p:sldId id="331" r:id="rId9"/>
    <p:sldId id="327" r:id="rId10"/>
    <p:sldId id="33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1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ECA84-4511-415C-9E61-0418509832AD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9104B-C564-486C-B57A-065B194FA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C055-5FD9-4C9A-899F-F2F232D73700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MARC Alanları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04513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Dizi ek girişi ve yerel bilgi için MARC Alanları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 </a:t>
            </a:r>
            <a:r>
              <a:rPr lang="tr-TR" b="1" dirty="0"/>
              <a:t>(800) KİŞİ VEYA DİZİ ADI EK GİRİŞİ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b="1" dirty="0"/>
              <a:t>(810) TÜZEL KİŞİ İÇİN DİZİ EK GİRİŞİ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b="1" dirty="0"/>
              <a:t>(811) TOPLANTI ADI DİZİ EK GİRİŞİ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 </a:t>
            </a:r>
          </a:p>
          <a:p>
            <a:r>
              <a:rPr lang="tr-TR" b="1" dirty="0"/>
              <a:t>(830) TEK BİÇİM ESER ADI DİZİ EK GİRİŞİ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b="1" dirty="0"/>
              <a:t>(856) ELEKTRONİK YER VE ERİŞİM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b="1" dirty="0"/>
              <a:t>(900) YEREL BİLGİ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b="1" dirty="0"/>
              <a:t>(910) YEREL BİLGİ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9173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Eserin Genel Tanımlanmasına ilişkin Alanlar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smtClean="0"/>
              <a:t>(</a:t>
            </a:r>
            <a:r>
              <a:rPr lang="tr-TR" b="1" dirty="0"/>
              <a:t>008) 	KONTROL ALANI</a:t>
            </a:r>
            <a:endParaRPr lang="tr-TR" dirty="0"/>
          </a:p>
          <a:p>
            <a:r>
              <a:rPr lang="tr-TR" b="1" dirty="0"/>
              <a:t>(020) 	ISBN ULUSLARARASI STANDART KİTAP NUMARASI</a:t>
            </a:r>
            <a:endParaRPr lang="tr-TR" dirty="0"/>
          </a:p>
          <a:p>
            <a:r>
              <a:rPr lang="tr-TR" b="1" dirty="0"/>
              <a:t>(022) 	ISSN ULUSLARASI STANDART SÜRELİ YAYIN NUMARASI</a:t>
            </a:r>
            <a:endParaRPr lang="tr-TR" dirty="0"/>
          </a:p>
          <a:p>
            <a:r>
              <a:rPr lang="tr-TR" b="1" dirty="0"/>
              <a:t>(041)	DİL KODU ALANI</a:t>
            </a:r>
            <a:endParaRPr lang="tr-TR" dirty="0"/>
          </a:p>
          <a:p>
            <a:r>
              <a:rPr lang="tr-TR" b="1" dirty="0"/>
              <a:t>(050)	LC SINIFLAMA NUMARASI</a:t>
            </a:r>
            <a:endParaRPr lang="tr-TR" dirty="0"/>
          </a:p>
          <a:p>
            <a:r>
              <a:rPr lang="tr-TR" b="1" dirty="0"/>
              <a:t>(082) 	DOS NUMARASI</a:t>
            </a:r>
            <a:endParaRPr lang="tr-TR" dirty="0"/>
          </a:p>
          <a:p>
            <a:r>
              <a:rPr lang="tr-TR" b="1" dirty="0"/>
              <a:t>(090) 	YEREL YER NUMARASI</a:t>
            </a:r>
            <a:endParaRPr lang="tr-TR" dirty="0"/>
          </a:p>
          <a:p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57234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giriş ögesine ilişkin alanlar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(</a:t>
            </a:r>
            <a:r>
              <a:rPr lang="tr-TR" b="1" dirty="0"/>
              <a:t>100) 	GERÇEK KİŞİ TEMEL GİRİŞ ALANI</a:t>
            </a:r>
            <a:endParaRPr lang="tr-TR" dirty="0"/>
          </a:p>
          <a:p>
            <a:r>
              <a:rPr lang="tr-TR" b="1" dirty="0"/>
              <a:t>(110) 	TÜZEL KİŞİ TEMEL GİRİŞ ALANI</a:t>
            </a:r>
            <a:endParaRPr lang="tr-TR" dirty="0"/>
          </a:p>
          <a:p>
            <a:r>
              <a:rPr lang="tr-TR" b="1" dirty="0"/>
              <a:t>(111) 	TOPLANTI ADI TEMEL GİRİŞ ALANI</a:t>
            </a:r>
            <a:endParaRPr lang="tr-TR" dirty="0"/>
          </a:p>
          <a:p>
            <a:r>
              <a:rPr lang="tr-TR" b="1" dirty="0"/>
              <a:t>(130) 	TEK BİÇİM ESER ADI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9207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Eseradına</a:t>
            </a:r>
            <a:r>
              <a:rPr lang="tr-TR" dirty="0" smtClean="0"/>
              <a:t> ilişkin MARC Alanları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b="1" dirty="0"/>
              <a:t>(240) TEK BİÇİM ESER ADI</a:t>
            </a:r>
            <a:endParaRPr lang="tr-TR" dirty="0"/>
          </a:p>
          <a:p>
            <a:r>
              <a:rPr lang="tr-TR" dirty="0" smtClean="0"/>
              <a:t>Tüzel </a:t>
            </a:r>
            <a:r>
              <a:rPr lang="tr-TR" dirty="0"/>
              <a:t>giriş (110) yapılan materyallerde tek biçim eser adı verilmesi gerekirse 240 alanı kullanılır.</a:t>
            </a:r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(</a:t>
            </a:r>
            <a:r>
              <a:rPr lang="tr-TR" b="1" dirty="0"/>
              <a:t>242) ESER ADININ ÇEVİRİSİ ALANI</a:t>
            </a:r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alana eser adının </a:t>
            </a:r>
            <a:r>
              <a:rPr lang="tr-TR" dirty="0" err="1"/>
              <a:t>katalogcu</a:t>
            </a:r>
            <a:r>
              <a:rPr lang="tr-TR" dirty="0"/>
              <a:t> tarafından çevrilmiş adı yazılır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b="1" dirty="0" smtClean="0"/>
              <a:t>(</a:t>
            </a:r>
            <a:r>
              <a:rPr lang="tr-TR" b="1" dirty="0"/>
              <a:t>245) ESER ADI VE SORUMLULUK BİLDİRİMİ ALANI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 </a:t>
            </a:r>
            <a:endParaRPr lang="tr-TR" dirty="0"/>
          </a:p>
          <a:p>
            <a:pPr marL="0" indent="0">
              <a:buNone/>
            </a:pPr>
            <a:r>
              <a:rPr lang="tr-TR" b="1" dirty="0" smtClean="0"/>
              <a:t>(</a:t>
            </a:r>
            <a:r>
              <a:rPr lang="tr-TR" b="1" dirty="0"/>
              <a:t>246)ESER ADININ DEĞİŞİK </a:t>
            </a:r>
            <a:r>
              <a:rPr lang="tr-TR" b="1" dirty="0" smtClean="0"/>
              <a:t>BİÇİMLERİ</a:t>
            </a:r>
            <a:endParaRPr lang="tr-TR" dirty="0"/>
          </a:p>
          <a:p>
            <a:r>
              <a:rPr lang="tr-TR" dirty="0"/>
              <a:t>Bu alan 245 alanında |a ile verilen eser adı dışında kalan diğer eser adı bilgilerinin verildiği alandır.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018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Basım ve yayın dağıtım, fiziksel niteleme ve dizi alanına ilişkin MARC Alanları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2667000"/>
            <a:ext cx="8458200" cy="4038600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(</a:t>
            </a:r>
            <a:r>
              <a:rPr lang="tr-TR" b="1" dirty="0" smtClean="0"/>
              <a:t>250</a:t>
            </a:r>
            <a:r>
              <a:rPr lang="tr-TR" b="1" dirty="0"/>
              <a:t>) 	BASIM BİLDİRİMİ ALANI</a:t>
            </a:r>
            <a:endParaRPr lang="tr-TR" dirty="0"/>
          </a:p>
          <a:p>
            <a:r>
              <a:rPr lang="tr-TR" b="1" dirty="0"/>
              <a:t>(260) 	YAYIN DAĞITIM vb. </a:t>
            </a:r>
            <a:r>
              <a:rPr lang="tr-TR" b="1" dirty="0" smtClean="0"/>
              <a:t>ALANI</a:t>
            </a:r>
          </a:p>
          <a:p>
            <a:r>
              <a:rPr lang="tr-TR" b="1" dirty="0"/>
              <a:t>(270) </a:t>
            </a:r>
            <a:r>
              <a:rPr lang="tr-TR" b="1" dirty="0" smtClean="0"/>
              <a:t>	SAĞLAMA </a:t>
            </a:r>
            <a:r>
              <a:rPr lang="tr-TR" b="1" dirty="0"/>
              <a:t>VEYA ABONE KAYNAK ADRESİ</a:t>
            </a:r>
            <a:endParaRPr lang="tr-TR" dirty="0"/>
          </a:p>
          <a:p>
            <a:r>
              <a:rPr lang="tr-TR" b="1" dirty="0" smtClean="0"/>
              <a:t>(</a:t>
            </a:r>
            <a:r>
              <a:rPr lang="tr-TR" b="1" dirty="0"/>
              <a:t>300) 	FİZİKSEL NİTELEME </a:t>
            </a:r>
            <a:r>
              <a:rPr lang="tr-TR" b="1" dirty="0" smtClean="0"/>
              <a:t>ALANI</a:t>
            </a:r>
          </a:p>
          <a:p>
            <a:r>
              <a:rPr lang="tr-TR" b="1" dirty="0"/>
              <a:t>(310) </a:t>
            </a:r>
            <a:r>
              <a:rPr lang="tr-TR" b="1" dirty="0" smtClean="0"/>
              <a:t>	GÜNCEL </a:t>
            </a:r>
            <a:r>
              <a:rPr lang="tr-TR" b="1" dirty="0"/>
              <a:t>YAYIN ARALIĞI</a:t>
            </a:r>
            <a:endParaRPr lang="tr-TR" dirty="0"/>
          </a:p>
          <a:p>
            <a:r>
              <a:rPr lang="tr-TR" b="1" dirty="0" smtClean="0"/>
              <a:t>(</a:t>
            </a:r>
            <a:r>
              <a:rPr lang="tr-TR" b="1" dirty="0"/>
              <a:t>321) </a:t>
            </a:r>
            <a:r>
              <a:rPr lang="tr-TR" b="1" dirty="0" smtClean="0"/>
              <a:t>	ÖNCEKİ </a:t>
            </a:r>
            <a:r>
              <a:rPr lang="tr-TR" b="1" dirty="0"/>
              <a:t>YAYIN </a:t>
            </a:r>
            <a:r>
              <a:rPr lang="tr-TR" b="1" dirty="0" smtClean="0"/>
              <a:t>ARALIĞI</a:t>
            </a:r>
            <a:r>
              <a:rPr lang="tr-TR" dirty="0"/>
              <a:t> </a:t>
            </a:r>
          </a:p>
          <a:p>
            <a:r>
              <a:rPr lang="tr-TR" b="1" dirty="0"/>
              <a:t>(362) </a:t>
            </a:r>
            <a:r>
              <a:rPr lang="tr-TR" b="1" dirty="0" smtClean="0"/>
              <a:t>	YAYINLANMA TARİHLERİ</a:t>
            </a:r>
            <a:r>
              <a:rPr lang="tr-TR" b="1" dirty="0"/>
              <a:t> </a:t>
            </a:r>
            <a:endParaRPr lang="tr-TR" dirty="0"/>
          </a:p>
          <a:p>
            <a:r>
              <a:rPr lang="tr-TR" b="1" dirty="0"/>
              <a:t>(440) </a:t>
            </a:r>
            <a:r>
              <a:rPr lang="tr-TR" b="1" dirty="0" smtClean="0"/>
              <a:t>	DİZİ </a:t>
            </a:r>
            <a:r>
              <a:rPr lang="tr-TR" b="1" dirty="0"/>
              <a:t>ALANI / BAŞLIK EK </a:t>
            </a:r>
            <a:r>
              <a:rPr lang="tr-TR" b="1" dirty="0" smtClean="0"/>
              <a:t>GİRİŞ</a:t>
            </a:r>
          </a:p>
          <a:p>
            <a:r>
              <a:rPr lang="tr-TR" b="1" dirty="0" smtClean="0"/>
              <a:t>(</a:t>
            </a:r>
            <a:r>
              <a:rPr lang="tr-TR" b="1" dirty="0"/>
              <a:t>490) </a:t>
            </a:r>
            <a:r>
              <a:rPr lang="tr-TR" b="1" dirty="0" smtClean="0"/>
              <a:t>	DİZİ </a:t>
            </a:r>
            <a:r>
              <a:rPr lang="tr-TR" b="1" dirty="0"/>
              <a:t>BİLDİRİMİ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3680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Notlara MARC Alanları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b="1" dirty="0"/>
              <a:t>(500) </a:t>
            </a:r>
            <a:r>
              <a:rPr lang="tr-TR" b="1" dirty="0" smtClean="0"/>
              <a:t>	GENEL </a:t>
            </a:r>
            <a:r>
              <a:rPr lang="tr-TR" b="1" dirty="0"/>
              <a:t>NOTLAR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b="1" dirty="0"/>
              <a:t>(501) </a:t>
            </a:r>
            <a:r>
              <a:rPr lang="tr-TR" b="1" dirty="0" smtClean="0"/>
              <a:t>	İLE </a:t>
            </a:r>
            <a:r>
              <a:rPr lang="tr-TR" b="1" dirty="0"/>
              <a:t>BİRLİKTE NOTU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b="1" dirty="0"/>
              <a:t>(502</a:t>
            </a:r>
            <a:r>
              <a:rPr lang="tr-TR" b="1" dirty="0" smtClean="0"/>
              <a:t>)		TEZ </a:t>
            </a:r>
            <a:r>
              <a:rPr lang="tr-TR" b="1" dirty="0"/>
              <a:t>NOTU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b="1" dirty="0"/>
              <a:t>(504</a:t>
            </a:r>
            <a:r>
              <a:rPr lang="tr-TR" b="1" dirty="0" smtClean="0"/>
              <a:t>)		BİBLİYOGRAFİ </a:t>
            </a:r>
            <a:r>
              <a:rPr lang="tr-TR" b="1" dirty="0"/>
              <a:t>NOTU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b="1" dirty="0"/>
              <a:t>(505) </a:t>
            </a:r>
            <a:r>
              <a:rPr lang="tr-TR" b="1" dirty="0" smtClean="0"/>
              <a:t>	BİÇİMLENDİRİLMİŞ </a:t>
            </a:r>
            <a:r>
              <a:rPr lang="tr-TR" b="1" dirty="0"/>
              <a:t>İÇİNDEKİLER NOTU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b="1" dirty="0"/>
              <a:t>(506) </a:t>
            </a:r>
            <a:r>
              <a:rPr lang="tr-TR" b="1" dirty="0" smtClean="0"/>
              <a:t>	ERİŞİMDE </a:t>
            </a:r>
            <a:r>
              <a:rPr lang="tr-TR" b="1" dirty="0"/>
              <a:t>SINIRLILIK </a:t>
            </a:r>
            <a:r>
              <a:rPr lang="tr-TR" b="1" dirty="0" smtClean="0"/>
              <a:t>NOTU</a:t>
            </a:r>
          </a:p>
          <a:p>
            <a:endParaRPr lang="tr-TR" b="1" dirty="0"/>
          </a:p>
          <a:p>
            <a:r>
              <a:rPr lang="tr-TR" b="1" dirty="0" smtClean="0"/>
              <a:t>(546</a:t>
            </a:r>
            <a:r>
              <a:rPr lang="tr-TR" b="1" dirty="0"/>
              <a:t>) </a:t>
            </a:r>
            <a:r>
              <a:rPr lang="tr-TR" b="1" dirty="0" smtClean="0"/>
              <a:t>	DİL </a:t>
            </a:r>
            <a:r>
              <a:rPr lang="tr-TR" b="1" dirty="0"/>
              <a:t>NOTU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8063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 ek girişleri için MARC Alanları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b="1" dirty="0"/>
              <a:t>(600) KİŞİ ADI İÇİN KONU EK GİRİŞİ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b="1" dirty="0"/>
              <a:t>(610) TÜZEL KİŞİ ADI KONU EK GİRİŞİ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b="1" dirty="0"/>
              <a:t>(611) TOPLANTI ADI KONU EK GİRİŞİ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b="1" dirty="0"/>
              <a:t>(630) TEK BİÇİM ESER ADI KONU EK GİRİŞİ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b="1" dirty="0"/>
              <a:t>(650) KONU BAŞLIĞI EK GİRİŞİ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b="1" dirty="0"/>
              <a:t>(651) COĞRAFİK TERİM KONU EK GİRİŞİ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2708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 ek girişleri için MARC Alanları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b="1" dirty="0"/>
              <a:t>(600) KİŞİ ADI İÇİN KONU EK GİRİŞİ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b="1" dirty="0"/>
              <a:t>(610) TÜZEL KİŞİ ADI KONU EK GİRİŞİ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b="1" dirty="0"/>
              <a:t>(611) TOPLANTI ADI KONU EK GİRİŞİ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b="1" dirty="0"/>
              <a:t>(630) TEK BİÇİM ESER ADI KONU EK GİRİŞİ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b="1" dirty="0"/>
              <a:t>(650) KONU BAŞLIĞI EK GİRİŞİ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b="1" dirty="0"/>
              <a:t>(651) COĞRAFİK TERİM KONU EK GİRİŞİ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6944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Emeği geçenler ve </a:t>
            </a:r>
            <a:r>
              <a:rPr lang="tr-TR" dirty="0" err="1" smtClean="0"/>
              <a:t>eseradı</a:t>
            </a:r>
            <a:r>
              <a:rPr lang="tr-TR" dirty="0" smtClean="0"/>
              <a:t> ek girişleri için MARC Alanları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/>
              <a:t>(700) GERÇEK KİŞİ ADI EK GİRİŞİ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b="1" dirty="0"/>
              <a:t>(710) TÜZEL KİŞİ ADI EK GİRİŞİ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b="1" dirty="0"/>
              <a:t>(711) TOPLANTI ADI EK GİRİŞİ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b="1" dirty="0"/>
              <a:t>(730) TEK BİÇİM ESER ADI EK GİRİŞİ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b="1" dirty="0"/>
              <a:t>(740) DEĞİŞİK ESER ADI EK GİRİŞİ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8126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3117</TotalTime>
  <Words>563</Words>
  <Application>Microsoft Office PowerPoint</Application>
  <PresentationFormat>Ekran Gösterisi (4:3)</PresentationFormat>
  <Paragraphs>104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MARC Alanları</vt:lpstr>
      <vt:lpstr>Eserin Genel Tanımlanmasına ilişkin Alanlar</vt:lpstr>
      <vt:lpstr>Temel giriş ögesine ilişkin alanlar</vt:lpstr>
      <vt:lpstr>Eseradına ilişkin MARC Alanları</vt:lpstr>
      <vt:lpstr>Basım ve yayın dağıtım, fiziksel niteleme ve dizi alanına ilişkin MARC Alanları</vt:lpstr>
      <vt:lpstr>Notlara MARC Alanları</vt:lpstr>
      <vt:lpstr>Konu ek girişleri için MARC Alanları</vt:lpstr>
      <vt:lpstr>Konu ek girişleri için MARC Alanları</vt:lpstr>
      <vt:lpstr>Emeği geçenler ve eseradı ek girişleri için MARC Alanları</vt:lpstr>
      <vt:lpstr>Dizi ek girişi ve yerel bilgi için MARC Alanları</vt:lpstr>
    </vt:vector>
  </TitlesOfParts>
  <Company>Nebraska Library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Cataloging with RDA:  An Overview</dc:title>
  <dc:creator>Emily Nimsakont</dc:creator>
  <cp:lastModifiedBy>Doğan ATILGAN</cp:lastModifiedBy>
  <cp:revision>279</cp:revision>
  <dcterms:created xsi:type="dcterms:W3CDTF">2010-04-19T20:51:29Z</dcterms:created>
  <dcterms:modified xsi:type="dcterms:W3CDTF">2020-05-21T07:10:45Z</dcterms:modified>
</cp:coreProperties>
</file>