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28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12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15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11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20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76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68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12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27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48228-1ACF-4EF9-8B27-66550E3ADDEB}" type="datetimeFigureOut">
              <a:rPr lang="tr-TR" smtClean="0"/>
              <a:t>12.03.2018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9411-103F-4B2A-ABE3-CCE0A28F66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37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7053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1" y="2276475"/>
            <a:ext cx="8467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Manyetotellürik ve Radyo-Manyetotellürik Yöntemler</a:t>
            </a:r>
            <a:endParaRPr lang="tr-T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1976" y="2039938"/>
            <a:ext cx="53975" cy="14716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096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4705350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5164" y="1576388"/>
            <a:ext cx="71437" cy="19621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9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70535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1" y="2276475"/>
            <a:ext cx="8467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Manyetotellürik ve Radyo-Manyetotellürik Yöntemlerde Düz ve Ters Çözüm</a:t>
            </a:r>
            <a:endParaRPr lang="tr-T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1976" y="2039938"/>
            <a:ext cx="53975" cy="14716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4915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4705350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5164" y="1576388"/>
            <a:ext cx="71437" cy="196215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1774825" y="5373689"/>
          <a:ext cx="2940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2043813" imgH="495085" progId="Equation.DSMT4">
                  <p:embed/>
                </p:oleObj>
              </mc:Choice>
              <mc:Fallback>
                <p:oleObj r:id="rId3" imgW="2043813" imgH="495085" progId="Equation.DSMT4">
                  <p:embed/>
                  <p:pic>
                    <p:nvPicPr>
                      <p:cNvPr id="61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5373689"/>
                        <a:ext cx="2940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aphicFrame>
        <p:nvGraphicFramePr>
          <p:cNvPr id="6147" name="Object 12"/>
          <p:cNvGraphicFramePr>
            <a:graphicFrameLocks noChangeAspect="1"/>
          </p:cNvGraphicFramePr>
          <p:nvPr/>
        </p:nvGraphicFramePr>
        <p:xfrm>
          <a:off x="7175501" y="5373689"/>
          <a:ext cx="3063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2120900" imgH="495300" progId="Equation.DSMT4">
                  <p:embed/>
                </p:oleObj>
              </mc:Choice>
              <mc:Fallback>
                <p:oleObj r:id="rId5" imgW="2120900" imgH="495300" progId="Equation.DSMT4">
                  <p:embed/>
                  <p:pic>
                    <p:nvPicPr>
                      <p:cNvPr id="61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1" y="5373689"/>
                        <a:ext cx="30638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0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r>
                <a:rPr lang="tr-T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MT-RMT YÖNTEMDE DÜZ ÇÖZÜM</a:t>
              </a:r>
            </a:p>
          </p:txBody>
        </p:sp>
        <p:pic>
          <p:nvPicPr>
            <p:cNvPr id="6155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1" name="16 Metin kutusu"/>
          <p:cNvSpPr txBox="1">
            <a:spLocks noChangeArrowheads="1"/>
          </p:cNvSpPr>
          <p:nvPr/>
        </p:nvSpPr>
        <p:spPr bwMode="auto">
          <a:xfrm>
            <a:off x="2351088" y="630872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/>
              <a:t>TE Modu</a:t>
            </a:r>
          </a:p>
        </p:txBody>
      </p:sp>
      <p:sp>
        <p:nvSpPr>
          <p:cNvPr id="6152" name="17 Metin kutusu"/>
          <p:cNvSpPr txBox="1">
            <a:spLocks noChangeArrowheads="1"/>
          </p:cNvSpPr>
          <p:nvPr/>
        </p:nvSpPr>
        <p:spPr bwMode="auto">
          <a:xfrm>
            <a:off x="8040688" y="6308725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/>
              <a:t>TM Modu</a:t>
            </a:r>
          </a:p>
        </p:txBody>
      </p:sp>
      <p:pic>
        <p:nvPicPr>
          <p:cNvPr id="6153" name="12 Resim" descr="C:\Users\Mine\Desktop\resimler_05_12_mrv_3\3_5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>
            <a:fillRect/>
          </a:stretch>
        </p:blipFill>
        <p:spPr bwMode="auto">
          <a:xfrm>
            <a:off x="3575050" y="981076"/>
            <a:ext cx="50625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79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1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4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0188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50189" name="20 Resim" descr="C:\Users\ismail\Desktop\Joint\joint\dc_ip_rmt_seis\karedeneme4\joint_500_mticin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4092" r="23965"/>
          <a:stretch>
            <a:fillRect/>
          </a:stretch>
        </p:blipFill>
        <p:spPr bwMode="auto">
          <a:xfrm>
            <a:off x="2111375" y="836614"/>
            <a:ext cx="24003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0" name="20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r>
                <a:rPr lang="tr-T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MANYETOTELLÜRİK YÖNTEM(Kabuk-Jeotermal-Maden)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50194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191" name="Picture 6" descr="E:\proje isleri\freehand de proje icin yapilanlar\P3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b="7182"/>
          <a:stretch>
            <a:fillRect/>
          </a:stretch>
        </p:blipFill>
        <p:spPr bwMode="auto">
          <a:xfrm>
            <a:off x="1992314" y="3754438"/>
            <a:ext cx="799147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2" descr="E:\yayinlarim\Çalışmalar ile ilgili genel sunum\Paper-018-Figure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804863"/>
            <a:ext cx="38512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4" y="1"/>
            <a:ext cx="140493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31951" y="182563"/>
            <a:ext cx="7559675" cy="3667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/>
              <a:t>- Radio-Manyetotellürik Yöntem (Topoğrafyalı Arkeolojik Saha)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0" y="6548438"/>
            <a:ext cx="9144000" cy="3365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800" b="1"/>
              <a:t>Sonlu Farklarda Üçgen Gridler Kullanarak DAÖ ve MT 2-B Ters Çözüme Topoğrafya Etkisinin Eklenmesi</a:t>
            </a:r>
            <a:r>
              <a:rPr lang="tr-TR" altLang="tr-TR" sz="800"/>
              <a:t/>
            </a:r>
            <a:br>
              <a:rPr lang="tr-TR" altLang="tr-TR" sz="800"/>
            </a:br>
            <a:r>
              <a:rPr lang="tr-TR" altLang="tr-TR" sz="800"/>
              <a:t>İsmail Demirci Yüksek Lisans Tez Savunması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2208214" y="5805488"/>
            <a:ext cx="3995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1400">
                <a:solidFill>
                  <a:schemeClr val="bg1"/>
                </a:solidFill>
              </a:rPr>
              <a:t>Tasarlanan 2-B yer elektrik modeli (Eğim 26</a:t>
            </a:r>
            <a:r>
              <a:rPr lang="tr-TR" altLang="tr-TR" sz="1400" baseline="30000">
                <a:solidFill>
                  <a:schemeClr val="bg1"/>
                </a:solidFill>
              </a:rPr>
              <a:t>0</a:t>
            </a:r>
            <a:r>
              <a:rPr lang="tr-TR" altLang="tr-TR" sz="1400">
                <a:solidFill>
                  <a:schemeClr val="bg1"/>
                </a:solidFill>
              </a:rPr>
              <a:t>),</a:t>
            </a:r>
            <a:endParaRPr lang="en-US" altLang="tr-TR" sz="1400">
              <a:solidFill>
                <a:schemeClr val="bg1"/>
              </a:solidFill>
            </a:endParaRP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8328026" y="2349500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1600">
                <a:solidFill>
                  <a:schemeClr val="bg1"/>
                </a:solidFill>
              </a:rPr>
              <a:t>TE modu için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7212014" y="2638425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1400">
                <a:solidFill>
                  <a:schemeClr val="bg1"/>
                </a:solidFill>
              </a:rPr>
              <a:t>Ölçülen ve Kuramsal Veri Yapma-Kesitleri </a:t>
            </a:r>
            <a:endParaRPr lang="en-US" altLang="tr-TR" sz="1400">
              <a:solidFill>
                <a:schemeClr val="bg1"/>
              </a:solidFill>
            </a:endParaRPr>
          </a:p>
        </p:txBody>
      </p:sp>
      <p:pic>
        <p:nvPicPr>
          <p:cNvPr id="51208" name="Picture 10" descr="cakis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833" r="8409" b="833"/>
          <a:stretch>
            <a:fillRect/>
          </a:stretch>
        </p:blipFill>
        <p:spPr bwMode="auto">
          <a:xfrm>
            <a:off x="7294563" y="2943226"/>
            <a:ext cx="335121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1" descr="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4207" r="801" b="6165"/>
          <a:stretch>
            <a:fillRect/>
          </a:stretch>
        </p:blipFill>
        <p:spPr bwMode="auto">
          <a:xfrm>
            <a:off x="1543051" y="620714"/>
            <a:ext cx="5705475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2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2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2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0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1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2" name="Rectangle 2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6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5223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52238" name="21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pic>
          <p:nvPicPr>
            <p:cNvPr id="52243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9" name="24 Dikdörtgen"/>
          <p:cNvSpPr>
            <a:spLocks noChangeArrowheads="1"/>
          </p:cNvSpPr>
          <p:nvPr/>
        </p:nvSpPr>
        <p:spPr bwMode="auto">
          <a:xfrm>
            <a:off x="2711451" y="115889"/>
            <a:ext cx="770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/>
              <a:t>- Radio-Manyetotellürik Yöntem (Fay)</a:t>
            </a:r>
          </a:p>
        </p:txBody>
      </p:sp>
      <p:pic>
        <p:nvPicPr>
          <p:cNvPr id="52240" name="25 Resim" descr="C:\Users\Zcan\Desktop\Figure_Hepsi\PNG\Figur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5386" b="47966"/>
          <a:stretch>
            <a:fillRect/>
          </a:stretch>
        </p:blipFill>
        <p:spPr bwMode="auto">
          <a:xfrm>
            <a:off x="1487488" y="836613"/>
            <a:ext cx="4305301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495676"/>
            <a:ext cx="509111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6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9 Dikdörtgen"/>
          <p:cNvSpPr>
            <a:spLocks noChangeArrowheads="1"/>
          </p:cNvSpPr>
          <p:nvPr/>
        </p:nvSpPr>
        <p:spPr bwMode="auto">
          <a:xfrm>
            <a:off x="1631951" y="908051"/>
            <a:ext cx="417671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Manyetotellürik (MT) yerin manyetik alanındaki değişimlerden yararlanarak yer içi iletkenlik yapısını bulmayı amaçlayan doğal kaynaklı elektromanyetik yöntemdir.</a:t>
            </a:r>
          </a:p>
          <a:p>
            <a:pPr eaLnBrk="1" hangingPunct="1"/>
            <a:endParaRPr lang="tr-TR" altLang="tr-TR"/>
          </a:p>
          <a:p>
            <a:pPr eaLnBrk="1" hangingPunct="1"/>
            <a:endParaRPr lang="tr-TR" altLang="tr-TR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1Hz’in üstündeki frekans içeriği için atmosferde oluşan yıldırım ve şimşekler, 1 hertz'in altındaki frekans içeriği güneşten gelen yükler ile manyetosfer sınırındaki girişimler yöntemde doğal kaynak olarak kullanılır.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Yöntemde elektrik ve manyetik alanın zamana göre değişimi ölçülmektedir. </a:t>
            </a:r>
          </a:p>
        </p:txBody>
      </p:sp>
      <p:grpSp>
        <p:nvGrpSpPr>
          <p:cNvPr id="41987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eaLnBrk="1" hangingPunct="1">
                <a:defRPr/>
              </a:pPr>
              <a:r>
                <a:rPr lang="tr-TR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Manyetotellürik</a:t>
              </a:r>
            </a:p>
          </p:txBody>
        </p:sp>
        <p:pic>
          <p:nvPicPr>
            <p:cNvPr id="41990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8" name="Picture 6" descr="E:\yayinlarim\Çalışmalar ile ilgili genel sunum\MT-Signal-Sourc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205038"/>
            <a:ext cx="4572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2" algn="r">
                <a:defRPr/>
              </a:pPr>
              <a:r>
                <a:rPr 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Manyetotellürik</a:t>
              </a: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Yöntemde Nasıl Ölçü Alınır ?</a:t>
              </a:r>
              <a:endParaRPr lang="tr-TR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3016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1" name="Picture 2" descr="E:\yayinlarim\Çalışmalar ile ilgili genel sunum\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836614"/>
            <a:ext cx="49434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E:\yayinlarim\Çalışmalar ile ilgili genel sunum\mtu-equ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221163"/>
            <a:ext cx="398145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 descr="E:\masaustu\masaüstü\ozel\resimlerimm\DSC07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>
            <a:fillRect/>
          </a:stretch>
        </p:blipFill>
        <p:spPr bwMode="auto">
          <a:xfrm>
            <a:off x="6816726" y="2997201"/>
            <a:ext cx="359092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 descr="E:\masaustu\masaüstü\ozel\resimlerimm\DSC073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125539"/>
            <a:ext cx="24003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2" algn="r">
                <a:defRPr/>
              </a:pPr>
              <a:r>
                <a:rPr 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Manyetotellürik</a:t>
              </a: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Yöntemde Nasıl Ölçü Alınır ?</a:t>
              </a:r>
              <a:endParaRPr lang="tr-TR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5131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3" descr="E:\yayinlarim\Çalışmalar ile ilgili genel sunum\MTTimeSe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4"/>
          <a:stretch>
            <a:fillRect/>
          </a:stretch>
        </p:blipFill>
        <p:spPr bwMode="auto">
          <a:xfrm>
            <a:off x="1558926" y="836613"/>
            <a:ext cx="4176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664201" y="908051"/>
          <a:ext cx="925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571252" imgH="444307" progId="Equation.DSMT4">
                  <p:embed/>
                </p:oleObj>
              </mc:Choice>
              <mc:Fallback>
                <p:oleObj name="Equation" r:id="rId5" imgW="571252" imgH="444307" progId="Equation.DSMT4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1" y="908051"/>
                        <a:ext cx="925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"/>
          <p:cNvGraphicFramePr>
            <a:graphicFrameLocks noChangeAspect="1"/>
          </p:cNvGraphicFramePr>
          <p:nvPr/>
        </p:nvGraphicFramePr>
        <p:xfrm>
          <a:off x="6743700" y="908050"/>
          <a:ext cx="14938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002865" imgH="482391" progId="Equation.DSMT4">
                  <p:embed/>
                </p:oleObj>
              </mc:Choice>
              <mc:Fallback>
                <p:oleObj name="Equation" r:id="rId7" imgW="1002865" imgH="482391" progId="Equation.DSMT4">
                  <p:embed/>
                  <p:pic>
                    <p:nvPicPr>
                      <p:cNvPr id="512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908050"/>
                        <a:ext cx="14938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5664200" y="1700214"/>
          <a:ext cx="15875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952087" imgH="431613" progId="Equation.DSMT4">
                  <p:embed/>
                </p:oleObj>
              </mc:Choice>
              <mc:Fallback>
                <p:oleObj name="Equation" r:id="rId9" imgW="952087" imgH="431613" progId="Equation.DSMT4">
                  <p:embed/>
                  <p:pic>
                    <p:nvPicPr>
                      <p:cNvPr id="51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700214"/>
                        <a:ext cx="15875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5664200" y="2525714"/>
          <a:ext cx="24399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1803400" imgH="508000" progId="Equation.DSMT4">
                  <p:embed/>
                </p:oleObj>
              </mc:Choice>
              <mc:Fallback>
                <p:oleObj name="Equation" r:id="rId11" imgW="1803400" imgH="508000" progId="Equation.DSMT4">
                  <p:embed/>
                  <p:pic>
                    <p:nvPicPr>
                      <p:cNvPr id="51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525714"/>
                        <a:ext cx="2439988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EECE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13 Resim" descr="C:\decveri\decomposition_p1_1_10\101_30der\2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105" r="8611" b="51012"/>
          <a:stretch>
            <a:fillRect/>
          </a:stretch>
        </p:blipFill>
        <p:spPr bwMode="auto">
          <a:xfrm>
            <a:off x="1631950" y="3933825"/>
            <a:ext cx="52911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15 Resim" descr="mtkuramsal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4710" r="64052" b="5066"/>
          <a:stretch>
            <a:fillRect/>
          </a:stretch>
        </p:blipFill>
        <p:spPr bwMode="auto">
          <a:xfrm>
            <a:off x="8256589" y="1341438"/>
            <a:ext cx="2376487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8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2" algn="r">
                <a:defRPr/>
              </a:pPr>
              <a:r>
                <a:rPr 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Kullanım Alanları</a:t>
              </a:r>
            </a:p>
          </p:txBody>
        </p:sp>
        <p:pic>
          <p:nvPicPr>
            <p:cNvPr id="44037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1 Dikdörtgen"/>
          <p:cNvSpPr/>
          <p:nvPr/>
        </p:nvSpPr>
        <p:spPr>
          <a:xfrm>
            <a:off x="1631950" y="1087438"/>
            <a:ext cx="903605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tr-TR" b="1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Derin kabuk araştırmaları</a:t>
            </a: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Volkan ve </a:t>
            </a:r>
            <a:r>
              <a:rPr lang="tr-TR" dirty="0" err="1">
                <a:latin typeface="Arial" charset="0"/>
                <a:cs typeface="Arial" charset="0"/>
              </a:rPr>
              <a:t>Mağma</a:t>
            </a:r>
            <a:r>
              <a:rPr lang="tr-TR" dirty="0">
                <a:latin typeface="Arial" charset="0"/>
                <a:cs typeface="Arial" charset="0"/>
              </a:rPr>
              <a:t> araştırmaları</a:t>
            </a: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Petrol ve doğalgaz aramaları</a:t>
            </a: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Jeotermal alanların aranması</a:t>
            </a: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Jeolojik yapı araştırmaları</a:t>
            </a: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 algn="ctr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Kırık ve süreksiz bölgelerin araştırılması</a:t>
            </a:r>
          </a:p>
          <a:p>
            <a:pPr marL="360000" indent="-360000" algn="ctr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2" algn="r">
                <a:defRPr/>
              </a:pPr>
              <a:r>
                <a:rPr lang="tr-TR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Radio</a:t>
              </a:r>
              <a:r>
                <a:rPr 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-Manyetotellürik</a:t>
              </a:r>
            </a:p>
          </p:txBody>
        </p:sp>
        <p:pic>
          <p:nvPicPr>
            <p:cNvPr id="45063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59" name="9 Dikdörtgen"/>
          <p:cNvSpPr>
            <a:spLocks noChangeArrowheads="1"/>
          </p:cNvSpPr>
          <p:nvPr/>
        </p:nvSpPr>
        <p:spPr bwMode="auto">
          <a:xfrm>
            <a:off x="1524000" y="981076"/>
            <a:ext cx="65166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Radio-Manyetotellürik (MT) yerin manyetik alanındaki değişimlerden yararlanarak sığ yer içi iletkenlik yapısını bulmayı amaçlayan yapay kaynaklı elektromanyetik yöntemdir.</a:t>
            </a:r>
          </a:p>
          <a:p>
            <a:pPr eaLnBrk="1" hangingPunct="1"/>
            <a:endParaRPr lang="tr-TR" altLang="tr-TR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Yöntemde kaynak olarak askeri yayın yapan radyo vericileri kaynak olarak kullanılır</a:t>
            </a:r>
          </a:p>
          <a:p>
            <a:pPr eaLnBrk="1" hangingPunct="1"/>
            <a:endParaRPr lang="tr-TR" altLang="tr-TR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/>
              <a:t>Yöntemde manyetotellürik yönteme benzer şekilde elektrik ve manyetik alanın zamana göre değişimi ölçülmektedir. </a:t>
            </a:r>
          </a:p>
        </p:txBody>
      </p:sp>
      <p:pic>
        <p:nvPicPr>
          <p:cNvPr id="45060" name="Picture 3" descr="E:\yayinlarim\Çalışmalar ile ilgili genel sunum\Lualualei_VLF_transm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341439"/>
            <a:ext cx="2398712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3922713"/>
            <a:ext cx="5651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3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2" algn="r">
                <a:defRPr/>
              </a:pPr>
              <a:r>
                <a:rPr lang="tr-TR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Radio</a:t>
              </a:r>
              <a:r>
                <a:rPr 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-Manyetotellürik</a:t>
              </a: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Yöntemde Nasıl Ölçü Alınır ?</a:t>
              </a:r>
              <a:endParaRPr lang="tr-TR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6087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3" name="Picture 2" descr="E:\yayinlarim\Çalışmalar ile ilgili genel sunum\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052514"/>
            <a:ext cx="41052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125539"/>
            <a:ext cx="4049713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3978276"/>
            <a:ext cx="36957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2" algn="r">
                <a:defRPr/>
              </a:pPr>
              <a:r>
                <a:rPr lang="tr-TR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Radio</a:t>
              </a:r>
              <a:r>
                <a:rPr 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-Manyetotellürik</a:t>
              </a:r>
              <a:r>
                <a:rPr lang="tr-TR" alt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Yöntemde Veri Sunumu</a:t>
              </a:r>
              <a:endParaRPr lang="tr-TR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7111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07" name="Picture 12" descr="ps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924176"/>
            <a:ext cx="37290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3" descr="p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924176"/>
            <a:ext cx="39528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 descr="model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806450"/>
            <a:ext cx="34305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19 Grup"/>
          <p:cNvGrpSpPr>
            <a:grpSpLocks/>
          </p:cNvGrpSpPr>
          <p:nvPr/>
        </p:nvGrpSpPr>
        <p:grpSpPr bwMode="auto">
          <a:xfrm>
            <a:off x="1524000" y="1"/>
            <a:ext cx="9144000" cy="792163"/>
            <a:chOff x="0" y="0"/>
            <a:chExt cx="9175475" cy="79200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55065" y="0"/>
              <a:ext cx="8420410" cy="79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2" algn="r">
                <a:defRPr/>
              </a:pPr>
              <a:r>
                <a:rPr lang="tr-TR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Kullanım Alanları</a:t>
              </a:r>
            </a:p>
          </p:txBody>
        </p:sp>
        <p:pic>
          <p:nvPicPr>
            <p:cNvPr id="48133" name="Picture 9" descr="C:\Users\ismail\Desktop\tezöneri ve tik\tez yazımı\GMG_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200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11 Dikdörtgen"/>
          <p:cNvSpPr/>
          <p:nvPr/>
        </p:nvSpPr>
        <p:spPr>
          <a:xfrm>
            <a:off x="2208214" y="1052514"/>
            <a:ext cx="7991475" cy="4802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tr-TR" b="1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Süreksizlik ve çatlaklı bölgelerin aranması</a:t>
            </a: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Yer altı suyu araştırmaları ve hidrojeolojik amaçlı uygulamalar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Gömülü yapı ve cisimlerin aranması</a:t>
            </a: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Çevre kirliliği araştırmaları</a:t>
            </a: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Mühendislik Jeofiziği uygulamaları</a:t>
            </a: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Karstik boşlukların aranması</a:t>
            </a:r>
          </a:p>
          <a:p>
            <a:pPr indent="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0000" indent="-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Maden ve cevher </a:t>
            </a:r>
            <a:r>
              <a:rPr lang="tr-TR" dirty="0" err="1">
                <a:latin typeface="Arial" charset="0"/>
                <a:cs typeface="Arial" charset="0"/>
              </a:rPr>
              <a:t>zonları</a:t>
            </a:r>
            <a:r>
              <a:rPr lang="tr-TR" dirty="0">
                <a:latin typeface="Arial" charset="0"/>
                <a:cs typeface="Arial" charset="0"/>
              </a:rPr>
              <a:t> ve sokulum yapılarının aranması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indent="360000">
              <a:buFont typeface="Wingdings" pitchFamily="2" charset="2"/>
              <a:buChar char="q"/>
              <a:defRPr/>
            </a:pPr>
            <a:r>
              <a:rPr lang="tr-TR" dirty="0">
                <a:latin typeface="Arial" charset="0"/>
                <a:cs typeface="Arial" charset="0"/>
              </a:rPr>
              <a:t>Arkeolojik yapıların aranması</a:t>
            </a:r>
          </a:p>
          <a:p>
            <a:pPr marL="360000" indent="-360000">
              <a:buFont typeface="Wingdings" pitchFamily="2" charset="2"/>
              <a:buChar char="q"/>
              <a:defRPr/>
            </a:pPr>
            <a:endParaRPr lang="tr-T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MathType 6.0 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DEMIRCI</dc:creator>
  <cp:lastModifiedBy>Ismail DEMIRCI</cp:lastModifiedBy>
  <cp:revision>1</cp:revision>
  <dcterms:created xsi:type="dcterms:W3CDTF">2018-03-12T15:02:11Z</dcterms:created>
  <dcterms:modified xsi:type="dcterms:W3CDTF">2018-03-12T15:02:42Z</dcterms:modified>
</cp:coreProperties>
</file>