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Calibri"/>
                <a:cs typeface="Calibri"/>
              </a:rPr>
              <a:t>BİYOKİMYAYA GİRİŞ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</a:t>
            </a:r>
            <a:r>
              <a:rPr lang="en-US" b="1" i="0" u="none" strike="noStrike" baseline="0" dirty="0" err="1" smtClean="0">
                <a:latin typeface="Calibri"/>
                <a:cs typeface="Calibri"/>
              </a:rPr>
              <a:t>ve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YAŞAMIN MOLEKÜLER ANLAMI </a:t>
            </a:r>
            <a:r>
              <a:rPr lang="en-US" b="1" i="0" u="none" strike="noStrike" baseline="0" dirty="0" err="1" smtClean="0">
                <a:latin typeface="Calibri"/>
                <a:cs typeface="Calibri"/>
              </a:rPr>
              <a:t>ve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SU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KIM 319 </a:t>
            </a:r>
            <a:r>
              <a:rPr lang="en-US" b="1" dirty="0" err="1" smtClean="0"/>
              <a:t>Biyokimya</a:t>
            </a:r>
            <a:r>
              <a:rPr lang="en-US" b="1" dirty="0" smtClean="0"/>
              <a:t> </a:t>
            </a:r>
            <a:r>
              <a:rPr lang="en-US" b="1" dirty="0" err="1" smtClean="0"/>
              <a:t>İçerik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 err="1"/>
              <a:t>Biyokimyaya</a:t>
            </a:r>
            <a:r>
              <a:rPr lang="en-US" dirty="0"/>
              <a:t> </a:t>
            </a:r>
            <a:r>
              <a:rPr lang="en-US" dirty="0" err="1"/>
              <a:t>giriş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Termodinamik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Biyoenerjetikler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Karbonhidratlar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Lipidler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Aminoasitler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Peptitler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Proteinler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Enzimler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Vitaminler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termodinamik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Biyokenerjetikler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Asitler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2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Biyokimyanın</a:t>
            </a:r>
            <a:r>
              <a:rPr lang="en-US" dirty="0" smtClean="0"/>
              <a:t> </a:t>
            </a:r>
            <a:r>
              <a:rPr lang="en-US" dirty="0" err="1"/>
              <a:t>başlıca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dönüşümlerin</a:t>
            </a:r>
            <a:r>
              <a:rPr lang="en-US" dirty="0"/>
              <a:t> </a:t>
            </a:r>
            <a:r>
              <a:rPr lang="en-US" dirty="0" err="1"/>
              <a:t>incelenmesi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Metabolizma</a:t>
            </a:r>
            <a:r>
              <a:rPr lang="en-US" dirty="0"/>
              <a:t> </a:t>
            </a:r>
            <a:r>
              <a:rPr lang="en-US" dirty="0" err="1"/>
              <a:t>olaylarının</a:t>
            </a:r>
            <a:r>
              <a:rPr lang="en-US" dirty="0"/>
              <a:t> </a:t>
            </a:r>
            <a:r>
              <a:rPr lang="en-US" dirty="0" err="1"/>
              <a:t>anlatılması</a:t>
            </a:r>
            <a:r>
              <a:rPr lang="en-US" dirty="0"/>
              <a:t> ,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Hücreye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oluşumu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kazanmak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besin</a:t>
            </a:r>
            <a:r>
              <a:rPr lang="en-US" dirty="0"/>
              <a:t> </a:t>
            </a:r>
            <a:r>
              <a:rPr lang="en-US" dirty="0" err="1"/>
              <a:t>maddelerinin</a:t>
            </a:r>
            <a:r>
              <a:rPr lang="en-US" dirty="0"/>
              <a:t> </a:t>
            </a:r>
            <a:r>
              <a:rPr lang="en-US" dirty="0" err="1"/>
              <a:t>değişimi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yıkımı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regülasyon</a:t>
            </a:r>
            <a:r>
              <a:rPr lang="en-US" dirty="0"/>
              <a:t> (</a:t>
            </a:r>
            <a:r>
              <a:rPr lang="en-US" dirty="0" err="1"/>
              <a:t>düzenlenme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düzenleme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yapının</a:t>
            </a:r>
            <a:r>
              <a:rPr lang="en-US" dirty="0"/>
              <a:t> </a:t>
            </a:r>
            <a:r>
              <a:rPr lang="en-US" dirty="0" err="1"/>
              <a:t>oluşumuna</a:t>
            </a:r>
            <a:r>
              <a:rPr lang="en-US" dirty="0"/>
              <a:t> </a:t>
            </a:r>
            <a:r>
              <a:rPr lang="en-US" dirty="0" err="1"/>
              <a:t>katılan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elemanlarının</a:t>
            </a:r>
            <a:r>
              <a:rPr lang="en-US" dirty="0"/>
              <a:t> </a:t>
            </a:r>
            <a:r>
              <a:rPr lang="en-US" dirty="0" err="1"/>
              <a:t>kendine</a:t>
            </a:r>
            <a:r>
              <a:rPr lang="en-US" dirty="0"/>
              <a:t> has </a:t>
            </a:r>
            <a:r>
              <a:rPr lang="en-US" dirty="0" err="1"/>
              <a:t>fonksiyonlarını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0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15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err="1" smtClean="0"/>
              <a:t>Biyokimyanın</a:t>
            </a:r>
            <a:r>
              <a:rPr lang="en-US" u="sng" dirty="0" smtClean="0"/>
              <a:t> </a:t>
            </a:r>
            <a:r>
              <a:rPr lang="en-US" u="sng" dirty="0" err="1" smtClean="0"/>
              <a:t>tanımı</a:t>
            </a:r>
            <a:r>
              <a:rPr lang="en-US" u="sng" dirty="0" smtClean="0"/>
              <a:t>;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Yaşamın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kimyası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ilgilenen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dalıdır</a:t>
            </a:r>
            <a:r>
              <a:rPr lang="en-US" dirty="0" smtClean="0"/>
              <a:t>. Bios, </a:t>
            </a:r>
            <a:r>
              <a:rPr lang="en-US" dirty="0" err="1" smtClean="0"/>
              <a:t>Yunancada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Canlı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yapısını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fonksiyonlarını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bakımdan</a:t>
            </a:r>
            <a:r>
              <a:rPr lang="en-US" dirty="0" smtClean="0"/>
              <a:t> </a:t>
            </a:r>
            <a:r>
              <a:rPr lang="en-US" dirty="0" err="1" smtClean="0"/>
              <a:t>inceleyen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dalı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Canlı</a:t>
            </a:r>
            <a:r>
              <a:rPr lang="en-US" dirty="0" smtClean="0"/>
              <a:t> </a:t>
            </a:r>
            <a:r>
              <a:rPr lang="en-US" dirty="0" err="1" smtClean="0"/>
              <a:t>hücrelerin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taşlarını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katıldığı</a:t>
            </a:r>
            <a:r>
              <a:rPr lang="en-US" dirty="0" smtClean="0"/>
              <a:t> </a:t>
            </a:r>
            <a:r>
              <a:rPr lang="en-US" dirty="0" err="1" smtClean="0"/>
              <a:t>reaksiyonları</a:t>
            </a:r>
            <a:r>
              <a:rPr lang="en-US" dirty="0" smtClean="0"/>
              <a:t> </a:t>
            </a:r>
            <a:r>
              <a:rPr lang="en-US" dirty="0" err="1" smtClean="0"/>
              <a:t>inceler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err="1" smtClean="0"/>
              <a:t>Biyokimyanın</a:t>
            </a:r>
            <a:r>
              <a:rPr lang="en-US" u="sng" dirty="0" smtClean="0"/>
              <a:t> </a:t>
            </a:r>
            <a:r>
              <a:rPr lang="en-US" u="sng" dirty="0" err="1" smtClean="0"/>
              <a:t>amacı</a:t>
            </a:r>
            <a:r>
              <a:rPr lang="en-US" u="sng" dirty="0" smtClean="0"/>
              <a:t>;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lnSpc>
                <a:spcPct val="90000"/>
              </a:lnSpc>
              <a:buClr>
                <a:srgbClr val="FF00FF"/>
              </a:buClr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Biyokimyanın amacı, </a:t>
            </a:r>
            <a:r>
              <a:rPr lang="tr-TR" i="1" dirty="0" smtClean="0">
                <a:solidFill>
                  <a:srgbClr val="000000"/>
                </a:solidFill>
                <a:latin typeface="Calibri"/>
                <a:cs typeface="Calibri"/>
              </a:rPr>
              <a:t>canlı hücrelerle ilgili kimyasal olayların moleküler düzeyde tam olarak anlaşılmasını sağlamak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tır. </a:t>
            </a:r>
          </a:p>
          <a:p>
            <a:pPr marL="0" indent="0">
              <a:lnSpc>
                <a:spcPct val="90000"/>
              </a:lnSpc>
              <a:buClr>
                <a:srgbClr val="FF00FF"/>
              </a:buClr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Biyokimyanın öncelikli konusu ve görevi, hücre bileşenlerinin doğası hakkındaki bilgilerin toplanmasıdır.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1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929687" cy="681037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800" b="1" dirty="0">
                <a:solidFill>
                  <a:schemeClr val="tx1"/>
                </a:solidFill>
                <a:latin typeface="Calibri"/>
                <a:cs typeface="Calibri"/>
              </a:rPr>
              <a:t>Canlı organizmaları cansızlardan farklı kılan nedir?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25525"/>
            <a:ext cx="8786812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solidFill>
                  <a:srgbClr val="FF00FF"/>
                </a:solidFill>
                <a:latin typeface="Calibri"/>
                <a:cs typeface="Calibri"/>
              </a:rPr>
              <a:t>1- Canlıların kimyasal karmaşıklığı ve düzenlenmeleri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Binlerce molekül hücrenin karmaşık iç yapısını oluşturur.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Buna karşın cansız madde basit kimyasal bileşiklerin karışımından oluşur (Kil, </a:t>
            </a:r>
            <a:r>
              <a:rPr lang="tr-TR" sz="1800" dirty="0" err="1">
                <a:latin typeface="Calibri"/>
                <a:cs typeface="Calibri"/>
              </a:rPr>
              <a:t>kum,taş</a:t>
            </a:r>
            <a:r>
              <a:rPr lang="tr-TR" sz="1800" dirty="0">
                <a:latin typeface="Calibri"/>
                <a:cs typeface="Calibri"/>
              </a:rPr>
              <a:t>, deniz suyu...)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solidFill>
                  <a:srgbClr val="FF00FF"/>
                </a:solidFill>
                <a:latin typeface="Calibri"/>
                <a:cs typeface="Calibri"/>
              </a:rPr>
              <a:t>2- Canlı organizmalar genellikle kimyasal besin maddeleri veya güneş ışınları şeklinde bulunan enerjiyi çevrelerinden özütler, dönüştürür ve kullanırlar.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 Bu enerji organizmaların;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- karmaşık yapılarını inşa etmesini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- sürekliliğini sağlamasını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- mekanik, kimyasal, </a:t>
            </a:r>
            <a:r>
              <a:rPr lang="tr-TR" sz="1800" dirty="0" err="1">
                <a:latin typeface="Calibri"/>
                <a:cs typeface="Calibri"/>
              </a:rPr>
              <a:t>ozmotik</a:t>
            </a:r>
            <a:r>
              <a:rPr lang="tr-TR" sz="1800" dirty="0">
                <a:latin typeface="Calibri"/>
                <a:cs typeface="Calibri"/>
              </a:rPr>
              <a:t> ve diğer işleri yapabilmesini sağlar.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Cansız madde yapısal sürekliliğini sağlamak ve iş yapmak için sistemli ve dinamik bir şekilde </a:t>
            </a:r>
            <a:r>
              <a:rPr lang="tr-TR" sz="1800" b="1" u="sng" dirty="0">
                <a:latin typeface="Calibri"/>
                <a:cs typeface="Calibri"/>
              </a:rPr>
              <a:t>enerji kullanmaz</a:t>
            </a:r>
            <a:r>
              <a:rPr lang="tr-TR" sz="1800" dirty="0">
                <a:latin typeface="Calibri"/>
                <a:cs typeface="Calibri"/>
              </a:rPr>
              <a:t> tersine çevresiyle denge oluşturmak için çok daha düzensiz bir duruma doğru yıkılma eğilimindedir.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solidFill>
                  <a:srgbClr val="FF00FF"/>
                </a:solidFill>
                <a:latin typeface="Calibri"/>
                <a:cs typeface="Calibri"/>
              </a:rPr>
              <a:t>3- Kendini eşleme ve kendini oluşturma kapasitesidir.</a:t>
            </a:r>
            <a:r>
              <a:rPr lang="tr-TR" sz="1800" dirty="0">
                <a:latin typeface="Calibri"/>
                <a:cs typeface="Calibri"/>
              </a:rPr>
              <a:t> Bu özellik canlılığın </a:t>
            </a:r>
            <a:r>
              <a:rPr lang="tr-TR" sz="1800" dirty="0" err="1">
                <a:latin typeface="Calibri"/>
                <a:cs typeface="Calibri"/>
              </a:rPr>
              <a:t>anahtarıdır.Bir</a:t>
            </a:r>
            <a:r>
              <a:rPr lang="tr-TR" sz="1800" dirty="0">
                <a:latin typeface="Calibri"/>
                <a:cs typeface="Calibri"/>
              </a:rPr>
              <a:t> bakteri 24 saat içinde milyar sayıda yavru hücre oluşturabilir.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Cansız madde bunu yapamaz.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dirty="0">
                <a:latin typeface="Calibri"/>
                <a:cs typeface="Calibri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24091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348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BİYOKİMYAYA GİRİŞ ve YAŞAMIN MOLEKÜLER ANLAMI ve SU</vt:lpstr>
      <vt:lpstr>KIM 319 Biyokimya İçerik</vt:lpstr>
      <vt:lpstr>PowerPoint Presentation</vt:lpstr>
      <vt:lpstr>PowerPoint Presentation</vt:lpstr>
      <vt:lpstr>Canlı organizmaları cansızlardan farklı kılan nedir?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</cp:revision>
  <dcterms:created xsi:type="dcterms:W3CDTF">2018-05-08T12:08:33Z</dcterms:created>
  <dcterms:modified xsi:type="dcterms:W3CDTF">2018-05-08T12:18:53Z</dcterms:modified>
</cp:coreProperties>
</file>