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75" d="100"/>
          <a:sy n="75" d="100"/>
        </p:scale>
        <p:origin x="-1896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8.05.18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540698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8.05.18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095999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8.05.18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8984996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8.05.18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78575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8.05.18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5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8.05.18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0780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8.05.18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16616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8.05.18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69694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8.05.18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660389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8.05.18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048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E3D8C-AF71-2646-AADA-C735D885E414}" type="datetimeFigureOut">
              <a:rPr lang="en-US" smtClean="0"/>
              <a:t>8.05.18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20813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Click to edit Master text styles</a:t>
            </a:r>
          </a:p>
          <a:p>
            <a:pPr lvl="1"/>
            <a:r>
              <a:rPr lang="tr-TR" smtClean="0"/>
              <a:t>Second level</a:t>
            </a:r>
          </a:p>
          <a:p>
            <a:pPr lvl="2"/>
            <a:r>
              <a:rPr lang="tr-TR" smtClean="0"/>
              <a:t>Third level</a:t>
            </a:r>
          </a:p>
          <a:p>
            <a:pPr lvl="3"/>
            <a:r>
              <a:rPr lang="tr-TR" smtClean="0"/>
              <a:t>Fourth level</a:t>
            </a:r>
          </a:p>
          <a:p>
            <a:pPr lvl="4"/>
            <a:r>
              <a:rPr lang="tr-TR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1E3D8C-AF71-2646-AADA-C735D885E414}" type="datetimeFigureOut">
              <a:rPr lang="en-US" smtClean="0"/>
              <a:t>8.05.18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1DF3F1-27EA-DC48-8520-8B6F958C82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8504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tr-TR" b="1" dirty="0" smtClean="0">
                <a:latin typeface="Calibri"/>
                <a:cs typeface="Calibri"/>
              </a:rPr>
              <a:t>BİYOKİMYAYA GİRİŞ</a:t>
            </a:r>
            <a:r>
              <a:rPr lang="en-US" b="1" i="0" u="none" strike="noStrike" baseline="0" dirty="0" smtClean="0">
                <a:latin typeface="Calibri"/>
                <a:cs typeface="Calibri"/>
              </a:rPr>
              <a:t> </a:t>
            </a:r>
            <a:r>
              <a:rPr lang="en-US" b="1" i="0" u="none" strike="noStrike" baseline="0" dirty="0" err="1" smtClean="0">
                <a:latin typeface="Calibri"/>
                <a:cs typeface="Calibri"/>
              </a:rPr>
              <a:t>ve</a:t>
            </a:r>
            <a:r>
              <a:rPr lang="en-US" b="1" i="0" u="none" strike="noStrike" baseline="0" dirty="0" smtClean="0">
                <a:latin typeface="Calibri"/>
                <a:cs typeface="Calibri"/>
              </a:rPr>
              <a:t> YAŞAMIN MOLEKÜLER ANLAMI </a:t>
            </a:r>
            <a:r>
              <a:rPr lang="en-US" b="1" i="0" u="none" strike="noStrike" baseline="0" dirty="0" err="1" smtClean="0">
                <a:latin typeface="Calibri"/>
                <a:cs typeface="Calibri"/>
              </a:rPr>
              <a:t>ve</a:t>
            </a:r>
            <a:r>
              <a:rPr lang="en-US" b="1" i="0" u="none" strike="noStrike" baseline="0" dirty="0" smtClean="0">
                <a:latin typeface="Calibri"/>
                <a:cs typeface="Calibri"/>
              </a:rPr>
              <a:t> SU</a:t>
            </a:r>
            <a:endParaRPr lang="en-US" b="1" dirty="0">
              <a:latin typeface="Calibri"/>
              <a:cs typeface="Calibri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Prof. Dr.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Emel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EMREGÜL</a:t>
            </a:r>
          </a:p>
          <a:p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Ankara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Üniversitesi</a:t>
            </a:r>
            <a:endParaRPr lang="en-US" dirty="0" smtClean="0">
              <a:solidFill>
                <a:schemeClr val="tx1"/>
              </a:solidFill>
              <a:latin typeface="Calibri"/>
              <a:cs typeface="Calibri"/>
            </a:endParaRPr>
          </a:p>
          <a:p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Kimya</a:t>
            </a:r>
            <a:r>
              <a:rPr lang="en-US" dirty="0" smtClean="0">
                <a:solidFill>
                  <a:schemeClr val="tx1"/>
                </a:solidFill>
                <a:latin typeface="Calibri"/>
                <a:cs typeface="Calibri"/>
              </a:rPr>
              <a:t> </a:t>
            </a:r>
            <a:r>
              <a:rPr lang="en-US" dirty="0" err="1" smtClean="0">
                <a:solidFill>
                  <a:schemeClr val="tx1"/>
                </a:solidFill>
                <a:latin typeface="Calibri"/>
                <a:cs typeface="Calibri"/>
              </a:rPr>
              <a:t>Bölümü</a:t>
            </a:r>
            <a:endParaRPr lang="en-US" dirty="0">
              <a:solidFill>
                <a:schemeClr val="tx1"/>
              </a:solidFill>
              <a:latin typeface="Calibri"/>
              <a:cs typeface="Calibri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5211" y="719031"/>
            <a:ext cx="5717731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4800" b="1" dirty="0" smtClean="0"/>
              <a:t>KİM 319 BİYOKİMYA I</a:t>
            </a:r>
            <a:endParaRPr lang="en-US" sz="4800" b="1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82942" y="355600"/>
            <a:ext cx="1600200" cy="1600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09022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b="1" dirty="0" smtClean="0"/>
              <a:t>KIM 319 </a:t>
            </a:r>
            <a:r>
              <a:rPr lang="en-US" b="1" dirty="0" err="1" smtClean="0"/>
              <a:t>Biyokimya</a:t>
            </a:r>
            <a:r>
              <a:rPr lang="en-US" b="1" dirty="0" smtClean="0"/>
              <a:t> </a:t>
            </a:r>
            <a:r>
              <a:rPr lang="en-US" b="1" dirty="0" err="1" smtClean="0"/>
              <a:t>İçerik</a:t>
            </a:r>
            <a:endParaRPr lang="en-US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dirty="0" smtClean="0"/>
              <a:t>•</a:t>
            </a:r>
            <a:r>
              <a:rPr lang="en-US" dirty="0" err="1"/>
              <a:t>Biyokimyaya</a:t>
            </a:r>
            <a:r>
              <a:rPr lang="en-US" dirty="0"/>
              <a:t> </a:t>
            </a:r>
            <a:r>
              <a:rPr lang="en-US" dirty="0" err="1"/>
              <a:t>giriş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</a:t>
            </a:r>
            <a:r>
              <a:rPr lang="en-US" dirty="0" err="1"/>
              <a:t>Kimyasal</a:t>
            </a:r>
            <a:r>
              <a:rPr lang="en-US" dirty="0"/>
              <a:t> </a:t>
            </a:r>
            <a:r>
              <a:rPr lang="en-US" dirty="0" err="1"/>
              <a:t>Termodinamik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Biyoenerjetikler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</a:t>
            </a:r>
            <a:r>
              <a:rPr lang="en-US" dirty="0" err="1"/>
              <a:t>Karbonhidratlar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</a:t>
            </a:r>
            <a:r>
              <a:rPr lang="en-US" dirty="0" err="1"/>
              <a:t>Lipidler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</a:t>
            </a:r>
            <a:r>
              <a:rPr lang="en-US" dirty="0" err="1"/>
              <a:t>Aminoasitler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Peptitler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</a:t>
            </a:r>
            <a:r>
              <a:rPr lang="en-US" dirty="0" err="1"/>
              <a:t>Proteinler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</a:t>
            </a:r>
            <a:r>
              <a:rPr lang="en-US" dirty="0" err="1"/>
              <a:t>Enzimler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•</a:t>
            </a:r>
            <a:r>
              <a:rPr lang="en-US" dirty="0" err="1"/>
              <a:t>Vitaminler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</a:t>
            </a:r>
            <a:r>
              <a:rPr lang="en-US" dirty="0" err="1"/>
              <a:t>Kimyasal</a:t>
            </a:r>
            <a:r>
              <a:rPr lang="en-US" dirty="0"/>
              <a:t> </a:t>
            </a:r>
            <a:r>
              <a:rPr lang="en-US" dirty="0" err="1"/>
              <a:t>termodinamik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Biyokenerjetikler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•</a:t>
            </a:r>
            <a:r>
              <a:rPr lang="en-US" dirty="0" err="1"/>
              <a:t>Nükleik</a:t>
            </a:r>
            <a:r>
              <a:rPr lang="en-US" dirty="0"/>
              <a:t> </a:t>
            </a:r>
            <a:r>
              <a:rPr lang="en-US" dirty="0" err="1"/>
              <a:t>Asitler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50263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 smtClean="0"/>
              <a:t>Biyokimyanın</a:t>
            </a:r>
            <a:r>
              <a:rPr lang="en-US" dirty="0" smtClean="0"/>
              <a:t> </a:t>
            </a:r>
            <a:r>
              <a:rPr lang="en-US" dirty="0" err="1"/>
              <a:t>başlıca</a:t>
            </a:r>
            <a:r>
              <a:rPr lang="en-US" dirty="0"/>
              <a:t> </a:t>
            </a:r>
            <a:r>
              <a:rPr lang="en-US" dirty="0" err="1"/>
              <a:t>konuları</a:t>
            </a:r>
            <a:r>
              <a:rPr lang="en-US" dirty="0" smtClean="0"/>
              <a:t>;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•</a:t>
            </a:r>
            <a:r>
              <a:rPr lang="en-US" dirty="0" err="1"/>
              <a:t>Hücre</a:t>
            </a:r>
            <a:r>
              <a:rPr lang="en-US" dirty="0"/>
              <a:t> </a:t>
            </a:r>
            <a:r>
              <a:rPr lang="en-US" dirty="0" err="1"/>
              <a:t>içinde</a:t>
            </a:r>
            <a:r>
              <a:rPr lang="en-US" dirty="0"/>
              <a:t> </a:t>
            </a:r>
            <a:r>
              <a:rPr lang="en-US" dirty="0" err="1"/>
              <a:t>sürekli</a:t>
            </a:r>
            <a:r>
              <a:rPr lang="en-US" dirty="0"/>
              <a:t> </a:t>
            </a:r>
            <a:r>
              <a:rPr lang="en-US" dirty="0" err="1"/>
              <a:t>olarak</a:t>
            </a:r>
            <a:r>
              <a:rPr lang="en-US" dirty="0"/>
              <a:t> </a:t>
            </a:r>
            <a:r>
              <a:rPr lang="en-US" dirty="0" err="1"/>
              <a:t>meydana</a:t>
            </a:r>
            <a:r>
              <a:rPr lang="en-US" dirty="0"/>
              <a:t> </a:t>
            </a:r>
            <a:r>
              <a:rPr lang="en-US" dirty="0" err="1"/>
              <a:t>gelen</a:t>
            </a:r>
            <a:r>
              <a:rPr lang="en-US" dirty="0"/>
              <a:t> </a:t>
            </a:r>
            <a:r>
              <a:rPr lang="en-US" dirty="0" err="1"/>
              <a:t>kimyasal</a:t>
            </a:r>
            <a:r>
              <a:rPr lang="en-US" dirty="0"/>
              <a:t> </a:t>
            </a:r>
            <a:r>
              <a:rPr lang="en-US" dirty="0" err="1"/>
              <a:t>dönüşümlerin</a:t>
            </a:r>
            <a:r>
              <a:rPr lang="en-US" dirty="0"/>
              <a:t> </a:t>
            </a:r>
            <a:r>
              <a:rPr lang="en-US" dirty="0" err="1"/>
              <a:t>incelenmesi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•</a:t>
            </a:r>
            <a:r>
              <a:rPr lang="en-US" dirty="0" err="1"/>
              <a:t>Metabolizma</a:t>
            </a:r>
            <a:r>
              <a:rPr lang="en-US" dirty="0"/>
              <a:t> </a:t>
            </a:r>
            <a:r>
              <a:rPr lang="en-US" dirty="0" err="1"/>
              <a:t>olaylarının</a:t>
            </a:r>
            <a:r>
              <a:rPr lang="en-US" dirty="0"/>
              <a:t> </a:t>
            </a:r>
            <a:r>
              <a:rPr lang="en-US" dirty="0" err="1"/>
              <a:t>anlatılması</a:t>
            </a:r>
            <a:r>
              <a:rPr lang="en-US" dirty="0"/>
              <a:t> ,</a:t>
            </a:r>
          </a:p>
          <a:p>
            <a:pPr marL="0" indent="0">
              <a:buNone/>
            </a:pPr>
            <a:r>
              <a:rPr lang="en-US" dirty="0"/>
              <a:t>•</a:t>
            </a:r>
            <a:r>
              <a:rPr lang="en-US" dirty="0" err="1"/>
              <a:t>Hücreye</a:t>
            </a:r>
            <a:r>
              <a:rPr lang="en-US" dirty="0"/>
              <a:t> </a:t>
            </a:r>
            <a:r>
              <a:rPr lang="en-US" dirty="0" err="1"/>
              <a:t>ait</a:t>
            </a:r>
            <a:r>
              <a:rPr lang="en-US" dirty="0"/>
              <a:t> </a:t>
            </a:r>
            <a:r>
              <a:rPr lang="en-US" dirty="0" err="1"/>
              <a:t>maddelerin</a:t>
            </a:r>
            <a:r>
              <a:rPr lang="en-US" dirty="0"/>
              <a:t> </a:t>
            </a:r>
            <a:r>
              <a:rPr lang="en-US" dirty="0" err="1"/>
              <a:t>oluşumu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•</a:t>
            </a:r>
            <a:r>
              <a:rPr lang="en-US" dirty="0" err="1"/>
              <a:t>Kimyasal</a:t>
            </a:r>
            <a:r>
              <a:rPr lang="en-US" dirty="0"/>
              <a:t> </a:t>
            </a:r>
            <a:r>
              <a:rPr lang="en-US" dirty="0" err="1"/>
              <a:t>enerji</a:t>
            </a:r>
            <a:r>
              <a:rPr lang="en-US" dirty="0"/>
              <a:t> </a:t>
            </a:r>
            <a:r>
              <a:rPr lang="en-US" dirty="0" err="1"/>
              <a:t>kazanmak</a:t>
            </a:r>
            <a:r>
              <a:rPr lang="en-US" dirty="0"/>
              <a:t> </a:t>
            </a:r>
            <a:r>
              <a:rPr lang="en-US" dirty="0" err="1"/>
              <a:t>için</a:t>
            </a:r>
            <a:r>
              <a:rPr lang="en-US" dirty="0"/>
              <a:t> </a:t>
            </a:r>
            <a:r>
              <a:rPr lang="en-US" dirty="0" err="1"/>
              <a:t>besin</a:t>
            </a:r>
            <a:r>
              <a:rPr lang="en-US" dirty="0"/>
              <a:t> </a:t>
            </a:r>
            <a:r>
              <a:rPr lang="en-US" dirty="0" err="1"/>
              <a:t>maddelerinin</a:t>
            </a:r>
            <a:r>
              <a:rPr lang="en-US" dirty="0"/>
              <a:t> </a:t>
            </a:r>
            <a:r>
              <a:rPr lang="en-US" dirty="0" err="1"/>
              <a:t>değişimi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yıkımı</a:t>
            </a:r>
            <a:r>
              <a:rPr lang="en-US" dirty="0"/>
              <a:t>,</a:t>
            </a:r>
          </a:p>
          <a:p>
            <a:pPr marL="0" indent="0">
              <a:buNone/>
            </a:pPr>
            <a:r>
              <a:rPr lang="en-US" dirty="0"/>
              <a:t>•</a:t>
            </a:r>
            <a:r>
              <a:rPr lang="en-US" dirty="0" err="1"/>
              <a:t>Kimyasal</a:t>
            </a:r>
            <a:r>
              <a:rPr lang="en-US" dirty="0"/>
              <a:t> </a:t>
            </a:r>
            <a:r>
              <a:rPr lang="en-US" dirty="0" err="1"/>
              <a:t>regülasyon</a:t>
            </a:r>
            <a:r>
              <a:rPr lang="en-US" dirty="0"/>
              <a:t> (</a:t>
            </a:r>
            <a:r>
              <a:rPr lang="en-US" dirty="0" err="1"/>
              <a:t>düzenlenme</a:t>
            </a:r>
            <a:r>
              <a:rPr lang="en-US" dirty="0"/>
              <a:t> </a:t>
            </a:r>
            <a:r>
              <a:rPr lang="en-US" dirty="0" err="1"/>
              <a:t>veya</a:t>
            </a:r>
            <a:r>
              <a:rPr lang="en-US" dirty="0"/>
              <a:t> </a:t>
            </a:r>
            <a:r>
              <a:rPr lang="en-US" dirty="0" err="1"/>
              <a:t>düzenleme</a:t>
            </a:r>
            <a:r>
              <a:rPr lang="en-US" dirty="0"/>
              <a:t>) </a:t>
            </a:r>
          </a:p>
          <a:p>
            <a:pPr marL="0" indent="0">
              <a:buNone/>
            </a:pPr>
            <a:r>
              <a:rPr lang="en-US" dirty="0"/>
              <a:t>•</a:t>
            </a:r>
            <a:r>
              <a:rPr lang="en-US" dirty="0" err="1"/>
              <a:t>Belirli</a:t>
            </a:r>
            <a:r>
              <a:rPr lang="en-US" dirty="0"/>
              <a:t> </a:t>
            </a:r>
            <a:r>
              <a:rPr lang="en-US" dirty="0" err="1"/>
              <a:t>bir</a:t>
            </a:r>
            <a:r>
              <a:rPr lang="en-US" dirty="0"/>
              <a:t> </a:t>
            </a:r>
            <a:r>
              <a:rPr lang="en-US" dirty="0" err="1"/>
              <a:t>yapının</a:t>
            </a:r>
            <a:r>
              <a:rPr lang="en-US" dirty="0"/>
              <a:t> </a:t>
            </a:r>
            <a:r>
              <a:rPr lang="en-US" dirty="0" err="1"/>
              <a:t>oluşumuna</a:t>
            </a:r>
            <a:r>
              <a:rPr lang="en-US" dirty="0"/>
              <a:t> </a:t>
            </a:r>
            <a:r>
              <a:rPr lang="en-US" dirty="0" err="1"/>
              <a:t>katılan</a:t>
            </a:r>
            <a:r>
              <a:rPr lang="en-US" dirty="0"/>
              <a:t> </a:t>
            </a:r>
            <a:r>
              <a:rPr lang="en-US" dirty="0" err="1"/>
              <a:t>ve</a:t>
            </a:r>
            <a:r>
              <a:rPr lang="en-US" dirty="0"/>
              <a:t> </a:t>
            </a:r>
            <a:r>
              <a:rPr lang="en-US" dirty="0" err="1"/>
              <a:t>yapı</a:t>
            </a:r>
            <a:r>
              <a:rPr lang="en-US" dirty="0"/>
              <a:t> </a:t>
            </a:r>
            <a:r>
              <a:rPr lang="en-US" dirty="0" err="1"/>
              <a:t>elemanlarının</a:t>
            </a:r>
            <a:r>
              <a:rPr lang="en-US" dirty="0"/>
              <a:t> </a:t>
            </a:r>
            <a:r>
              <a:rPr lang="en-US" dirty="0" err="1"/>
              <a:t>kendine</a:t>
            </a:r>
            <a:r>
              <a:rPr lang="en-US" dirty="0"/>
              <a:t> has </a:t>
            </a:r>
            <a:r>
              <a:rPr lang="en-US" dirty="0" err="1"/>
              <a:t>fonksiyonlarını</a:t>
            </a:r>
            <a:r>
              <a:rPr lang="en-US" dirty="0"/>
              <a:t> </a:t>
            </a:r>
            <a:r>
              <a:rPr lang="en-US" dirty="0" err="1"/>
              <a:t>gösteren</a:t>
            </a:r>
            <a:r>
              <a:rPr lang="en-US" dirty="0"/>
              <a:t> </a:t>
            </a:r>
            <a:r>
              <a:rPr lang="en-US" dirty="0" err="1"/>
              <a:t>kimyasal</a:t>
            </a:r>
            <a:r>
              <a:rPr lang="en-US" dirty="0"/>
              <a:t> </a:t>
            </a:r>
            <a:r>
              <a:rPr lang="en-US" dirty="0" err="1"/>
              <a:t>olaylar</a:t>
            </a:r>
            <a:r>
              <a:rPr lang="en-US" dirty="0"/>
              <a:t>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319044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71533"/>
          </a:xfrm>
        </p:spPr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en-US" u="sng" dirty="0" err="1" smtClean="0"/>
              <a:t>Biyokimyanın</a:t>
            </a:r>
            <a:r>
              <a:rPr lang="en-US" u="sng" dirty="0" smtClean="0"/>
              <a:t> </a:t>
            </a:r>
            <a:r>
              <a:rPr lang="en-US" u="sng" dirty="0" err="1" smtClean="0"/>
              <a:t>tanımı</a:t>
            </a:r>
            <a:r>
              <a:rPr lang="en-US" u="sng" dirty="0" smtClean="0"/>
              <a:t>;</a:t>
            </a:r>
          </a:p>
          <a:p>
            <a:pPr marL="0" indent="0">
              <a:buNone/>
            </a:pPr>
            <a:endParaRPr lang="en-US" u="sng" dirty="0" smtClean="0"/>
          </a:p>
          <a:p>
            <a:pPr marL="0" indent="0">
              <a:buNone/>
            </a:pPr>
            <a:r>
              <a:rPr lang="en-US" dirty="0" err="1" smtClean="0"/>
              <a:t>Yaşamın</a:t>
            </a:r>
            <a:r>
              <a:rPr lang="en-US" dirty="0" smtClean="0"/>
              <a:t>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kimyası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ilgilenen</a:t>
            </a:r>
            <a:r>
              <a:rPr lang="en-US" dirty="0" smtClean="0"/>
              <a:t> </a:t>
            </a:r>
            <a:r>
              <a:rPr lang="en-US" dirty="0" err="1" smtClean="0"/>
              <a:t>bilim</a:t>
            </a:r>
            <a:r>
              <a:rPr lang="en-US" dirty="0" smtClean="0"/>
              <a:t> </a:t>
            </a:r>
            <a:r>
              <a:rPr lang="en-US" dirty="0" err="1" smtClean="0"/>
              <a:t>dalıdır</a:t>
            </a:r>
            <a:r>
              <a:rPr lang="en-US" dirty="0" smtClean="0"/>
              <a:t>. Bios, </a:t>
            </a:r>
            <a:r>
              <a:rPr lang="en-US" dirty="0" err="1" smtClean="0"/>
              <a:t>Yunancada</a:t>
            </a:r>
            <a:r>
              <a:rPr lang="en-US" dirty="0" smtClean="0"/>
              <a:t> </a:t>
            </a:r>
            <a:r>
              <a:rPr lang="en-US" dirty="0" err="1" smtClean="0"/>
              <a:t>yaşam</a:t>
            </a:r>
            <a:r>
              <a:rPr lang="en-US" dirty="0" smtClean="0"/>
              <a:t> </a:t>
            </a:r>
            <a:r>
              <a:rPr lang="en-US" dirty="0" err="1" smtClean="0"/>
              <a:t>demektir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r>
              <a:rPr lang="en-US" dirty="0" err="1" smtClean="0"/>
              <a:t>Canlı</a:t>
            </a:r>
            <a:r>
              <a:rPr lang="en-US" dirty="0" smtClean="0"/>
              <a:t> </a:t>
            </a:r>
            <a:r>
              <a:rPr lang="en-US" dirty="0" err="1" smtClean="0"/>
              <a:t>sistemin</a:t>
            </a:r>
            <a:r>
              <a:rPr lang="en-US" dirty="0" smtClean="0"/>
              <a:t> </a:t>
            </a:r>
            <a:r>
              <a:rPr lang="en-US" dirty="0" err="1" smtClean="0"/>
              <a:t>yapısını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fonksiyonlarını</a:t>
            </a:r>
            <a:r>
              <a:rPr lang="en-US" dirty="0" smtClean="0"/>
              <a:t> </a:t>
            </a:r>
            <a:r>
              <a:rPr lang="en-US" dirty="0" err="1" smtClean="0"/>
              <a:t>kimyasal</a:t>
            </a:r>
            <a:r>
              <a:rPr lang="en-US" dirty="0" smtClean="0"/>
              <a:t> </a:t>
            </a:r>
            <a:r>
              <a:rPr lang="en-US" dirty="0" err="1" smtClean="0"/>
              <a:t>bakımdan</a:t>
            </a:r>
            <a:r>
              <a:rPr lang="en-US" dirty="0" smtClean="0"/>
              <a:t> </a:t>
            </a:r>
            <a:r>
              <a:rPr lang="en-US" dirty="0" err="1" smtClean="0"/>
              <a:t>inceleyen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bilim</a:t>
            </a:r>
            <a:r>
              <a:rPr lang="en-US" dirty="0" smtClean="0"/>
              <a:t> </a:t>
            </a:r>
            <a:r>
              <a:rPr lang="en-US" dirty="0" err="1" smtClean="0"/>
              <a:t>dalı</a:t>
            </a:r>
            <a:r>
              <a:rPr lang="en-US" dirty="0" smtClean="0"/>
              <a:t> </a:t>
            </a:r>
            <a:r>
              <a:rPr lang="en-US" dirty="0" err="1" smtClean="0"/>
              <a:t>olarak</a:t>
            </a:r>
            <a:r>
              <a:rPr lang="en-US" dirty="0" smtClean="0"/>
              <a:t> </a:t>
            </a:r>
            <a:r>
              <a:rPr lang="en-US" dirty="0" err="1" smtClean="0"/>
              <a:t>tanımlanır</a:t>
            </a:r>
            <a:r>
              <a:rPr lang="en-US" dirty="0" smtClean="0"/>
              <a:t>. </a:t>
            </a:r>
          </a:p>
          <a:p>
            <a:pPr marL="0" indent="0">
              <a:buNone/>
            </a:pPr>
            <a:r>
              <a:rPr lang="en-US" dirty="0" err="1" smtClean="0"/>
              <a:t>Canlı</a:t>
            </a:r>
            <a:r>
              <a:rPr lang="en-US" dirty="0" smtClean="0"/>
              <a:t> </a:t>
            </a:r>
            <a:r>
              <a:rPr lang="en-US" dirty="0" err="1" smtClean="0"/>
              <a:t>hücrelerin</a:t>
            </a:r>
            <a:r>
              <a:rPr lang="en-US" dirty="0" smtClean="0"/>
              <a:t> </a:t>
            </a:r>
            <a:r>
              <a:rPr lang="en-US" dirty="0" err="1" smtClean="0"/>
              <a:t>kimyasal</a:t>
            </a:r>
            <a:r>
              <a:rPr lang="en-US" dirty="0" smtClean="0"/>
              <a:t> </a:t>
            </a:r>
            <a:r>
              <a:rPr lang="en-US" dirty="0" err="1" smtClean="0"/>
              <a:t>yapı</a:t>
            </a:r>
            <a:r>
              <a:rPr lang="en-US" dirty="0" smtClean="0"/>
              <a:t> </a:t>
            </a:r>
            <a:r>
              <a:rPr lang="en-US" dirty="0" err="1" smtClean="0"/>
              <a:t>taşlarını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bunların</a:t>
            </a:r>
            <a:r>
              <a:rPr lang="en-US" dirty="0" smtClean="0"/>
              <a:t> </a:t>
            </a:r>
            <a:r>
              <a:rPr lang="en-US" dirty="0" err="1" smtClean="0"/>
              <a:t>katıldığı</a:t>
            </a:r>
            <a:r>
              <a:rPr lang="en-US" dirty="0" smtClean="0"/>
              <a:t> </a:t>
            </a:r>
            <a:r>
              <a:rPr lang="en-US" dirty="0" err="1" smtClean="0"/>
              <a:t>reaksiyonları</a:t>
            </a:r>
            <a:r>
              <a:rPr lang="en-US" dirty="0" smtClean="0"/>
              <a:t> </a:t>
            </a:r>
            <a:r>
              <a:rPr lang="en-US" dirty="0" err="1" smtClean="0"/>
              <a:t>inceler</a:t>
            </a:r>
            <a:r>
              <a:rPr lang="en-US" dirty="0" smtClean="0"/>
              <a:t>.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r>
              <a:rPr lang="en-US" u="sng" dirty="0" err="1" smtClean="0"/>
              <a:t>Biyokimyanın</a:t>
            </a:r>
            <a:r>
              <a:rPr lang="en-US" u="sng" dirty="0" smtClean="0"/>
              <a:t> </a:t>
            </a:r>
            <a:r>
              <a:rPr lang="en-US" u="sng" dirty="0" err="1" smtClean="0"/>
              <a:t>amacı</a:t>
            </a:r>
            <a:r>
              <a:rPr lang="en-US" u="sng" dirty="0" smtClean="0"/>
              <a:t>;</a:t>
            </a:r>
          </a:p>
          <a:p>
            <a:pPr marL="0" indent="0">
              <a:buNone/>
            </a:pPr>
            <a:endParaRPr lang="en-US" u="sng" dirty="0"/>
          </a:p>
          <a:p>
            <a:pPr marL="0" indent="0">
              <a:lnSpc>
                <a:spcPct val="90000"/>
              </a:lnSpc>
              <a:buClr>
                <a:srgbClr val="FF00FF"/>
              </a:buClr>
              <a:buNone/>
            </a:pP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Biyokimyanın amacı, </a:t>
            </a:r>
            <a:r>
              <a:rPr lang="tr-TR" i="1" dirty="0" smtClean="0">
                <a:solidFill>
                  <a:srgbClr val="000000"/>
                </a:solidFill>
                <a:latin typeface="Calibri"/>
                <a:cs typeface="Calibri"/>
              </a:rPr>
              <a:t>canlı hücrelerle ilgili kimyasal olayların moleküler düzeyde tam olarak anlaşılmasını sağlamak</a:t>
            </a: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tır. </a:t>
            </a:r>
          </a:p>
          <a:p>
            <a:pPr marL="0" indent="0">
              <a:lnSpc>
                <a:spcPct val="90000"/>
              </a:lnSpc>
              <a:buClr>
                <a:srgbClr val="FF00FF"/>
              </a:buClr>
              <a:buNone/>
            </a:pPr>
            <a:r>
              <a:rPr lang="tr-TR" dirty="0" smtClean="0">
                <a:solidFill>
                  <a:srgbClr val="000000"/>
                </a:solidFill>
                <a:latin typeface="Calibri"/>
                <a:cs typeface="Calibri"/>
              </a:rPr>
              <a:t>Biyokimyanın öncelikli konusu ve görevi, hücre bileşenlerinin doğası hakkındaki bilgilerin toplanmasıdır. </a:t>
            </a:r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661350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214313" y="214313"/>
            <a:ext cx="8929687" cy="681037"/>
          </a:xfrm>
        </p:spPr>
        <p:txBody>
          <a:bodyPr>
            <a:normAutofit/>
          </a:bodyPr>
          <a:lstStyle/>
          <a:p>
            <a:pPr eaLnBrk="1" hangingPunct="1"/>
            <a:r>
              <a:rPr lang="tr-TR" sz="2800" b="1" dirty="0">
                <a:solidFill>
                  <a:schemeClr val="tx1"/>
                </a:solidFill>
                <a:latin typeface="Calibri"/>
                <a:cs typeface="Calibri"/>
              </a:rPr>
              <a:t>Canlı organizmaları cansızlardan farklı kılan nedir?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025525"/>
            <a:ext cx="8786812" cy="58324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1800" dirty="0">
                <a:solidFill>
                  <a:srgbClr val="FF00FF"/>
                </a:solidFill>
                <a:latin typeface="Calibri"/>
                <a:cs typeface="Calibri"/>
              </a:rPr>
              <a:t>1- Canlıların kimyasal karmaşıklığı ve düzenlenmeleri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1800" dirty="0">
                <a:latin typeface="Calibri"/>
                <a:cs typeface="Calibri"/>
              </a:rPr>
              <a:t>     Binlerce molekül hücrenin karmaşık iç yapısını oluşturur.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1800" dirty="0">
              <a:latin typeface="Calibri"/>
              <a:cs typeface="Calibri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1800" dirty="0">
                <a:latin typeface="Calibri"/>
                <a:cs typeface="Calibri"/>
              </a:rPr>
              <a:t>     Buna karşın cansız madde basit kimyasal bileşiklerin karışımından oluşur (Kil, </a:t>
            </a:r>
            <a:r>
              <a:rPr lang="tr-TR" sz="1800" dirty="0" err="1">
                <a:latin typeface="Calibri"/>
                <a:cs typeface="Calibri"/>
              </a:rPr>
              <a:t>kum,taş</a:t>
            </a:r>
            <a:r>
              <a:rPr lang="tr-TR" sz="1800" dirty="0">
                <a:latin typeface="Calibri"/>
                <a:cs typeface="Calibri"/>
              </a:rPr>
              <a:t>, deniz suyu...)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1800" dirty="0">
              <a:latin typeface="Calibri"/>
              <a:cs typeface="Calibri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1800" dirty="0">
                <a:solidFill>
                  <a:srgbClr val="FF00FF"/>
                </a:solidFill>
                <a:latin typeface="Calibri"/>
                <a:cs typeface="Calibri"/>
              </a:rPr>
              <a:t>2- Canlı organizmalar genellikle kimyasal besin maddeleri veya güneş ışınları şeklinde bulunan enerjiyi çevrelerinden özütler, dönüştürür ve kullanırlar.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1800" dirty="0">
                <a:latin typeface="Calibri"/>
                <a:cs typeface="Calibri"/>
              </a:rPr>
              <a:t>      Bu enerji organizmaların;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1800" dirty="0">
                <a:latin typeface="Calibri"/>
                <a:cs typeface="Calibri"/>
              </a:rPr>
              <a:t>     - karmaşık yapılarını inşa etmesini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1800" dirty="0">
                <a:latin typeface="Calibri"/>
                <a:cs typeface="Calibri"/>
              </a:rPr>
              <a:t>     - sürekliliğini sağlamasını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1800" dirty="0">
                <a:latin typeface="Calibri"/>
                <a:cs typeface="Calibri"/>
              </a:rPr>
              <a:t>     - mekanik, kimyasal, </a:t>
            </a:r>
            <a:r>
              <a:rPr lang="tr-TR" sz="1800" dirty="0" err="1">
                <a:latin typeface="Calibri"/>
                <a:cs typeface="Calibri"/>
              </a:rPr>
              <a:t>ozmotik</a:t>
            </a:r>
            <a:r>
              <a:rPr lang="tr-TR" sz="1800" dirty="0">
                <a:latin typeface="Calibri"/>
                <a:cs typeface="Calibri"/>
              </a:rPr>
              <a:t> ve diğer işleri yapabilmesini sağlar.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1800" dirty="0">
              <a:latin typeface="Calibri"/>
              <a:cs typeface="Calibri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1800" dirty="0">
                <a:latin typeface="Calibri"/>
                <a:cs typeface="Calibri"/>
              </a:rPr>
              <a:t>     Cansız madde yapısal sürekliliğini sağlamak ve iş yapmak için sistemli ve dinamik bir şekilde </a:t>
            </a:r>
            <a:r>
              <a:rPr lang="tr-TR" sz="1800" b="1" u="sng" dirty="0">
                <a:latin typeface="Calibri"/>
                <a:cs typeface="Calibri"/>
              </a:rPr>
              <a:t>enerji kullanmaz</a:t>
            </a:r>
            <a:r>
              <a:rPr lang="tr-TR" sz="1800" dirty="0">
                <a:latin typeface="Calibri"/>
                <a:cs typeface="Calibri"/>
              </a:rPr>
              <a:t> tersine çevresiyle denge oluşturmak için çok daha düzensiz bir duruma doğru yıkılma eğilimindedir.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tr-TR" sz="1800" dirty="0">
              <a:latin typeface="Calibri"/>
              <a:cs typeface="Calibri"/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1800" dirty="0">
                <a:solidFill>
                  <a:srgbClr val="FF00FF"/>
                </a:solidFill>
                <a:latin typeface="Calibri"/>
                <a:cs typeface="Calibri"/>
              </a:rPr>
              <a:t>3- Kendini eşleme ve kendini oluşturma kapasitesidir.</a:t>
            </a:r>
            <a:r>
              <a:rPr lang="tr-TR" sz="1800" dirty="0">
                <a:latin typeface="Calibri"/>
                <a:cs typeface="Calibri"/>
              </a:rPr>
              <a:t> Bu özellik canlılığın </a:t>
            </a:r>
            <a:r>
              <a:rPr lang="tr-TR" sz="1800" dirty="0" err="1">
                <a:latin typeface="Calibri"/>
                <a:cs typeface="Calibri"/>
              </a:rPr>
              <a:t>anahtarıdır.Bir</a:t>
            </a:r>
            <a:r>
              <a:rPr lang="tr-TR" sz="1800" dirty="0">
                <a:latin typeface="Calibri"/>
                <a:cs typeface="Calibri"/>
              </a:rPr>
              <a:t> bakteri 24 saat içinde milyar sayıda yavru hücre oluşturabilir.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1800" dirty="0">
                <a:latin typeface="Calibri"/>
                <a:cs typeface="Calibri"/>
              </a:rPr>
              <a:t>    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1800" dirty="0">
                <a:latin typeface="Calibri"/>
                <a:cs typeface="Calibri"/>
              </a:rPr>
              <a:t>     Cansız madde bunu yapamaz.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tr-TR" sz="1800" dirty="0">
                <a:latin typeface="Calibri"/>
                <a:cs typeface="Calibri"/>
              </a:rPr>
              <a:t>          </a:t>
            </a:r>
          </a:p>
        </p:txBody>
      </p:sp>
    </p:spTree>
    <p:extLst>
      <p:ext uri="{BB962C8B-B14F-4D97-AF65-F5344CB8AC3E}">
        <p14:creationId xmlns:p14="http://schemas.microsoft.com/office/powerpoint/2010/main" val="324091410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348</Words>
  <Application>Microsoft Macintosh PowerPoint</Application>
  <PresentationFormat>On-screen Show (4:3)</PresentationFormat>
  <Paragraphs>53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BİYOKİMYAYA GİRİŞ ve YAŞAMIN MOLEKÜLER ANLAMI ve SU</vt:lpstr>
      <vt:lpstr>KIM 319 Biyokimya İçerik</vt:lpstr>
      <vt:lpstr>PowerPoint Presentation</vt:lpstr>
      <vt:lpstr>PowerPoint Presentation</vt:lpstr>
      <vt:lpstr>Canlı organizmaları cansızlardan farklı kılan nedir?</vt:lpstr>
    </vt:vector>
  </TitlesOfParts>
  <Company>AU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BİYOKİMYAYA GİRİŞ ve YAŞAMIN MOLEKÜLER ANLAMI ve SU</dc:title>
  <dc:creator>hatice ercan</dc:creator>
  <cp:lastModifiedBy>hatice ercan</cp:lastModifiedBy>
  <cp:revision>1</cp:revision>
  <dcterms:created xsi:type="dcterms:W3CDTF">2018-05-08T12:08:33Z</dcterms:created>
  <dcterms:modified xsi:type="dcterms:W3CDTF">2018-05-08T12:18:53Z</dcterms:modified>
</cp:coreProperties>
</file>