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3" r:id="rId3"/>
    <p:sldId id="265" r:id="rId4"/>
    <p:sldId id="258" r:id="rId5"/>
    <p:sldId id="266" r:id="rId6"/>
    <p:sldId id="267" r:id="rId7"/>
    <p:sldId id="268" r:id="rId8"/>
    <p:sldId id="269" r:id="rId9"/>
    <p:sldId id="273" r:id="rId10"/>
    <p:sldId id="259" r:id="rId11"/>
    <p:sldId id="260" r:id="rId12"/>
    <p:sldId id="270" r:id="rId13"/>
    <p:sldId id="272" r:id="rId14"/>
    <p:sldId id="274" r:id="rId15"/>
    <p:sldId id="264" r:id="rId16"/>
    <p:sldId id="271" r:id="rId17"/>
    <p:sldId id="275" r:id="rId18"/>
    <p:sldId id="276" r:id="rId19"/>
    <p:sldId id="277" r:id="rId20"/>
    <p:sldId id="278" r:id="rId21"/>
    <p:sldId id="279" r:id="rId22"/>
    <p:sldId id="262" r:id="rId23"/>
    <p:sldId id="280" r:id="rId24"/>
    <p:sldId id="2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40"/>
    <a:srgbClr val="F2FDF7"/>
    <a:srgbClr val="FF0080"/>
    <a:srgbClr val="5D7E9D"/>
    <a:srgbClr val="191919"/>
    <a:srgbClr val="8000FF"/>
    <a:srgbClr val="00FF8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2" autoAdjust="0"/>
    <p:restoredTop sz="91734" autoAdjust="0"/>
  </p:normalViewPr>
  <p:slideViewPr>
    <p:cSldViewPr snapToObjects="1">
      <p:cViewPr varScale="1">
        <p:scale>
          <a:sx n="83" d="100"/>
          <a:sy n="83" d="100"/>
        </p:scale>
        <p:origin x="1350" y="9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D44816E-F4B3-40AF-9D87-AC73A90DBB63}" type="slidenum">
              <a:rPr lang="en-US" altLang="en-US"/>
              <a:pPr>
                <a:defRPr/>
              </a:pPr>
              <a:t>‹#›</a:t>
            </a:fld>
            <a:endParaRPr lang="en-US" altLang="en-US"/>
          </a:p>
        </p:txBody>
      </p:sp>
    </p:spTree>
    <p:extLst>
      <p:ext uri="{BB962C8B-B14F-4D97-AF65-F5344CB8AC3E}">
        <p14:creationId xmlns:p14="http://schemas.microsoft.com/office/powerpoint/2010/main" val="3820440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D3FD52-6DA0-47FC-9F04-6DF227F98547}" type="slidenum">
              <a:rPr lang="en-US" altLang="en-US"/>
              <a:pPr>
                <a:defRPr/>
              </a:pPr>
              <a:t>‹#›</a:t>
            </a:fld>
            <a:endParaRPr lang="en-US" altLang="en-US"/>
          </a:p>
        </p:txBody>
      </p:sp>
    </p:spTree>
    <p:extLst>
      <p:ext uri="{BB962C8B-B14F-4D97-AF65-F5344CB8AC3E}">
        <p14:creationId xmlns:p14="http://schemas.microsoft.com/office/powerpoint/2010/main" val="786005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C6A311-3B4E-4194-A52D-71EAA03A8982}"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8502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746FF3-AB72-43AF-9C00-332DEC709244}" type="slidenum">
              <a:rPr lang="en-US" altLang="en-US"/>
              <a:pPr/>
              <a:t>10</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7241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28E207-24CF-48F5-84CD-35F7D2999065}" type="slidenum">
              <a:rPr lang="en-US" altLang="en-US"/>
              <a:pPr/>
              <a:t>11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480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552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552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552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28E207-24CF-48F5-84CD-35F7D2999065}" type="slidenum">
              <a:rPr lang="en-US" altLang="en-US"/>
              <a:pPr/>
              <a:t>15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480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65325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20</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05308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0530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0530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65325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65325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94879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552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8795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87952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atoms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05C54EC9-8EC6-4DD7-B04A-00D516E242F5}" type="slidenum">
              <a:rPr lang="en-US" altLang="en-US"/>
              <a:pPr>
                <a:defRPr/>
              </a:pPr>
              <a:t>‹#›</a:t>
            </a:fld>
            <a:endParaRPr lang="en-US" altLang="en-US"/>
          </a:p>
        </p:txBody>
      </p:sp>
    </p:spTree>
    <p:extLst>
      <p:ext uri="{BB962C8B-B14F-4D97-AF65-F5344CB8AC3E}">
        <p14:creationId xmlns:p14="http://schemas.microsoft.com/office/powerpoint/2010/main" val="175791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5496B9-27FB-4BD3-A977-D1847379822B}" type="slidenum">
              <a:rPr lang="en-US" altLang="en-US"/>
              <a:pPr>
                <a:defRPr/>
              </a:pPr>
              <a:t>‹#›</a:t>
            </a:fld>
            <a:endParaRPr lang="en-US" altLang="en-US"/>
          </a:p>
        </p:txBody>
      </p:sp>
    </p:spTree>
    <p:extLst>
      <p:ext uri="{BB962C8B-B14F-4D97-AF65-F5344CB8AC3E}">
        <p14:creationId xmlns:p14="http://schemas.microsoft.com/office/powerpoint/2010/main" val="178324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8D707D-C17C-4B82-90A5-4E21FF15D379}" type="slidenum">
              <a:rPr lang="en-US" altLang="en-US"/>
              <a:pPr>
                <a:defRPr/>
              </a:pPr>
              <a:t>‹#›</a:t>
            </a:fld>
            <a:endParaRPr lang="en-US" altLang="en-US"/>
          </a:p>
        </p:txBody>
      </p:sp>
    </p:spTree>
    <p:extLst>
      <p:ext uri="{BB962C8B-B14F-4D97-AF65-F5344CB8AC3E}">
        <p14:creationId xmlns:p14="http://schemas.microsoft.com/office/powerpoint/2010/main" val="353379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1F93E2-7BAE-4E42-821D-D3852BBFC292}" type="slidenum">
              <a:rPr lang="en-US" altLang="en-US"/>
              <a:pPr>
                <a:defRPr/>
              </a:pPr>
              <a:t>‹#›</a:t>
            </a:fld>
            <a:endParaRPr lang="en-US" altLang="en-US"/>
          </a:p>
        </p:txBody>
      </p:sp>
    </p:spTree>
    <p:extLst>
      <p:ext uri="{BB962C8B-B14F-4D97-AF65-F5344CB8AC3E}">
        <p14:creationId xmlns:p14="http://schemas.microsoft.com/office/powerpoint/2010/main" val="3473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ECFFB4-E32B-483C-B31D-9844CC3A48C1}" type="slidenum">
              <a:rPr lang="en-US" altLang="en-US"/>
              <a:pPr>
                <a:defRPr/>
              </a:pPr>
              <a:t>‹#›</a:t>
            </a:fld>
            <a:endParaRPr lang="en-US" altLang="en-US"/>
          </a:p>
        </p:txBody>
      </p:sp>
    </p:spTree>
    <p:extLst>
      <p:ext uri="{BB962C8B-B14F-4D97-AF65-F5344CB8AC3E}">
        <p14:creationId xmlns:p14="http://schemas.microsoft.com/office/powerpoint/2010/main" val="377341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3FF2BB-D878-419C-A497-13B3AB29210C}" type="slidenum">
              <a:rPr lang="en-US" altLang="en-US"/>
              <a:pPr>
                <a:defRPr/>
              </a:pPr>
              <a:t>‹#›</a:t>
            </a:fld>
            <a:endParaRPr lang="en-US" altLang="en-US"/>
          </a:p>
        </p:txBody>
      </p:sp>
    </p:spTree>
    <p:extLst>
      <p:ext uri="{BB962C8B-B14F-4D97-AF65-F5344CB8AC3E}">
        <p14:creationId xmlns:p14="http://schemas.microsoft.com/office/powerpoint/2010/main" val="335365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6A1F25-0303-4948-B387-D0A69479C150}" type="slidenum">
              <a:rPr lang="en-US" altLang="en-US"/>
              <a:pPr>
                <a:defRPr/>
              </a:pPr>
              <a:t>‹#›</a:t>
            </a:fld>
            <a:endParaRPr lang="en-US" altLang="en-US"/>
          </a:p>
        </p:txBody>
      </p:sp>
    </p:spTree>
    <p:extLst>
      <p:ext uri="{BB962C8B-B14F-4D97-AF65-F5344CB8AC3E}">
        <p14:creationId xmlns:p14="http://schemas.microsoft.com/office/powerpoint/2010/main" val="34379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006935-EBBC-4845-B2EB-F24DBEAC1B51}" type="slidenum">
              <a:rPr lang="en-US" altLang="en-US"/>
              <a:pPr>
                <a:defRPr/>
              </a:pPr>
              <a:t>‹#›</a:t>
            </a:fld>
            <a:endParaRPr lang="en-US" altLang="en-US"/>
          </a:p>
        </p:txBody>
      </p:sp>
    </p:spTree>
    <p:extLst>
      <p:ext uri="{BB962C8B-B14F-4D97-AF65-F5344CB8AC3E}">
        <p14:creationId xmlns:p14="http://schemas.microsoft.com/office/powerpoint/2010/main" val="10111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FFA9EB4-DE15-4AF7-A8D3-155C82DC6B2E}" type="slidenum">
              <a:rPr lang="en-US" altLang="en-US"/>
              <a:pPr>
                <a:defRPr/>
              </a:pPr>
              <a:t>‹#›</a:t>
            </a:fld>
            <a:endParaRPr lang="en-US" altLang="en-US"/>
          </a:p>
        </p:txBody>
      </p:sp>
    </p:spTree>
    <p:extLst>
      <p:ext uri="{BB962C8B-B14F-4D97-AF65-F5344CB8AC3E}">
        <p14:creationId xmlns:p14="http://schemas.microsoft.com/office/powerpoint/2010/main" val="218233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C5699F0-EA32-4E30-822B-56937CF0DD06}" type="slidenum">
              <a:rPr lang="en-US" altLang="en-US"/>
              <a:pPr>
                <a:defRPr/>
              </a:pPr>
              <a:t>‹#›</a:t>
            </a:fld>
            <a:endParaRPr lang="en-US" altLang="en-US"/>
          </a:p>
        </p:txBody>
      </p:sp>
    </p:spTree>
    <p:extLst>
      <p:ext uri="{BB962C8B-B14F-4D97-AF65-F5344CB8AC3E}">
        <p14:creationId xmlns:p14="http://schemas.microsoft.com/office/powerpoint/2010/main" val="200594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D1E3617-C44D-4387-A45A-7A1AA85372B8}" type="slidenum">
              <a:rPr lang="en-US" altLang="en-US"/>
              <a:pPr>
                <a:defRPr/>
              </a:pPr>
              <a:t>‹#›</a:t>
            </a:fld>
            <a:endParaRPr lang="en-US" altLang="en-US"/>
          </a:p>
        </p:txBody>
      </p:sp>
    </p:spTree>
    <p:extLst>
      <p:ext uri="{BB962C8B-B14F-4D97-AF65-F5344CB8AC3E}">
        <p14:creationId xmlns:p14="http://schemas.microsoft.com/office/powerpoint/2010/main" val="123307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05ED1A-C983-418D-9A72-30CEE2366EF5}" type="slidenum">
              <a:rPr lang="en-US" altLang="en-US"/>
              <a:pPr>
                <a:defRPr/>
              </a:pPr>
              <a:t>‹#›</a:t>
            </a:fld>
            <a:endParaRPr lang="en-US" altLang="en-US"/>
          </a:p>
        </p:txBody>
      </p:sp>
    </p:spTree>
    <p:extLst>
      <p:ext uri="{BB962C8B-B14F-4D97-AF65-F5344CB8AC3E}">
        <p14:creationId xmlns:p14="http://schemas.microsoft.com/office/powerpoint/2010/main" val="1722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567060-3D0C-4AAB-89D7-16C069FF4548}" type="slidenum">
              <a:rPr lang="en-US" altLang="en-US"/>
              <a:pPr>
                <a:defRPr/>
              </a:pPr>
              <a:t>‹#›</a:t>
            </a:fld>
            <a:endParaRPr lang="en-US" altLang="en-US"/>
          </a:p>
        </p:txBody>
      </p:sp>
    </p:spTree>
    <p:extLst>
      <p:ext uri="{BB962C8B-B14F-4D97-AF65-F5344CB8AC3E}">
        <p14:creationId xmlns:p14="http://schemas.microsoft.com/office/powerpoint/2010/main" val="110973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0" y="-14288"/>
            <a:ext cx="9163050" cy="6735763"/>
          </a:xfrm>
          <a:prstGeom prst="rect">
            <a:avLst/>
          </a:prstGeom>
          <a:solidFill>
            <a:schemeClr val="bg1">
              <a:alpha val="7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1027" name="Picture 18" descr="atoms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A2352C9-5913-44A1-95CF-D30DF58816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file:///D:\Verdi&#287;im%20Dersler\Solunum_Kas\Lungs%20in%20Motion%20-%20Normal%20Breathing.mp4"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jrr4PmmMvQAhWF2hoKHeZHAA8QjRwIBw&amp;url=http://cataclystiq.deviantart.com/art/Inspiration-Wallpaper-1920x1080-HD-338009261&amp;bvm=bv.139782543,d.bGs&amp;psig=AFQjCNE-JyCZmalVqbUTZVqBEHh4I17Khw&amp;ust=148041354712450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jErsO1xMvQAhVI1RQKHR5iC3UQjRwIBw&amp;url=http://slideplayer.com/slide/4544815/&amp;psig=AFQjCNErWVb37un2K9GlFl2BU3_zN56apQ&amp;ust=148042526849531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i9n8quyMvQAhXFuRQKHYeLAXkQjRwIBw&amp;url=https://commons.wikimedia.org/wiki/File:Oil_with_Surfactant.jpg&amp;bvm=bv.139782543,d.d24&amp;psig=AFQjCNHW1RobYVltoUUNGbgde6tAMMQE1g&amp;ust=148042624534952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iwoM7mhMvQAhUFiRoKHffODfMQjRwIBw&amp;url=http://www.akciger.gen.tr/akciger-odemi.html&amp;psig=AFQjCNHnvpEIolpXzn7f3V4ph4TxMPgbTQ&amp;ust=148040815567940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1"/>
          <p:cNvSpPr>
            <a:spLocks noChangeArrowheads="1"/>
          </p:cNvSpPr>
          <p:nvPr/>
        </p:nvSpPr>
        <p:spPr bwMode="auto">
          <a:xfrm>
            <a:off x="0" y="2085975"/>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5" name="Text Box 58"/>
          <p:cNvSpPr txBox="1">
            <a:spLocks noChangeArrowheads="1"/>
          </p:cNvSpPr>
          <p:nvPr/>
        </p:nvSpPr>
        <p:spPr bwMode="auto">
          <a:xfrm>
            <a:off x="898525" y="30146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6" name="Text Box 60"/>
          <p:cNvSpPr txBox="1">
            <a:spLocks noChangeArrowheads="1"/>
          </p:cNvSpPr>
          <p:nvPr/>
        </p:nvSpPr>
        <p:spPr bwMode="auto">
          <a:xfrm>
            <a:off x="188913" y="2096852"/>
            <a:ext cx="8497887" cy="2492542"/>
          </a:xfrm>
          <a:prstGeom prst="rect">
            <a:avLst/>
          </a:prstGeom>
          <a:noFill/>
          <a:ln>
            <a:noFill/>
          </a:ln>
          <a:effectLst/>
          <a:extLst>
            <a:ext uri="{909E8E84-426E-40DD-AFC4-6F175D3DCCD1}">
              <a14:hiddenFill xmlns:a14="http://schemas.microsoft.com/office/drawing/2010/main">
                <a:solidFill>
                  <a:schemeClr val="bg1">
                    <a:alpha val="58823"/>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tr-TR" altLang="en-US" sz="5400" b="1" dirty="0" err="1" smtClean="0">
                <a:solidFill>
                  <a:srgbClr val="800040"/>
                </a:solidFill>
                <a:effectLst>
                  <a:outerShdw blurRad="38100" dist="38100" dir="2700000" algn="tl">
                    <a:srgbClr val="000000">
                      <a:alpha val="43137"/>
                    </a:srgbClr>
                  </a:outerShdw>
                </a:effectLst>
              </a:rPr>
              <a:t>Ventilasyon</a:t>
            </a:r>
            <a:r>
              <a:rPr lang="tr-TR" altLang="en-US" sz="5400" b="1" dirty="0" smtClean="0">
                <a:solidFill>
                  <a:srgbClr val="800040"/>
                </a:solidFill>
                <a:effectLst>
                  <a:outerShdw blurRad="38100" dist="38100" dir="2700000" algn="tl">
                    <a:srgbClr val="000000">
                      <a:alpha val="43137"/>
                    </a:srgbClr>
                  </a:outerShdw>
                </a:effectLst>
              </a:rPr>
              <a:t> &amp; </a:t>
            </a:r>
          </a:p>
          <a:p>
            <a:pPr algn="r" eaLnBrk="1" hangingPunct="1"/>
            <a:r>
              <a:rPr lang="tr-TR" altLang="en-US" sz="5400" b="1" dirty="0" smtClean="0">
                <a:solidFill>
                  <a:srgbClr val="800040"/>
                </a:solidFill>
                <a:effectLst>
                  <a:outerShdw blurRad="38100" dist="38100" dir="2700000" algn="tl">
                    <a:srgbClr val="000000">
                      <a:alpha val="43137"/>
                    </a:srgbClr>
                  </a:outerShdw>
                </a:effectLst>
              </a:rPr>
              <a:t>Akciğer Mekaniği</a:t>
            </a:r>
          </a:p>
          <a:p>
            <a:pPr algn="r" eaLnBrk="1" hangingPunct="1">
              <a:lnSpc>
                <a:spcPct val="200000"/>
              </a:lnSpc>
            </a:pPr>
            <a:r>
              <a:rPr lang="tr-TR" altLang="en-US" sz="2800" b="1"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Doç. Dr. Hakan ÖZTÜRK</a:t>
            </a:r>
            <a:endParaRPr lang="en-US" altLang="en-US" sz="2800"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5"/>
          <p:cNvSpPr>
            <a:spLocks noChangeArrowheads="1"/>
          </p:cNvSpPr>
          <p:nvPr/>
        </p:nvSpPr>
        <p:spPr bwMode="auto">
          <a:xfrm>
            <a:off x="0" y="1376771"/>
            <a:ext cx="9144000" cy="4698871"/>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8" name="Lungs in Motion - Normal Breathing.mp4">
            <a:hlinkClick r:id="" action="ppaction://media"/>
          </p:cNvPr>
          <p:cNvPicPr>
            <a:picLocks noChangeAspect="1"/>
          </p:cNvPicPr>
          <p:nvPr>
            <a:videoFile r:link="rId1"/>
            <p:extLst/>
          </p:nvPr>
        </p:nvPicPr>
        <p:blipFill>
          <a:blip r:embed="rId4" cstate="print"/>
          <a:stretch>
            <a:fillRect/>
          </a:stretch>
        </p:blipFill>
        <p:spPr>
          <a:xfrm>
            <a:off x="727801" y="1412776"/>
            <a:ext cx="7624619" cy="4636593"/>
          </a:xfrm>
          <a:prstGeom prst="rect">
            <a:avLst/>
          </a:prstGeom>
        </p:spPr>
      </p:pic>
      <p:sp>
        <p:nvSpPr>
          <p:cNvPr id="5"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a:t>
            </a:r>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5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spiration wallpaper ile ilgili görsel sonucu">
            <a:hlinkClick r:id="rId3"/>
          </p:cNvPr>
          <p:cNvPicPr>
            <a:picLocks noChangeAspect="1" noChangeArrowheads="1"/>
          </p:cNvPicPr>
          <p:nvPr/>
        </p:nvPicPr>
        <p:blipFill>
          <a:blip r:embed="rId4" cstate="print"/>
          <a:srcRect/>
          <a:stretch>
            <a:fillRect/>
          </a:stretch>
        </p:blipFill>
        <p:spPr bwMode="auto">
          <a:xfrm>
            <a:off x="0" y="0"/>
            <a:ext cx="9170988"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İnspirasyon</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&amp; </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Ekspirasyon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pic>
        <p:nvPicPr>
          <p:cNvPr id="44034" name="Picture 2"/>
          <p:cNvPicPr>
            <a:picLocks noChangeAspect="1" noChangeArrowheads="1"/>
          </p:cNvPicPr>
          <p:nvPr/>
        </p:nvPicPr>
        <p:blipFill>
          <a:blip r:embed="rId3" cstate="print"/>
          <a:srcRect/>
          <a:stretch>
            <a:fillRect/>
          </a:stretch>
        </p:blipFill>
        <p:spPr bwMode="auto">
          <a:xfrm>
            <a:off x="3998997" y="1437902"/>
            <a:ext cx="5145003" cy="4534025"/>
          </a:xfrm>
          <a:prstGeom prst="rect">
            <a:avLst/>
          </a:prstGeom>
          <a:noFill/>
          <a:ln w="9525">
            <a:noFill/>
            <a:miter lim="800000"/>
            <a:headEnd/>
            <a:tailEnd/>
          </a:ln>
          <a:effectLst/>
        </p:spPr>
      </p:pic>
      <p:sp>
        <p:nvSpPr>
          <p:cNvPr id="7172" name="Rectangle 3"/>
          <p:cNvSpPr>
            <a:spLocks noGrp="1" noChangeArrowheads="1"/>
          </p:cNvSpPr>
          <p:nvPr>
            <p:ph type="body" idx="1"/>
          </p:nvPr>
        </p:nvSpPr>
        <p:spPr>
          <a:xfrm>
            <a:off x="44898" y="1512168"/>
            <a:ext cx="4131058" cy="5229200"/>
          </a:xfrm>
        </p:spPr>
        <p:txBody>
          <a:bodyPr/>
          <a:lstStyle/>
          <a:p>
            <a:pPr lvl="1" eaLnBrk="1" hangingPunct="1">
              <a:spcBef>
                <a:spcPts val="0"/>
              </a:spcBef>
              <a:spcAft>
                <a:spcPts val="1200"/>
              </a:spcAft>
              <a:buFont typeface="Wingdings" pitchFamily="2" charset="2"/>
              <a:buChar char="q"/>
            </a:pPr>
            <a:r>
              <a:rPr lang="tr-TR" altLang="en-US" sz="1600" dirty="0" err="1" smtClean="0">
                <a:solidFill>
                  <a:schemeClr val="bg2"/>
                </a:solidFill>
              </a:rPr>
              <a:t>Eksternal</a:t>
            </a:r>
            <a:r>
              <a:rPr lang="tr-TR" altLang="en-US" sz="1600" dirty="0" smtClean="0">
                <a:solidFill>
                  <a:schemeClr val="bg2"/>
                </a:solidFill>
              </a:rPr>
              <a:t> </a:t>
            </a:r>
            <a:r>
              <a:rPr lang="tr-TR" altLang="en-US" sz="1600" dirty="0" err="1" smtClean="0">
                <a:solidFill>
                  <a:schemeClr val="bg2"/>
                </a:solidFill>
              </a:rPr>
              <a:t>interkostal</a:t>
            </a:r>
            <a:r>
              <a:rPr lang="tr-TR" altLang="en-US" sz="1600" dirty="0" smtClean="0">
                <a:solidFill>
                  <a:schemeClr val="bg2"/>
                </a:solidFill>
              </a:rPr>
              <a:t> kaslar ve diyaframın kasılması ile göğüs boşluğu yukarı ve dışarı genişler.</a:t>
            </a:r>
          </a:p>
          <a:p>
            <a:pPr lvl="1" eaLnBrk="1" hangingPunct="1">
              <a:spcBef>
                <a:spcPts val="0"/>
              </a:spcBef>
              <a:spcAft>
                <a:spcPts val="1200"/>
              </a:spcAft>
              <a:buFont typeface="Wingdings" pitchFamily="2" charset="2"/>
              <a:buChar char="q"/>
            </a:pPr>
            <a:r>
              <a:rPr lang="tr-TR" altLang="en-US" sz="1600" dirty="0" smtClean="0">
                <a:solidFill>
                  <a:schemeClr val="bg2"/>
                </a:solidFill>
              </a:rPr>
              <a:t>Göğüs duvarı akciğerlerden uzaklaşır. </a:t>
            </a:r>
            <a:r>
              <a:rPr lang="tr-TR" altLang="en-US" sz="1600" dirty="0" err="1" smtClean="0">
                <a:solidFill>
                  <a:schemeClr val="bg2"/>
                </a:solidFill>
              </a:rPr>
              <a:t>Pip</a:t>
            </a:r>
            <a:r>
              <a:rPr lang="tr-TR" altLang="en-US" sz="1600" dirty="0" smtClean="0">
                <a:solidFill>
                  <a:schemeClr val="bg2"/>
                </a:solidFill>
              </a:rPr>
              <a:t> daha negatif olurken </a:t>
            </a:r>
            <a:r>
              <a:rPr lang="tr-TR" altLang="en-US" sz="1600" dirty="0" err="1" smtClean="0">
                <a:solidFill>
                  <a:schemeClr val="bg2"/>
                </a:solidFill>
              </a:rPr>
              <a:t>Ptp</a:t>
            </a:r>
            <a:r>
              <a:rPr lang="tr-TR" altLang="en-US" sz="1600" dirty="0" smtClean="0">
                <a:solidFill>
                  <a:schemeClr val="bg2"/>
                </a:solidFill>
              </a:rPr>
              <a:t> daha pozitif olur. </a:t>
            </a:r>
          </a:p>
          <a:p>
            <a:pPr lvl="1" eaLnBrk="1" hangingPunct="1">
              <a:spcBef>
                <a:spcPts val="0"/>
              </a:spcBef>
              <a:spcAft>
                <a:spcPts val="1200"/>
              </a:spcAft>
              <a:buFont typeface="Wingdings" pitchFamily="2" charset="2"/>
              <a:buChar char="q"/>
            </a:pPr>
            <a:r>
              <a:rPr lang="tr-TR" altLang="en-US" sz="1600" dirty="0" smtClean="0">
                <a:solidFill>
                  <a:schemeClr val="bg2"/>
                </a:solidFill>
              </a:rPr>
              <a:t>Alveol boyutları artar, </a:t>
            </a:r>
            <a:r>
              <a:rPr lang="tr-TR" altLang="en-US" sz="1600" dirty="0" err="1" smtClean="0">
                <a:solidFill>
                  <a:schemeClr val="bg2"/>
                </a:solidFill>
              </a:rPr>
              <a:t>Palv</a:t>
            </a:r>
            <a:r>
              <a:rPr lang="tr-TR" altLang="en-US" sz="1600" dirty="0" smtClean="0">
                <a:solidFill>
                  <a:schemeClr val="bg2"/>
                </a:solidFill>
              </a:rPr>
              <a:t> basıncı atmosfer basıncından (</a:t>
            </a:r>
            <a:r>
              <a:rPr lang="tr-TR" altLang="en-US" sz="1600" dirty="0" err="1" smtClean="0">
                <a:solidFill>
                  <a:schemeClr val="bg2"/>
                </a:solidFill>
              </a:rPr>
              <a:t>Palv</a:t>
            </a:r>
            <a:r>
              <a:rPr lang="tr-TR" altLang="en-US" sz="1600" dirty="0" smtClean="0">
                <a:solidFill>
                  <a:schemeClr val="bg2"/>
                </a:solidFill>
              </a:rPr>
              <a:t>) daha küçük olur.</a:t>
            </a:r>
          </a:p>
          <a:p>
            <a:pPr lvl="1" eaLnBrk="1" hangingPunct="1">
              <a:spcBef>
                <a:spcPts val="0"/>
              </a:spcBef>
              <a:spcAft>
                <a:spcPts val="1200"/>
              </a:spcAft>
              <a:buFont typeface="Wingdings" pitchFamily="2" charset="2"/>
              <a:buChar char="q"/>
            </a:pPr>
            <a:r>
              <a:rPr lang="tr-TR" altLang="en-US" sz="1600" dirty="0" smtClean="0">
                <a:solidFill>
                  <a:schemeClr val="bg2"/>
                </a:solidFill>
              </a:rPr>
              <a:t>Hava düşük basınçlı bölgeye yani alveollere akar.</a:t>
            </a:r>
          </a:p>
          <a:p>
            <a:pPr lvl="1" eaLnBrk="1" hangingPunct="1">
              <a:spcBef>
                <a:spcPts val="0"/>
              </a:spcBef>
              <a:spcAft>
                <a:spcPts val="1200"/>
              </a:spcAft>
              <a:buFont typeface="Wingdings" pitchFamily="2" charset="2"/>
              <a:buChar char="q"/>
            </a:pPr>
            <a:r>
              <a:rPr lang="tr-TR" altLang="en-US" sz="1600" dirty="0" err="1" smtClean="0">
                <a:solidFill>
                  <a:schemeClr val="bg2"/>
                </a:solidFill>
              </a:rPr>
              <a:t>Ekspirasyon</a:t>
            </a:r>
            <a:r>
              <a:rPr lang="tr-TR" altLang="en-US" sz="1600" dirty="0" smtClean="0">
                <a:solidFill>
                  <a:schemeClr val="bg2"/>
                </a:solidFill>
              </a:rPr>
              <a:t> ise pasif şekilde elastik yapıların eski haline dönmesiyle şekillenir. </a:t>
            </a:r>
            <a:r>
              <a:rPr lang="tr-TR" altLang="en-US" sz="1600" dirty="0" err="1" smtClean="0">
                <a:solidFill>
                  <a:schemeClr val="bg2"/>
                </a:solidFill>
              </a:rPr>
              <a:t>Pip</a:t>
            </a:r>
            <a:r>
              <a:rPr lang="tr-TR" altLang="en-US" sz="1600" dirty="0" smtClean="0">
                <a:solidFill>
                  <a:schemeClr val="bg2"/>
                </a:solidFill>
              </a:rPr>
              <a:t> basınç </a:t>
            </a:r>
            <a:r>
              <a:rPr lang="tr-TR" altLang="en-US" sz="1600" dirty="0" err="1" smtClean="0">
                <a:solidFill>
                  <a:schemeClr val="bg2"/>
                </a:solidFill>
              </a:rPr>
              <a:t>Patm’e</a:t>
            </a:r>
            <a:r>
              <a:rPr lang="tr-TR" altLang="en-US" sz="1600" dirty="0" smtClean="0">
                <a:solidFill>
                  <a:schemeClr val="bg2"/>
                </a:solidFill>
              </a:rPr>
              <a:t> yaklaşır, akciğerler küçülerek alveollere basınç yapar, </a:t>
            </a:r>
            <a:r>
              <a:rPr lang="tr-TR" altLang="en-US" sz="1600" dirty="0" err="1" smtClean="0">
                <a:solidFill>
                  <a:schemeClr val="bg2"/>
                </a:solidFill>
              </a:rPr>
              <a:t>Palv</a:t>
            </a:r>
            <a:r>
              <a:rPr lang="tr-TR" altLang="en-US" sz="1600" dirty="0" smtClean="0">
                <a:solidFill>
                  <a:schemeClr val="bg2"/>
                </a:solidFill>
              </a:rPr>
              <a:t> &gt; </a:t>
            </a:r>
            <a:r>
              <a:rPr lang="tr-TR" altLang="en-US" sz="1600" dirty="0" err="1" smtClean="0">
                <a:solidFill>
                  <a:schemeClr val="bg2"/>
                </a:solidFill>
              </a:rPr>
              <a:t>Patm</a:t>
            </a:r>
            <a:r>
              <a:rPr lang="tr-TR" altLang="en-US" sz="1600" dirty="0" smtClean="0">
                <a:solidFill>
                  <a:schemeClr val="bg2"/>
                </a:solidFill>
              </a:rPr>
              <a:t> olur ve hava dışarı akar. </a:t>
            </a:r>
          </a:p>
          <a:p>
            <a:pPr lvl="1" eaLnBrk="1" hangingPunct="1">
              <a:spcBef>
                <a:spcPts val="0"/>
              </a:spcBef>
              <a:spcAft>
                <a:spcPts val="1200"/>
              </a:spcAft>
              <a:buFont typeface="Wingdings" pitchFamily="2" charset="2"/>
              <a:buChar char="q"/>
            </a:pPr>
            <a:endParaRPr lang="en-US" altLang="en-US" sz="1600" dirty="0">
              <a:solidFill>
                <a:schemeClr val="bg2"/>
              </a:solidFill>
            </a:endParaRPr>
          </a:p>
        </p:txBody>
      </p:sp>
      <p:sp>
        <p:nvSpPr>
          <p:cNvPr id="8" name="Rectangle 3"/>
          <p:cNvSpPr txBox="1">
            <a:spLocks noChangeArrowheads="1"/>
          </p:cNvSpPr>
          <p:nvPr/>
        </p:nvSpPr>
        <p:spPr bwMode="auto">
          <a:xfrm>
            <a:off x="3671900" y="5877272"/>
            <a:ext cx="5071977" cy="6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Zorlu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ekspirasyonlarda</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iç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interkostal</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kaslar ve m. </a:t>
            </a:r>
            <a:r>
              <a:rPr lang="tr-TR" altLang="en-US" sz="1600" dirty="0" err="1" smtClean="0">
                <a:solidFill>
                  <a:schemeClr val="bg2"/>
                </a:solidFill>
                <a:latin typeface="+mn-lt"/>
              </a:rPr>
              <a:t>r</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ectus</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abdominis</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kasılır!</a:t>
            </a:r>
          </a:p>
        </p:txBody>
      </p:sp>
    </p:spTree>
    <p:extLst>
      <p:ext uri="{BB962C8B-B14F-4D97-AF65-F5344CB8AC3E}">
        <p14:creationId xmlns:p14="http://schemas.microsoft.com/office/powerpoint/2010/main" val="3240886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İnspirasyon</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Basamakları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886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Solunum Döngüsü Sırasında Basınç Değişiklikleri ve Hava Akımı </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14</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886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2" name="Rectangle 3"/>
          <p:cNvSpPr>
            <a:spLocks noGrp="1" noChangeArrowheads="1"/>
          </p:cNvSpPr>
          <p:nvPr>
            <p:ph type="body" idx="1"/>
          </p:nvPr>
        </p:nvSpPr>
        <p:spPr>
          <a:xfrm>
            <a:off x="188913" y="1448780"/>
            <a:ext cx="8343527" cy="5256584"/>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2400" dirty="0" err="1" smtClean="0">
                <a:solidFill>
                  <a:schemeClr val="bg2"/>
                </a:solidFill>
              </a:rPr>
              <a:t>Ptp</a:t>
            </a:r>
            <a:r>
              <a:rPr lang="tr-TR" altLang="en-US" sz="2400" dirty="0" smtClean="0">
                <a:solidFill>
                  <a:schemeClr val="bg2"/>
                </a:solidFill>
              </a:rPr>
              <a:t> basınçtaki herhangi bir derecede olan değişikliğin akciğerleri ne ölçüde genişleteceği akciğerlerin gerilebilirliği yani </a:t>
            </a:r>
            <a:r>
              <a:rPr lang="tr-TR" altLang="en-US" sz="2400" dirty="0" err="1" smtClean="0">
                <a:solidFill>
                  <a:schemeClr val="bg2"/>
                </a:solidFill>
              </a:rPr>
              <a:t>kompliyansına</a:t>
            </a:r>
            <a:r>
              <a:rPr lang="tr-TR" altLang="en-US" sz="2400" dirty="0" smtClean="0">
                <a:solidFill>
                  <a:schemeClr val="bg2"/>
                </a:solidFill>
              </a:rPr>
              <a:t> bağlıdır. Yani akciğer </a:t>
            </a:r>
            <a:r>
              <a:rPr lang="tr-TR" altLang="en-US" sz="2400" dirty="0" err="1" smtClean="0">
                <a:solidFill>
                  <a:schemeClr val="bg2"/>
                </a:solidFill>
              </a:rPr>
              <a:t>kompliyansı</a:t>
            </a:r>
            <a:r>
              <a:rPr lang="tr-TR" altLang="en-US" sz="2400" dirty="0" smtClean="0">
                <a:solidFill>
                  <a:schemeClr val="bg2"/>
                </a:solidFill>
              </a:rPr>
              <a:t> (</a:t>
            </a:r>
            <a:r>
              <a:rPr lang="tr-TR" altLang="en-US" sz="2400" dirty="0" err="1" smtClean="0">
                <a:solidFill>
                  <a:schemeClr val="bg2"/>
                </a:solidFill>
              </a:rPr>
              <a:t>Ka</a:t>
            </a:r>
            <a:r>
              <a:rPr lang="tr-TR" altLang="en-US" sz="2400" dirty="0" smtClean="0">
                <a:solidFill>
                  <a:schemeClr val="bg2"/>
                </a:solidFill>
              </a:rPr>
              <a:t>), </a:t>
            </a:r>
            <a:r>
              <a:rPr lang="tr-TR" altLang="en-US" sz="2400" dirty="0" err="1" smtClean="0">
                <a:solidFill>
                  <a:schemeClr val="bg2"/>
                </a:solidFill>
              </a:rPr>
              <a:t>Ptp</a:t>
            </a:r>
            <a:r>
              <a:rPr lang="tr-TR" altLang="en-US" sz="2400" dirty="0" smtClean="0">
                <a:solidFill>
                  <a:schemeClr val="bg2"/>
                </a:solidFill>
              </a:rPr>
              <a:t> basınçtaki belli bir değişikliğin (</a:t>
            </a:r>
            <a:r>
              <a:rPr lang="el-GR" altLang="en-US" sz="2400" dirty="0" smtClean="0">
                <a:solidFill>
                  <a:schemeClr val="bg2"/>
                </a:solidFill>
              </a:rPr>
              <a:t>Δ</a:t>
            </a:r>
            <a:r>
              <a:rPr lang="tr-TR" altLang="en-US" sz="2400" dirty="0" err="1" smtClean="0">
                <a:solidFill>
                  <a:schemeClr val="bg2"/>
                </a:solidFill>
              </a:rPr>
              <a:t>Ptp</a:t>
            </a:r>
            <a:r>
              <a:rPr lang="tr-TR" altLang="en-US" sz="2400" dirty="0" smtClean="0">
                <a:solidFill>
                  <a:schemeClr val="bg2"/>
                </a:solidFill>
              </a:rPr>
              <a:t>) akciğer hacminde oluşan değişikliğin (</a:t>
            </a:r>
            <a:r>
              <a:rPr lang="el-GR" altLang="en-US" sz="2400" dirty="0" smtClean="0">
                <a:solidFill>
                  <a:schemeClr val="bg2"/>
                </a:solidFill>
              </a:rPr>
              <a:t>Δ</a:t>
            </a:r>
            <a:r>
              <a:rPr lang="tr-TR" altLang="en-US" sz="2400" dirty="0" err="1" smtClean="0">
                <a:solidFill>
                  <a:schemeClr val="bg2"/>
                </a:solidFill>
              </a:rPr>
              <a:t>Va</a:t>
            </a:r>
            <a:r>
              <a:rPr lang="tr-TR" altLang="en-US" sz="2400" dirty="0" smtClean="0">
                <a:solidFill>
                  <a:schemeClr val="bg2"/>
                </a:solidFill>
              </a:rPr>
              <a:t>) </a:t>
            </a:r>
            <a:r>
              <a:rPr lang="tr-TR" altLang="en-US" sz="2400" dirty="0" err="1" smtClean="0">
                <a:solidFill>
                  <a:schemeClr val="bg2"/>
                </a:solidFill>
              </a:rPr>
              <a:t>necicesidir</a:t>
            </a:r>
            <a:r>
              <a:rPr lang="tr-TR" altLang="en-US" sz="2400" dirty="0" smtClean="0">
                <a:solidFill>
                  <a:schemeClr val="bg2"/>
                </a:solidFill>
              </a:rPr>
              <a:t>.</a:t>
            </a: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b="1" i="1" dirty="0" err="1" smtClean="0">
                <a:solidFill>
                  <a:schemeClr val="bg2"/>
                </a:solidFill>
              </a:rPr>
              <a:t>Ka</a:t>
            </a:r>
            <a:r>
              <a:rPr lang="tr-TR" altLang="en-US" b="1" i="1" dirty="0" smtClean="0">
                <a:solidFill>
                  <a:schemeClr val="bg2"/>
                </a:solidFill>
              </a:rPr>
              <a:t> = </a:t>
            </a:r>
            <a:r>
              <a:rPr lang="el-GR" altLang="en-US" b="1" i="1" dirty="0" smtClean="0">
                <a:solidFill>
                  <a:schemeClr val="bg2"/>
                </a:solidFill>
              </a:rPr>
              <a:t>Δ</a:t>
            </a:r>
            <a:r>
              <a:rPr lang="tr-TR" altLang="en-US" b="1" i="1" dirty="0" err="1" smtClean="0">
                <a:solidFill>
                  <a:schemeClr val="bg2"/>
                </a:solidFill>
              </a:rPr>
              <a:t>va</a:t>
            </a:r>
            <a:r>
              <a:rPr lang="tr-TR" altLang="en-US" b="1" i="1" dirty="0" smtClean="0">
                <a:solidFill>
                  <a:schemeClr val="bg2"/>
                </a:solidFill>
              </a:rPr>
              <a:t> / </a:t>
            </a:r>
            <a:r>
              <a:rPr lang="el-GR" altLang="en-US" b="1" i="1" dirty="0" smtClean="0">
                <a:solidFill>
                  <a:schemeClr val="bg2"/>
                </a:solidFill>
              </a:rPr>
              <a:t>Δ</a:t>
            </a:r>
            <a:r>
              <a:rPr lang="tr-TR" altLang="en-US" b="1" i="1" dirty="0" err="1" smtClean="0">
                <a:solidFill>
                  <a:schemeClr val="bg2"/>
                </a:solidFill>
              </a:rPr>
              <a:t>Ptp</a:t>
            </a:r>
            <a:endParaRPr lang="tr-TR" altLang="en-US" b="1" i="1" dirty="0" smtClean="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1600" dirty="0" smtClean="0">
                <a:solidFill>
                  <a:schemeClr val="bg2"/>
                </a:solidFill>
              </a:rPr>
              <a:t>Yani belli bir </a:t>
            </a:r>
            <a:r>
              <a:rPr lang="tr-TR" altLang="en-US" sz="1600" dirty="0" err="1" smtClean="0">
                <a:solidFill>
                  <a:schemeClr val="bg2"/>
                </a:solidFill>
              </a:rPr>
              <a:t>Ptp</a:t>
            </a:r>
            <a:r>
              <a:rPr lang="tr-TR" altLang="en-US" sz="1600" dirty="0" smtClean="0">
                <a:solidFill>
                  <a:schemeClr val="bg2"/>
                </a:solidFill>
              </a:rPr>
              <a:t> basınç değişikliğinde </a:t>
            </a:r>
            <a:r>
              <a:rPr lang="tr-TR" altLang="en-US" sz="1600" dirty="0" err="1" smtClean="0">
                <a:solidFill>
                  <a:schemeClr val="bg2"/>
                </a:solidFill>
              </a:rPr>
              <a:t>Ka</a:t>
            </a:r>
            <a:r>
              <a:rPr lang="tr-TR" altLang="en-US" sz="1600" dirty="0" smtClean="0">
                <a:solidFill>
                  <a:schemeClr val="bg2"/>
                </a:solidFill>
              </a:rPr>
              <a:t> </a:t>
            </a:r>
            <a:r>
              <a:rPr lang="tr-TR" altLang="en-US" sz="1600" dirty="0" err="1" smtClean="0">
                <a:solidFill>
                  <a:schemeClr val="bg2"/>
                </a:solidFill>
              </a:rPr>
              <a:t>nekadar</a:t>
            </a:r>
            <a:r>
              <a:rPr lang="tr-TR" altLang="en-US" sz="1600" dirty="0" smtClean="0">
                <a:solidFill>
                  <a:schemeClr val="bg2"/>
                </a:solidFill>
              </a:rPr>
              <a:t> büyükse akciğerlerin genişlemesi o denli büyük olur. Özetle </a:t>
            </a:r>
            <a:r>
              <a:rPr lang="tr-TR" altLang="en-US" sz="1600" dirty="0" err="1" smtClean="0">
                <a:solidFill>
                  <a:schemeClr val="bg2"/>
                </a:solidFill>
              </a:rPr>
              <a:t>kompliyans</a:t>
            </a:r>
            <a:r>
              <a:rPr lang="tr-TR" altLang="en-US" sz="1600" dirty="0" smtClean="0">
                <a:solidFill>
                  <a:schemeClr val="bg2"/>
                </a:solidFill>
              </a:rPr>
              <a:t> sertliğin </a:t>
            </a:r>
            <a:r>
              <a:rPr lang="tr-TR" altLang="en-US" sz="1600" dirty="0" err="1" smtClean="0">
                <a:solidFill>
                  <a:schemeClr val="bg2"/>
                </a:solidFill>
              </a:rPr>
              <a:t>zıttıdır</a:t>
            </a:r>
            <a:r>
              <a:rPr lang="tr-TR" altLang="en-US" sz="1600" dirty="0" smtClean="0">
                <a:solidFill>
                  <a:schemeClr val="bg2"/>
                </a:solidFill>
              </a:rPr>
              <a:t>.</a:t>
            </a:r>
          </a:p>
          <a:p>
            <a:pPr lvl="2" eaLnBrk="1" hangingPunct="1">
              <a:spcBef>
                <a:spcPts val="0"/>
              </a:spcBef>
              <a:spcAft>
                <a:spcPts val="1200"/>
              </a:spcAft>
              <a:buFont typeface="Wingdings" pitchFamily="2" charset="2"/>
              <a:buChar char="q"/>
            </a:pPr>
            <a:r>
              <a:rPr lang="tr-TR" altLang="en-US" sz="1600" dirty="0" smtClean="0">
                <a:solidFill>
                  <a:schemeClr val="bg2"/>
                </a:solidFill>
              </a:rPr>
              <a:t> </a:t>
            </a:r>
            <a:r>
              <a:rPr lang="tr-TR" altLang="en-US" sz="1600" dirty="0" err="1" smtClean="0">
                <a:solidFill>
                  <a:schemeClr val="bg2"/>
                </a:solidFill>
              </a:rPr>
              <a:t>Ka</a:t>
            </a:r>
            <a:r>
              <a:rPr lang="tr-TR" altLang="en-US" sz="1600" dirty="0" smtClean="0">
                <a:solidFill>
                  <a:schemeClr val="bg2"/>
                </a:solidFill>
              </a:rPr>
              <a:t> küçük ise akciğerleri genişletmek için daha büyük bir </a:t>
            </a:r>
            <a:r>
              <a:rPr lang="tr-TR" altLang="en-US" sz="1600" dirty="0" err="1" smtClean="0">
                <a:solidFill>
                  <a:schemeClr val="bg2"/>
                </a:solidFill>
              </a:rPr>
              <a:t>Ptp</a:t>
            </a:r>
            <a:r>
              <a:rPr lang="tr-TR" altLang="en-US" sz="1600" dirty="0" smtClean="0">
                <a:solidFill>
                  <a:schemeClr val="bg2"/>
                </a:solidFill>
              </a:rPr>
              <a:t> basınç uygulanmak zorundadır. Bu ise diyafram ve </a:t>
            </a:r>
            <a:r>
              <a:rPr lang="tr-TR" altLang="en-US" sz="1600" dirty="0" err="1" smtClean="0">
                <a:solidFill>
                  <a:schemeClr val="bg2"/>
                </a:solidFill>
              </a:rPr>
              <a:t>inspiratuvar</a:t>
            </a:r>
            <a:r>
              <a:rPr lang="tr-TR" altLang="en-US" sz="1600" dirty="0" smtClean="0">
                <a:solidFill>
                  <a:schemeClr val="bg2"/>
                </a:solidFill>
              </a:rPr>
              <a:t> </a:t>
            </a:r>
            <a:r>
              <a:rPr lang="tr-TR" altLang="en-US" sz="1600" dirty="0" err="1" smtClean="0">
                <a:solidFill>
                  <a:schemeClr val="bg2"/>
                </a:solidFill>
              </a:rPr>
              <a:t>interkostal</a:t>
            </a:r>
            <a:r>
              <a:rPr lang="tr-TR" altLang="en-US" sz="1600" dirty="0" smtClean="0">
                <a:solidFill>
                  <a:schemeClr val="bg2"/>
                </a:solidFill>
              </a:rPr>
              <a:t> kasların daha güçlü kasılmasını gerektirir. Bu durumda da daha fazla enerji harcanır.</a:t>
            </a:r>
          </a:p>
          <a:p>
            <a:pPr lvl="2" eaLnBrk="1" hangingPunct="1">
              <a:spcBef>
                <a:spcPts val="0"/>
              </a:spcBef>
              <a:spcAft>
                <a:spcPts val="1200"/>
              </a:spcAft>
              <a:buFont typeface="Wingdings" pitchFamily="2" charset="2"/>
              <a:buChar char="q"/>
            </a:pPr>
            <a:r>
              <a:rPr lang="tr-TR" altLang="en-US" sz="1600" dirty="0" err="1" smtClean="0">
                <a:solidFill>
                  <a:schemeClr val="bg2"/>
                </a:solidFill>
              </a:rPr>
              <a:t>Ka</a:t>
            </a:r>
            <a:r>
              <a:rPr lang="tr-TR" altLang="en-US" sz="1600" dirty="0" smtClean="0">
                <a:solidFill>
                  <a:schemeClr val="bg2"/>
                </a:solidFill>
              </a:rPr>
              <a:t> düşük hastalar yeterli hava almak için daha sık ve yüzeysel solunum yaparlar.</a:t>
            </a:r>
            <a:endParaRPr lang="en-US" altLang="en-US" sz="1600"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Akciğer </a:t>
            </a:r>
            <a:r>
              <a:rPr lang="tr-TR" altLang="en-US" sz="4400" b="1" dirty="0" smtClean="0">
                <a:solidFill>
                  <a:schemeClr val="bg2"/>
                </a:solidFill>
                <a:effectLst>
                  <a:outerShdw blurRad="38100" dist="38100" dir="2700000" algn="tl">
                    <a:srgbClr val="000000">
                      <a:alpha val="43137"/>
                    </a:srgbClr>
                  </a:outerShdw>
                </a:effectLst>
                <a:latin typeface="+mn-lt"/>
              </a:rPr>
              <a:t>K</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ompliyansı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16</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17</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3" y="1448780"/>
            <a:ext cx="8775575" cy="5256584"/>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Ka</a:t>
            </a:r>
            <a:r>
              <a:rPr lang="tr-TR" altLang="en-US" dirty="0" smtClean="0">
                <a:solidFill>
                  <a:schemeClr val="bg2"/>
                </a:solidFill>
              </a:rPr>
              <a:t> belirleyicileri:</a:t>
            </a:r>
          </a:p>
          <a:p>
            <a:pPr marL="800100" lvl="1" indent="-342900" eaLnBrk="1" hangingPunct="1">
              <a:spcBef>
                <a:spcPts val="0"/>
              </a:spcBef>
              <a:spcAft>
                <a:spcPts val="1200"/>
              </a:spcAft>
              <a:buFont typeface="+mj-lt"/>
              <a:buAutoNum type="arabicPeriod"/>
            </a:pPr>
            <a:r>
              <a:rPr lang="tr-TR" altLang="en-US" sz="1600" dirty="0" smtClean="0">
                <a:solidFill>
                  <a:schemeClr val="bg2"/>
                </a:solidFill>
              </a:rPr>
              <a:t> </a:t>
            </a:r>
            <a:r>
              <a:rPr lang="tr-TR" altLang="en-US" sz="1600" b="1" i="1" u="sng" dirty="0" smtClean="0">
                <a:solidFill>
                  <a:schemeClr val="bg2"/>
                </a:solidFill>
              </a:rPr>
              <a:t>Doku elastikiyeti (etki payı: 1/3)</a:t>
            </a:r>
          </a:p>
          <a:p>
            <a:pPr marL="800100" lvl="1" indent="-342900" eaLnBrk="1" hangingPunct="1">
              <a:spcBef>
                <a:spcPts val="0"/>
              </a:spcBef>
              <a:spcAft>
                <a:spcPts val="1200"/>
              </a:spcAft>
              <a:buFont typeface="+mj-lt"/>
              <a:buAutoNum type="arabicPeriod"/>
            </a:pPr>
            <a:r>
              <a:rPr lang="tr-TR" altLang="en-US" sz="1600" b="1" i="1" u="sng" dirty="0" smtClean="0">
                <a:solidFill>
                  <a:schemeClr val="bg2"/>
                </a:solidFill>
              </a:rPr>
              <a:t>Yüzey gerilimi (etki payı: 2/3)</a:t>
            </a:r>
          </a:p>
          <a:p>
            <a:pPr marL="800100" lvl="1" indent="-342900" eaLnBrk="1" hangingPunct="1">
              <a:spcBef>
                <a:spcPts val="0"/>
              </a:spcBef>
              <a:spcAft>
                <a:spcPts val="1200"/>
              </a:spcAft>
              <a:buFont typeface="Wingdings" pitchFamily="2" charset="2"/>
              <a:buChar char="q"/>
            </a:pPr>
            <a:r>
              <a:rPr lang="tr-TR" altLang="en-US" dirty="0" smtClean="0">
                <a:solidFill>
                  <a:schemeClr val="bg2"/>
                </a:solidFill>
              </a:rPr>
              <a:t> Bu iki faktör akciğerleri büzmeye çalışır. Alveoller iç yüzeyi sıvıyla kaplı içi hava dolu baloncuklardır. İç yüzeyi kaplayan sıvının yapısındaki su molekülleri arasında yüzey gerilimi denen çekim kuvveti vardır. Akciğerlerin genişleyebilmesi için hem doku elastikiyetini hem de yüzey gerilimini yenmesiyle mümkün olur. </a:t>
            </a:r>
            <a:endParaRPr lang="en-US" altLang="en-US"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Akciğer </a:t>
            </a:r>
            <a:r>
              <a:rPr lang="tr-TR" altLang="en-US" sz="4400" b="1" dirty="0" smtClean="0">
                <a:solidFill>
                  <a:schemeClr val="bg2"/>
                </a:solidFill>
                <a:effectLst>
                  <a:outerShdw blurRad="38100" dist="38100" dir="2700000" algn="tl">
                    <a:srgbClr val="000000">
                      <a:alpha val="43137"/>
                    </a:srgbClr>
                  </a:outerShdw>
                </a:effectLst>
                <a:latin typeface="+mn-lt"/>
              </a:rPr>
              <a:t>K</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ompliyansı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18</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Yüzey Gerilimi</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54274" name="Picture 2" descr="alveolar type 2 cells ile ilgili görsel sonucu">
            <a:hlinkClick r:id="rId3"/>
          </p:cNvPr>
          <p:cNvPicPr>
            <a:picLocks noChangeAspect="1" noChangeArrowheads="1"/>
          </p:cNvPicPr>
          <p:nvPr/>
        </p:nvPicPr>
        <p:blipFill>
          <a:blip r:embed="rId4" cstate="print"/>
          <a:srcRect/>
          <a:stretch>
            <a:fillRect/>
          </a:stretch>
        </p:blipFill>
        <p:spPr bwMode="auto">
          <a:xfrm>
            <a:off x="4391980" y="1873998"/>
            <a:ext cx="4752020" cy="4291306"/>
          </a:xfrm>
          <a:prstGeom prst="rect">
            <a:avLst/>
          </a:prstGeom>
          <a:noFill/>
        </p:spPr>
      </p:pic>
      <p:sp>
        <p:nvSpPr>
          <p:cNvPr id="7172" name="Rectangle 3"/>
          <p:cNvSpPr>
            <a:spLocks noGrp="1" noChangeArrowheads="1"/>
          </p:cNvSpPr>
          <p:nvPr>
            <p:ph type="body" idx="1"/>
          </p:nvPr>
        </p:nvSpPr>
        <p:spPr>
          <a:xfrm>
            <a:off x="188913" y="1520788"/>
            <a:ext cx="4203067" cy="5256584"/>
          </a:xfrm>
        </p:spPr>
        <p:txBody>
          <a:bodyPr lIns="0" tIns="0" rIns="0" bIns="0"/>
          <a:lstStyle/>
          <a:p>
            <a:pPr lvl="1" eaLnBrk="1" hangingPunct="1">
              <a:spcBef>
                <a:spcPts val="0"/>
              </a:spcBef>
              <a:spcAft>
                <a:spcPts val="1200"/>
              </a:spcAft>
              <a:buFont typeface="Wingdings" pitchFamily="2" charset="2"/>
              <a:buChar char="q"/>
            </a:pPr>
            <a:r>
              <a:rPr lang="tr-TR" altLang="en-US" sz="2000" dirty="0" smtClean="0">
                <a:solidFill>
                  <a:schemeClr val="bg2"/>
                </a:solidFill>
              </a:rPr>
              <a:t> Saf suyun yüzey gerilimi o kadar büyüktür ki, eğer alveollerin iç yüzeyi saf su ile kaplı olsaydı akciğerleri genişletmek için canlıyı tüketen bir kas çabası </a:t>
            </a:r>
            <a:r>
              <a:rPr lang="tr-TR" altLang="en-US" sz="2000" dirty="0" err="1" smtClean="0">
                <a:solidFill>
                  <a:schemeClr val="bg2"/>
                </a:solidFill>
              </a:rPr>
              <a:t>geekecekti</a:t>
            </a:r>
            <a:r>
              <a:rPr lang="tr-TR" altLang="en-US" sz="2000" dirty="0" smtClean="0">
                <a:solidFill>
                  <a:schemeClr val="bg2"/>
                </a:solidFill>
              </a:rPr>
              <a:t>.</a:t>
            </a:r>
          </a:p>
          <a:p>
            <a:pPr lvl="1" eaLnBrk="1" hangingPunct="1">
              <a:spcBef>
                <a:spcPts val="0"/>
              </a:spcBef>
              <a:spcAft>
                <a:spcPts val="1200"/>
              </a:spcAft>
              <a:buFont typeface="Wingdings" pitchFamily="2" charset="2"/>
              <a:buChar char="q"/>
            </a:pPr>
            <a:r>
              <a:rPr lang="tr-TR" altLang="en-US" sz="2000" dirty="0" smtClean="0">
                <a:solidFill>
                  <a:schemeClr val="bg2"/>
                </a:solidFill>
              </a:rPr>
              <a:t> Ancak alveollerin yapısındaki tip II hücreler yüzey gerilimini azaltan </a:t>
            </a:r>
            <a:r>
              <a:rPr lang="tr-TR" altLang="en-US" sz="2000" b="1" i="1" u="sng" dirty="0" err="1" smtClean="0">
                <a:solidFill>
                  <a:schemeClr val="bg2"/>
                </a:solidFill>
              </a:rPr>
              <a:t>sürfektan</a:t>
            </a:r>
            <a:r>
              <a:rPr lang="tr-TR" altLang="en-US" sz="2000" dirty="0" smtClean="0">
                <a:solidFill>
                  <a:schemeClr val="bg2"/>
                </a:solidFill>
              </a:rPr>
              <a:t> denen bir madde üretir. Alveollerin duvarını döşeyen hücrelerin %90’ı tip I </a:t>
            </a:r>
            <a:r>
              <a:rPr lang="tr-TR" altLang="en-US" sz="2000" dirty="0" err="1" smtClean="0">
                <a:solidFill>
                  <a:schemeClr val="bg2"/>
                </a:solidFill>
              </a:rPr>
              <a:t>alveoler</a:t>
            </a:r>
            <a:r>
              <a:rPr lang="tr-TR" altLang="en-US" sz="2000" dirty="0" smtClean="0">
                <a:solidFill>
                  <a:schemeClr val="bg2"/>
                </a:solidFill>
              </a:rPr>
              <a:t> hücrelerden, %10’u ise tip II </a:t>
            </a:r>
            <a:r>
              <a:rPr lang="tr-TR" altLang="en-US" sz="2000" dirty="0" err="1" smtClean="0">
                <a:solidFill>
                  <a:schemeClr val="bg2"/>
                </a:solidFill>
              </a:rPr>
              <a:t>alveoler</a:t>
            </a:r>
            <a:r>
              <a:rPr lang="tr-TR" altLang="en-US" sz="2000" dirty="0" smtClean="0">
                <a:solidFill>
                  <a:schemeClr val="bg2"/>
                </a:solidFill>
              </a:rPr>
              <a:t> hücrelerden oluşur.</a:t>
            </a: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19</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Yüzey Gerilimi</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59394" name="Picture 2" descr="surfactant ile ilgili görsel sonucu">
            <a:hlinkClick r:id="rId3"/>
          </p:cNvPr>
          <p:cNvPicPr>
            <a:picLocks noChangeAspect="1" noChangeArrowheads="1"/>
          </p:cNvPicPr>
          <p:nvPr/>
        </p:nvPicPr>
        <p:blipFill>
          <a:blip r:embed="rId4" cstate="print"/>
          <a:srcRect/>
          <a:stretch>
            <a:fillRect/>
          </a:stretch>
        </p:blipFill>
        <p:spPr bwMode="auto">
          <a:xfrm>
            <a:off x="5832140" y="2342728"/>
            <a:ext cx="2927361" cy="1950368"/>
          </a:xfrm>
          <a:prstGeom prst="rect">
            <a:avLst/>
          </a:prstGeom>
          <a:noFill/>
        </p:spPr>
      </p:pic>
      <p:sp>
        <p:nvSpPr>
          <p:cNvPr id="7172" name="Rectangle 3"/>
          <p:cNvSpPr>
            <a:spLocks noGrp="1" noChangeArrowheads="1"/>
          </p:cNvSpPr>
          <p:nvPr>
            <p:ph type="body" idx="1"/>
          </p:nvPr>
        </p:nvSpPr>
        <p:spPr>
          <a:xfrm>
            <a:off x="188913" y="1412776"/>
            <a:ext cx="6543327" cy="5409220"/>
          </a:xfrm>
        </p:spPr>
        <p:txBody>
          <a:bodyPr/>
          <a:lstStyle/>
          <a:p>
            <a:pPr lvl="1" eaLnBrk="1" hangingPunct="1">
              <a:spcBef>
                <a:spcPts val="0"/>
              </a:spcBef>
              <a:spcAft>
                <a:spcPts val="1200"/>
              </a:spcAft>
              <a:buFont typeface="Wingdings" pitchFamily="2" charset="2"/>
              <a:buChar char="q"/>
            </a:pPr>
            <a:r>
              <a:rPr lang="tr-TR" altLang="en-US" sz="1600" dirty="0" smtClean="0">
                <a:solidFill>
                  <a:schemeClr val="bg2"/>
                </a:solidFill>
              </a:rPr>
              <a:t> Tip II </a:t>
            </a:r>
            <a:r>
              <a:rPr lang="tr-TR" altLang="en-US" sz="1600" dirty="0" err="1" smtClean="0">
                <a:solidFill>
                  <a:schemeClr val="bg2"/>
                </a:solidFill>
              </a:rPr>
              <a:t>alveoler</a:t>
            </a:r>
            <a:r>
              <a:rPr lang="tr-TR" altLang="en-US" sz="1600" dirty="0" smtClean="0">
                <a:solidFill>
                  <a:schemeClr val="bg2"/>
                </a:solidFill>
              </a:rPr>
              <a:t> hücrelerin ürettiği </a:t>
            </a:r>
            <a:r>
              <a:rPr lang="tr-TR" altLang="en-US" sz="1600" dirty="0" err="1" smtClean="0">
                <a:solidFill>
                  <a:schemeClr val="bg2"/>
                </a:solidFill>
              </a:rPr>
              <a:t>sürfektan</a:t>
            </a:r>
            <a:r>
              <a:rPr lang="tr-TR" altLang="en-US" sz="1600" dirty="0" smtClean="0">
                <a:solidFill>
                  <a:schemeClr val="bg2"/>
                </a:solidFill>
              </a:rPr>
              <a:t> bir </a:t>
            </a:r>
            <a:r>
              <a:rPr lang="tr-TR" altLang="en-US" sz="1600" dirty="0" err="1" smtClean="0">
                <a:solidFill>
                  <a:schemeClr val="bg2"/>
                </a:solidFill>
              </a:rPr>
              <a:t>lipoproteindir</a:t>
            </a:r>
            <a:r>
              <a:rPr lang="tr-TR" altLang="en-US" sz="1600" dirty="0" smtClean="0">
                <a:solidFill>
                  <a:schemeClr val="bg2"/>
                </a:solidFill>
              </a:rPr>
              <a:t>.  Yaklaşık %70 lipit, %30 proteinden oluşur. Kompleks yapısında bir çok </a:t>
            </a:r>
            <a:r>
              <a:rPr lang="tr-TR" altLang="en-US" sz="1600" dirty="0" err="1" smtClean="0">
                <a:solidFill>
                  <a:schemeClr val="bg2"/>
                </a:solidFill>
              </a:rPr>
              <a:t>fosfolipit</a:t>
            </a:r>
            <a:r>
              <a:rPr lang="tr-TR" altLang="en-US" sz="1600" dirty="0" smtClean="0">
                <a:solidFill>
                  <a:schemeClr val="bg2"/>
                </a:solidFill>
              </a:rPr>
              <a:t>, protein ve iyonlar vardır. En önemli içeriği bir </a:t>
            </a:r>
            <a:r>
              <a:rPr lang="tr-TR" altLang="en-US" sz="1600" dirty="0" err="1" smtClean="0">
                <a:solidFill>
                  <a:schemeClr val="bg2"/>
                </a:solidFill>
              </a:rPr>
              <a:t>fosfolipit</a:t>
            </a:r>
            <a:r>
              <a:rPr lang="tr-TR" altLang="en-US" sz="1600" dirty="0" smtClean="0">
                <a:solidFill>
                  <a:schemeClr val="bg2"/>
                </a:solidFill>
              </a:rPr>
              <a:t> olan </a:t>
            </a:r>
            <a:r>
              <a:rPr lang="tr-TR" altLang="en-US" sz="1600" b="1" i="1" u="sng" dirty="0" err="1" smtClean="0">
                <a:solidFill>
                  <a:schemeClr val="bg2"/>
                </a:solidFill>
              </a:rPr>
              <a:t>dipalmitolfosfatidilkolin</a:t>
            </a:r>
            <a:r>
              <a:rPr lang="tr-TR" altLang="en-US" sz="1600" b="1" i="1" u="sng" dirty="0" smtClean="0">
                <a:solidFill>
                  <a:schemeClr val="bg2"/>
                </a:solidFill>
              </a:rPr>
              <a:t> (</a:t>
            </a:r>
            <a:r>
              <a:rPr lang="tr-TR" altLang="en-US" sz="1600" b="1" i="1" u="sng" dirty="0" err="1" smtClean="0">
                <a:solidFill>
                  <a:schemeClr val="bg2"/>
                </a:solidFill>
              </a:rPr>
              <a:t>dipalmitollesitin</a:t>
            </a:r>
            <a:r>
              <a:rPr lang="tr-TR" altLang="en-US" sz="1600" b="1" i="1" u="sng" dirty="0" smtClean="0">
                <a:solidFill>
                  <a:schemeClr val="bg2"/>
                </a:solidFill>
              </a:rPr>
              <a:t>)</a:t>
            </a:r>
            <a:r>
              <a:rPr lang="tr-TR" altLang="en-US" sz="1600" dirty="0" smtClean="0">
                <a:solidFill>
                  <a:schemeClr val="bg2"/>
                </a:solidFill>
              </a:rPr>
              <a:t>’</a:t>
            </a:r>
            <a:r>
              <a:rPr lang="tr-TR" altLang="en-US" sz="1600" dirty="0" err="1" smtClean="0">
                <a:solidFill>
                  <a:schemeClr val="bg2"/>
                </a:solidFill>
              </a:rPr>
              <a:t>dir</a:t>
            </a:r>
            <a:r>
              <a:rPr lang="tr-TR" altLang="en-US" sz="1600" dirty="0" smtClean="0">
                <a:solidFill>
                  <a:schemeClr val="bg2"/>
                </a:solidFill>
              </a:rPr>
              <a:t>.</a:t>
            </a:r>
          </a:p>
          <a:p>
            <a:pPr lvl="1" eaLnBrk="1" hangingPunct="1">
              <a:spcBef>
                <a:spcPts val="0"/>
              </a:spcBef>
              <a:spcAft>
                <a:spcPts val="1200"/>
              </a:spcAft>
              <a:buFont typeface="Wingdings" pitchFamily="2" charset="2"/>
              <a:buChar char="q"/>
            </a:pPr>
            <a:r>
              <a:rPr lang="tr-TR" altLang="en-US" sz="1600" b="1" i="1" u="sng" dirty="0" err="1" smtClean="0">
                <a:solidFill>
                  <a:schemeClr val="bg2"/>
                </a:solidFill>
              </a:rPr>
              <a:t>Sürfektan</a:t>
            </a:r>
            <a:r>
              <a:rPr lang="tr-TR" altLang="en-US" sz="1600" b="1" i="1" u="sng" dirty="0" smtClean="0">
                <a:solidFill>
                  <a:schemeClr val="bg2"/>
                </a:solidFill>
              </a:rPr>
              <a:t>:</a:t>
            </a:r>
          </a:p>
          <a:p>
            <a:pPr marL="914400" lvl="1" indent="-457200" eaLnBrk="1" hangingPunct="1">
              <a:spcBef>
                <a:spcPts val="0"/>
              </a:spcBef>
              <a:spcAft>
                <a:spcPts val="1200"/>
              </a:spcAft>
              <a:buFont typeface="+mj-lt"/>
              <a:buAutoNum type="arabicPeriod"/>
            </a:pPr>
            <a:r>
              <a:rPr lang="tr-TR" altLang="en-US" sz="1200" dirty="0" err="1" smtClean="0">
                <a:solidFill>
                  <a:schemeClr val="bg2"/>
                </a:solidFill>
              </a:rPr>
              <a:t>Fosfolipit</a:t>
            </a:r>
            <a:r>
              <a:rPr lang="tr-TR" altLang="en-US" sz="1200" dirty="0" smtClean="0">
                <a:solidFill>
                  <a:schemeClr val="bg2"/>
                </a:solidFill>
              </a:rPr>
              <a:t> ve proteinlerin bir karışımıdır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Tip II hücrelerce salgılanır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Alveol yüzeyindeki sıvının yüzey gerilimini azaltır, bu yolla akciğerlerin genişlemesini kolaylaştırır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Küçük alveollerde etkisi daha büyüktür. Küçük alveollerdeki yüzey gerilimini iri alveollerdeki değerin altına düşürür. Bu ise </a:t>
            </a:r>
            <a:r>
              <a:rPr lang="tr-TR" altLang="en-US" sz="1200" dirty="0" err="1" smtClean="0">
                <a:solidFill>
                  <a:schemeClr val="bg2"/>
                </a:solidFill>
              </a:rPr>
              <a:t>alveooleri</a:t>
            </a:r>
            <a:r>
              <a:rPr lang="tr-TR" altLang="en-US" sz="1200" dirty="0" smtClean="0">
                <a:solidFill>
                  <a:schemeClr val="bg2"/>
                </a:solidFill>
              </a:rPr>
              <a:t> kararlı hale getirir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Derin soluk alma tip II hücreleri gererek </a:t>
            </a:r>
            <a:r>
              <a:rPr lang="tr-TR" altLang="en-US" sz="1200" dirty="0" err="1" smtClean="0">
                <a:solidFill>
                  <a:schemeClr val="bg2"/>
                </a:solidFill>
              </a:rPr>
              <a:t>sürfektan</a:t>
            </a:r>
            <a:r>
              <a:rPr lang="tr-TR" altLang="en-US" sz="1200" dirty="0" smtClean="0">
                <a:solidFill>
                  <a:schemeClr val="bg2"/>
                </a:solidFill>
              </a:rPr>
              <a:t> </a:t>
            </a:r>
            <a:r>
              <a:rPr lang="tr-TR" altLang="en-US" sz="1200" dirty="0" err="1" smtClean="0">
                <a:solidFill>
                  <a:schemeClr val="bg2"/>
                </a:solidFill>
              </a:rPr>
              <a:t>salınımını</a:t>
            </a:r>
            <a:r>
              <a:rPr lang="tr-TR" altLang="en-US" sz="1200" dirty="0" smtClean="0">
                <a:solidFill>
                  <a:schemeClr val="bg2"/>
                </a:solidFill>
              </a:rPr>
              <a:t> artırır. Yüzeysel solunumda ise </a:t>
            </a:r>
            <a:r>
              <a:rPr lang="tr-TR" altLang="en-US" sz="1200" dirty="0" err="1" smtClean="0">
                <a:solidFill>
                  <a:schemeClr val="bg2"/>
                </a:solidFill>
              </a:rPr>
              <a:t>sürfektan</a:t>
            </a:r>
            <a:r>
              <a:rPr lang="tr-TR" altLang="en-US" sz="1200" dirty="0" smtClean="0">
                <a:solidFill>
                  <a:schemeClr val="bg2"/>
                </a:solidFill>
              </a:rPr>
              <a:t> </a:t>
            </a:r>
            <a:r>
              <a:rPr lang="tr-TR" altLang="en-US" sz="1200" dirty="0" err="1" smtClean="0">
                <a:solidFill>
                  <a:schemeClr val="bg2"/>
                </a:solidFill>
              </a:rPr>
              <a:t>salınımı</a:t>
            </a:r>
            <a:r>
              <a:rPr lang="tr-TR" altLang="en-US" sz="1200" dirty="0" smtClean="0">
                <a:solidFill>
                  <a:schemeClr val="bg2"/>
                </a:solidFill>
              </a:rPr>
              <a:t> azalır (Göğüs veya karın ameliyatı olanlar ağrı nedeniyle yüzeysel solunum yapar. Bu kişilere ara sıra derin solunum yapma egzersizleri verilir </a:t>
            </a:r>
          </a:p>
          <a:p>
            <a:pPr marL="914400" lvl="1" indent="-457200" eaLnBrk="1" hangingPunct="1">
              <a:spcBef>
                <a:spcPts val="0"/>
              </a:spcBef>
              <a:spcAft>
                <a:spcPts val="1200"/>
              </a:spcAft>
              <a:buFont typeface="+mj-lt"/>
              <a:buAutoNum type="arabicPeriod"/>
            </a:pPr>
            <a:r>
              <a:rPr lang="tr-TR" altLang="en-US" sz="1200" dirty="0" err="1" smtClean="0">
                <a:solidFill>
                  <a:schemeClr val="bg2"/>
                </a:solidFill>
              </a:rPr>
              <a:t>Fötal</a:t>
            </a:r>
            <a:r>
              <a:rPr lang="tr-TR" altLang="en-US" sz="1200" dirty="0" smtClean="0">
                <a:solidFill>
                  <a:schemeClr val="bg2"/>
                </a:solidFill>
              </a:rPr>
              <a:t> akciğerlerde </a:t>
            </a:r>
            <a:r>
              <a:rPr lang="tr-TR" altLang="en-US" sz="1200" dirty="0" err="1" smtClean="0">
                <a:solidFill>
                  <a:schemeClr val="bg2"/>
                </a:solidFill>
              </a:rPr>
              <a:t>sürfektan</a:t>
            </a:r>
            <a:r>
              <a:rPr lang="tr-TR" altLang="en-US" sz="1200" dirty="0" smtClean="0">
                <a:solidFill>
                  <a:schemeClr val="bg2"/>
                </a:solidFill>
              </a:rPr>
              <a:t> üretimi gebeliğin geç dönemlerinde </a:t>
            </a:r>
            <a:r>
              <a:rPr lang="tr-TR" altLang="en-US" sz="1200" dirty="0" err="1" smtClean="0">
                <a:solidFill>
                  <a:schemeClr val="bg2"/>
                </a:solidFill>
              </a:rPr>
              <a:t>kortizol</a:t>
            </a:r>
            <a:r>
              <a:rPr lang="tr-TR" altLang="en-US" sz="1200" dirty="0" smtClean="0">
                <a:solidFill>
                  <a:schemeClr val="bg2"/>
                </a:solidFill>
              </a:rPr>
              <a:t> üretimince uyarılır. Prematüre bebeklerde </a:t>
            </a:r>
            <a:r>
              <a:rPr lang="tr-TR" altLang="en-US" sz="1200" dirty="0" err="1" smtClean="0">
                <a:solidFill>
                  <a:schemeClr val="bg2"/>
                </a:solidFill>
              </a:rPr>
              <a:t>sürfektan</a:t>
            </a:r>
            <a:r>
              <a:rPr lang="tr-TR" altLang="en-US" sz="1200" dirty="0" smtClean="0">
                <a:solidFill>
                  <a:schemeClr val="bg2"/>
                </a:solidFill>
              </a:rPr>
              <a:t> yetersizliğine bağlı </a:t>
            </a:r>
            <a:r>
              <a:rPr lang="tr-TR" altLang="en-US" sz="1200" b="1" i="1" u="sng" dirty="0" err="1" smtClean="0">
                <a:solidFill>
                  <a:schemeClr val="bg2"/>
                </a:solidFill>
              </a:rPr>
              <a:t>yenidoğan</a:t>
            </a:r>
            <a:r>
              <a:rPr lang="tr-TR" altLang="en-US" sz="1200" b="1" i="1" u="sng" dirty="0" smtClean="0">
                <a:solidFill>
                  <a:schemeClr val="bg2"/>
                </a:solidFill>
              </a:rPr>
              <a:t> solunum güçlüğü  hastalığı (</a:t>
            </a:r>
            <a:r>
              <a:rPr lang="tr-TR" altLang="en-US" sz="1200" b="1" i="1" u="sng" dirty="0" err="1" smtClean="0">
                <a:solidFill>
                  <a:schemeClr val="bg2"/>
                </a:solidFill>
              </a:rPr>
              <a:t>hiyalin</a:t>
            </a:r>
            <a:r>
              <a:rPr lang="tr-TR" altLang="en-US" sz="1200" b="1" i="1" u="sng" dirty="0" smtClean="0">
                <a:solidFill>
                  <a:schemeClr val="bg2"/>
                </a:solidFill>
              </a:rPr>
              <a:t> </a:t>
            </a:r>
            <a:r>
              <a:rPr lang="tr-TR" altLang="en-US" sz="1200" b="1" i="1" u="sng" dirty="0" err="1" smtClean="0">
                <a:solidFill>
                  <a:schemeClr val="bg2"/>
                </a:solidFill>
              </a:rPr>
              <a:t>membran</a:t>
            </a:r>
            <a:r>
              <a:rPr lang="tr-TR" altLang="en-US" sz="1200" b="1" i="1" u="sng" dirty="0" smtClean="0">
                <a:solidFill>
                  <a:schemeClr val="bg2"/>
                </a:solidFill>
              </a:rPr>
              <a:t> hastalığı, </a:t>
            </a:r>
            <a:r>
              <a:rPr lang="tr-TR" altLang="en-US" sz="1200" b="1" i="1" u="sng" dirty="0" err="1" smtClean="0">
                <a:solidFill>
                  <a:schemeClr val="bg2"/>
                </a:solidFill>
              </a:rPr>
              <a:t>yenidoğan</a:t>
            </a:r>
            <a:r>
              <a:rPr lang="tr-TR" altLang="en-US" sz="1200" b="1" i="1" u="sng" dirty="0" smtClean="0">
                <a:solidFill>
                  <a:schemeClr val="bg2"/>
                </a:solidFill>
              </a:rPr>
              <a:t> ilerleyici </a:t>
            </a:r>
            <a:r>
              <a:rPr lang="tr-TR" altLang="en-US" sz="1200" b="1" i="1" u="sng" dirty="0" err="1" smtClean="0">
                <a:solidFill>
                  <a:schemeClr val="bg2"/>
                </a:solidFill>
              </a:rPr>
              <a:t>atelektazisi</a:t>
            </a:r>
            <a:r>
              <a:rPr lang="tr-TR" altLang="en-US" sz="1200" b="1" i="1" u="sng" dirty="0" smtClean="0">
                <a:solidFill>
                  <a:schemeClr val="bg2"/>
                </a:solidFill>
              </a:rPr>
              <a:t>, </a:t>
            </a:r>
            <a:r>
              <a:rPr lang="tr-TR" altLang="en-US" sz="1200" b="1" i="1" u="sng" dirty="0" err="1" smtClean="0">
                <a:solidFill>
                  <a:schemeClr val="bg2"/>
                </a:solidFill>
              </a:rPr>
              <a:t>idiopatik</a:t>
            </a:r>
            <a:r>
              <a:rPr lang="tr-TR" altLang="en-US" sz="1200" b="1" i="1" u="sng" dirty="0" smtClean="0">
                <a:solidFill>
                  <a:schemeClr val="bg2"/>
                </a:solidFill>
              </a:rPr>
              <a:t> solunum güçlüğü sendromu, </a:t>
            </a:r>
            <a:r>
              <a:rPr lang="tr-TR" altLang="en-US" sz="1200" b="1" i="1" u="sng" dirty="0" err="1" smtClean="0">
                <a:solidFill>
                  <a:schemeClr val="bg2"/>
                </a:solidFill>
              </a:rPr>
              <a:t>sürfaktan</a:t>
            </a:r>
            <a:r>
              <a:rPr lang="tr-TR" altLang="en-US" sz="1200" b="1" i="1" u="sng" dirty="0" smtClean="0">
                <a:solidFill>
                  <a:schemeClr val="bg2"/>
                </a:solidFill>
              </a:rPr>
              <a:t> yetersizliği sendromu)</a:t>
            </a:r>
            <a:r>
              <a:rPr lang="tr-TR" altLang="en-US" sz="1200" dirty="0" smtClean="0">
                <a:solidFill>
                  <a:schemeClr val="bg2"/>
                </a:solidFill>
              </a:rPr>
              <a:t> oluşur</a:t>
            </a:r>
          </a:p>
          <a:p>
            <a:pPr marL="914400" lvl="1" indent="-457200" eaLnBrk="1" hangingPunct="1">
              <a:spcBef>
                <a:spcPts val="0"/>
              </a:spcBef>
              <a:spcAft>
                <a:spcPts val="1200"/>
              </a:spcAft>
              <a:buFont typeface="+mj-lt"/>
              <a:buAutoNum type="arabicPeriod"/>
            </a:pPr>
            <a:endParaRPr lang="tr-TR" altLang="en-US" sz="1600" dirty="0" smtClean="0">
              <a:solidFill>
                <a:schemeClr val="bg2"/>
              </a:solidFill>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4" y="1379095"/>
            <a:ext cx="5065062" cy="5362273"/>
          </a:xfrm>
        </p:spPr>
        <p:txBody>
          <a:bodyPr/>
          <a:lstStyle/>
          <a:p>
            <a:pPr lvl="1" eaLnBrk="1" hangingPunct="1">
              <a:spcBef>
                <a:spcPts val="0"/>
              </a:spcBef>
              <a:spcAft>
                <a:spcPts val="0"/>
              </a:spcAft>
              <a:buFont typeface="Wingdings" pitchFamily="2" charset="2"/>
              <a:buChar char="q"/>
            </a:pPr>
            <a:r>
              <a:rPr lang="tr-TR" altLang="en-US" sz="2000" dirty="0" smtClean="0">
                <a:solidFill>
                  <a:schemeClr val="bg2"/>
                </a:solidFill>
              </a:rPr>
              <a:t> Atmosfer ve alveoller arasındaki havanın değiş tokuşudur.</a:t>
            </a:r>
          </a:p>
          <a:p>
            <a:pPr lvl="1" eaLnBrk="1" hangingPunct="1">
              <a:spcBef>
                <a:spcPts val="0"/>
              </a:spcBef>
              <a:spcAft>
                <a:spcPts val="0"/>
              </a:spcAft>
              <a:buFont typeface="Wingdings" pitchFamily="2" charset="2"/>
              <a:buChar char="q"/>
            </a:pPr>
            <a:r>
              <a:rPr lang="tr-TR" altLang="en-US" sz="2000" dirty="0" smtClean="0">
                <a:solidFill>
                  <a:schemeClr val="bg2"/>
                </a:solidFill>
              </a:rPr>
              <a:t> Hava yüksek basınçlı ortamdan düşük basınçlı ortama kütlesel olarak hareket eder. Kütle akımı:</a:t>
            </a:r>
          </a:p>
          <a:p>
            <a:pPr lvl="1" eaLnBrk="1" hangingPunct="1">
              <a:spcBef>
                <a:spcPts val="0"/>
              </a:spcBef>
              <a:spcAft>
                <a:spcPts val="0"/>
              </a:spcAft>
              <a:buFont typeface="Wingdings" pitchFamily="2" charset="2"/>
              <a:buChar char="q"/>
            </a:pPr>
            <a:endParaRPr lang="tr-TR" altLang="en-US" sz="2000" dirty="0" smtClean="0">
              <a:solidFill>
                <a:schemeClr val="bg2"/>
              </a:solidFill>
            </a:endParaRPr>
          </a:p>
          <a:p>
            <a:pPr lvl="4" eaLnBrk="1" hangingPunct="1">
              <a:spcBef>
                <a:spcPts val="0"/>
              </a:spcBef>
              <a:spcAft>
                <a:spcPts val="0"/>
              </a:spcAft>
              <a:buFont typeface="Wingdings" pitchFamily="2" charset="2"/>
              <a:buChar char="q"/>
            </a:pPr>
            <a:r>
              <a:rPr lang="tr-TR" altLang="en-US" b="1" dirty="0" smtClean="0">
                <a:solidFill>
                  <a:schemeClr val="bg2"/>
                </a:solidFill>
                <a:effectLst>
                  <a:outerShdw blurRad="38100" dist="38100" dir="2700000" algn="tl">
                    <a:srgbClr val="000000">
                      <a:alpha val="43137"/>
                    </a:srgbClr>
                  </a:outerShdw>
                </a:effectLst>
              </a:rPr>
              <a:t> F = </a:t>
            </a:r>
            <a:r>
              <a:rPr lang="el-GR" altLang="en-US" b="1" dirty="0" smtClean="0">
                <a:solidFill>
                  <a:schemeClr val="bg2"/>
                </a:solidFill>
                <a:effectLst>
                  <a:outerShdw blurRad="38100" dist="38100" dir="2700000" algn="tl">
                    <a:srgbClr val="000000">
                      <a:alpha val="43137"/>
                    </a:srgbClr>
                  </a:outerShdw>
                </a:effectLst>
              </a:rPr>
              <a:t>Δ</a:t>
            </a:r>
            <a:r>
              <a:rPr lang="tr-TR" altLang="en-US" b="1" dirty="0" smtClean="0">
                <a:solidFill>
                  <a:schemeClr val="bg2"/>
                </a:solidFill>
                <a:effectLst>
                  <a:outerShdw blurRad="38100" dist="38100" dir="2700000" algn="tl">
                    <a:srgbClr val="000000">
                      <a:alpha val="43137"/>
                    </a:srgbClr>
                  </a:outerShdw>
                </a:effectLst>
              </a:rPr>
              <a:t>P / R</a:t>
            </a:r>
          </a:p>
          <a:p>
            <a:pPr lvl="4" eaLnBrk="1" hangingPunct="1">
              <a:spcBef>
                <a:spcPts val="0"/>
              </a:spcBef>
              <a:spcAft>
                <a:spcPts val="0"/>
              </a:spcAft>
              <a:buFont typeface="Wingdings" pitchFamily="2" charset="2"/>
              <a:buChar char="q"/>
            </a:pPr>
            <a:r>
              <a:rPr lang="tr-TR" altLang="en-US" b="1" dirty="0" smtClean="0">
                <a:solidFill>
                  <a:schemeClr val="bg2"/>
                </a:solidFill>
                <a:effectLst>
                  <a:outerShdw blurRad="38100" dist="38100" dir="2700000" algn="tl">
                    <a:srgbClr val="000000">
                      <a:alpha val="43137"/>
                    </a:srgbClr>
                  </a:outerShdw>
                </a:effectLst>
              </a:rPr>
              <a:t> F = (</a:t>
            </a:r>
            <a:r>
              <a:rPr lang="tr-TR" altLang="en-US" b="1" dirty="0" err="1" smtClean="0">
                <a:solidFill>
                  <a:schemeClr val="bg2"/>
                </a:solidFill>
                <a:effectLst>
                  <a:outerShdw blurRad="38100" dist="38100" dir="2700000" algn="tl">
                    <a:srgbClr val="000000">
                      <a:alpha val="43137"/>
                    </a:srgbClr>
                  </a:outerShdw>
                </a:effectLst>
              </a:rPr>
              <a:t>P</a:t>
            </a:r>
            <a:r>
              <a:rPr lang="tr-TR" altLang="en-US" b="1" baseline="-25000" dirty="0" err="1" smtClean="0">
                <a:solidFill>
                  <a:schemeClr val="bg2"/>
                </a:solidFill>
                <a:effectLst>
                  <a:outerShdw blurRad="38100" dist="38100" dir="2700000" algn="tl">
                    <a:srgbClr val="000000">
                      <a:alpha val="43137"/>
                    </a:srgbClr>
                  </a:outerShdw>
                </a:effectLst>
              </a:rPr>
              <a:t>alv</a:t>
            </a:r>
            <a:r>
              <a:rPr lang="tr-TR" altLang="en-US" b="1" dirty="0" smtClean="0">
                <a:solidFill>
                  <a:schemeClr val="bg2"/>
                </a:solidFill>
                <a:effectLst>
                  <a:outerShdw blurRad="38100" dist="38100" dir="2700000" algn="tl">
                    <a:srgbClr val="000000">
                      <a:alpha val="43137"/>
                    </a:srgbClr>
                  </a:outerShdw>
                </a:effectLst>
              </a:rPr>
              <a:t> – </a:t>
            </a:r>
            <a:r>
              <a:rPr lang="tr-TR" altLang="en-US" b="1" dirty="0" err="1" smtClean="0">
                <a:solidFill>
                  <a:schemeClr val="bg2"/>
                </a:solidFill>
                <a:effectLst>
                  <a:outerShdw blurRad="38100" dist="38100" dir="2700000" algn="tl">
                    <a:srgbClr val="000000">
                      <a:alpha val="43137"/>
                    </a:srgbClr>
                  </a:outerShdw>
                </a:effectLst>
              </a:rPr>
              <a:t>P</a:t>
            </a:r>
            <a:r>
              <a:rPr lang="tr-TR" altLang="en-US" b="1" baseline="-25000" dirty="0" err="1" smtClean="0">
                <a:solidFill>
                  <a:schemeClr val="bg2"/>
                </a:solidFill>
                <a:effectLst>
                  <a:outerShdw blurRad="38100" dist="38100" dir="2700000" algn="tl">
                    <a:srgbClr val="000000">
                      <a:alpha val="43137"/>
                    </a:srgbClr>
                  </a:outerShdw>
                </a:effectLst>
              </a:rPr>
              <a:t>atm</a:t>
            </a:r>
            <a:r>
              <a:rPr lang="tr-TR" altLang="en-US" b="1" dirty="0" smtClean="0">
                <a:solidFill>
                  <a:schemeClr val="bg2"/>
                </a:solidFill>
                <a:effectLst>
                  <a:outerShdw blurRad="38100" dist="38100" dir="2700000" algn="tl">
                    <a:srgbClr val="000000">
                      <a:alpha val="43137"/>
                    </a:srgbClr>
                  </a:outerShdw>
                </a:effectLst>
              </a:rPr>
              <a:t>) / R</a:t>
            </a:r>
          </a:p>
          <a:p>
            <a:pPr marL="1828800" lvl="4" indent="0" eaLnBrk="1" hangingPunct="1">
              <a:spcBef>
                <a:spcPts val="0"/>
              </a:spcBef>
              <a:spcAft>
                <a:spcPts val="0"/>
              </a:spcAft>
              <a:buNone/>
            </a:pPr>
            <a:endParaRPr lang="tr-TR" altLang="en-US" sz="1400" i="1" dirty="0" smtClean="0">
              <a:solidFill>
                <a:schemeClr val="bg2"/>
              </a:solidFill>
              <a:effectLst>
                <a:outerShdw blurRad="38100" dist="38100" dir="2700000" algn="tl">
                  <a:srgbClr val="000000">
                    <a:alpha val="43137"/>
                  </a:srgbClr>
                </a:outerShdw>
              </a:effectLst>
            </a:endParaRPr>
          </a:p>
          <a:p>
            <a:pPr marL="1828800" lvl="4" indent="0" eaLnBrk="1" hangingPunct="1">
              <a:spcBef>
                <a:spcPts val="0"/>
              </a:spcBef>
              <a:spcAft>
                <a:spcPts val="0"/>
              </a:spcAft>
              <a:buNone/>
            </a:pPr>
            <a:r>
              <a:rPr lang="tr-TR" altLang="en-US" sz="1400" i="1" dirty="0" smtClean="0">
                <a:solidFill>
                  <a:schemeClr val="bg2"/>
                </a:solidFill>
                <a:effectLst>
                  <a:outerShdw blurRad="38100" dist="38100" dir="2700000" algn="tl">
                    <a:srgbClr val="000000">
                      <a:alpha val="43137"/>
                    </a:srgbClr>
                  </a:outerShdw>
                </a:effectLst>
              </a:rPr>
              <a:t>F: Akım</a:t>
            </a:r>
          </a:p>
          <a:p>
            <a:pPr marL="1828800" lvl="4" indent="0" eaLnBrk="1" hangingPunct="1">
              <a:spcBef>
                <a:spcPts val="0"/>
              </a:spcBef>
              <a:spcAft>
                <a:spcPts val="0"/>
              </a:spcAft>
              <a:buNone/>
            </a:pPr>
            <a:r>
              <a:rPr lang="el-GR" altLang="en-US" sz="1400" i="1" dirty="0" smtClean="0">
                <a:solidFill>
                  <a:schemeClr val="bg2"/>
                </a:solidFill>
                <a:effectLst>
                  <a:outerShdw blurRad="38100" dist="38100" dir="2700000" algn="tl">
                    <a:srgbClr val="000000">
                      <a:alpha val="43137"/>
                    </a:srgbClr>
                  </a:outerShdw>
                </a:effectLst>
              </a:rPr>
              <a:t>Δ</a:t>
            </a:r>
            <a:r>
              <a:rPr lang="tr-TR" altLang="en-US" sz="1400" i="1" dirty="0" smtClean="0">
                <a:solidFill>
                  <a:schemeClr val="bg2"/>
                </a:solidFill>
                <a:effectLst>
                  <a:outerShdw blurRad="38100" dist="38100" dir="2700000" algn="tl">
                    <a:srgbClr val="000000">
                      <a:alpha val="43137"/>
                    </a:srgbClr>
                  </a:outerShdw>
                </a:effectLst>
              </a:rPr>
              <a:t>P: İki ortam arasındaki basınç farkı</a:t>
            </a:r>
          </a:p>
          <a:p>
            <a:pPr marL="1828800" lvl="4" indent="0" eaLnBrk="1" hangingPunct="1">
              <a:spcBef>
                <a:spcPts val="0"/>
              </a:spcBef>
              <a:spcAft>
                <a:spcPts val="0"/>
              </a:spcAft>
              <a:buNone/>
            </a:pPr>
            <a:r>
              <a:rPr lang="tr-TR" altLang="en-US" sz="1400" i="1" dirty="0" smtClean="0">
                <a:solidFill>
                  <a:schemeClr val="bg2"/>
                </a:solidFill>
                <a:effectLst>
                  <a:outerShdw blurRad="38100" dist="38100" dir="2700000" algn="tl">
                    <a:srgbClr val="000000">
                      <a:alpha val="43137"/>
                    </a:srgbClr>
                  </a:outerShdw>
                </a:effectLst>
              </a:rPr>
              <a:t>R: Direnç</a:t>
            </a:r>
          </a:p>
          <a:p>
            <a:pPr lvl="8">
              <a:lnSpc>
                <a:spcPct val="100000"/>
              </a:lnSpc>
              <a:spcBef>
                <a:spcPts val="0"/>
              </a:spcBef>
              <a:buFont typeface="Wingdings" pitchFamily="2" charset="2"/>
              <a:buChar char="q"/>
            </a:pPr>
            <a:endParaRPr lang="tr-TR" altLang="en-US" sz="2000" i="1" dirty="0" smtClean="0">
              <a:solidFill>
                <a:schemeClr val="bg2"/>
              </a:solidFill>
              <a:effectLst>
                <a:outerShdw blurRad="38100" dist="38100" dir="2700000" algn="tl">
                  <a:srgbClr val="000000">
                    <a:alpha val="43137"/>
                  </a:srgbClr>
                </a:outerShdw>
              </a:effectLst>
            </a:endParaRPr>
          </a:p>
          <a:p>
            <a:pPr lvl="1" eaLnBrk="1" hangingPunct="1">
              <a:spcBef>
                <a:spcPts val="0"/>
              </a:spcBef>
              <a:spcAft>
                <a:spcPts val="0"/>
              </a:spcAft>
              <a:buFont typeface="Wingdings" pitchFamily="2" charset="2"/>
              <a:buChar char="q"/>
            </a:pPr>
            <a:r>
              <a:rPr lang="tr-TR" altLang="en-US" sz="2000" dirty="0" smtClean="0">
                <a:solidFill>
                  <a:schemeClr val="bg2"/>
                </a:solidFill>
              </a:rPr>
              <a:t>(</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dirty="0" smtClean="0">
                <a:solidFill>
                  <a:schemeClr val="bg2"/>
                </a:solidFill>
              </a:rPr>
              <a:t> =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baseline="-25000" dirty="0" smtClean="0">
                <a:solidFill>
                  <a:schemeClr val="bg2"/>
                </a:solidFill>
              </a:rPr>
              <a:t> </a:t>
            </a:r>
            <a:r>
              <a:rPr lang="tr-TR" altLang="en-US" sz="2000" dirty="0" smtClean="0">
                <a:solidFill>
                  <a:schemeClr val="bg2"/>
                </a:solidFill>
              </a:rPr>
              <a:t>ise F = 0, </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baseline="-25000" dirty="0" smtClean="0">
                <a:solidFill>
                  <a:schemeClr val="bg2"/>
                </a:solidFill>
              </a:rPr>
              <a:t> </a:t>
            </a:r>
            <a:r>
              <a:rPr lang="tr-TR" altLang="en-US" sz="2000" dirty="0" smtClean="0">
                <a:solidFill>
                  <a:schemeClr val="bg2"/>
                </a:solidFill>
              </a:rPr>
              <a:t>&lt;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dirty="0" smtClean="0">
                <a:solidFill>
                  <a:schemeClr val="bg2"/>
                </a:solidFill>
              </a:rPr>
              <a:t> ise </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dirty="0" smtClean="0">
                <a:solidFill>
                  <a:schemeClr val="bg2"/>
                </a:solidFill>
              </a:rPr>
              <a:t> –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dirty="0" smtClean="0">
                <a:solidFill>
                  <a:schemeClr val="bg2"/>
                </a:solidFill>
              </a:rPr>
              <a:t> negatif olacağından akım içeri doğru yani </a:t>
            </a:r>
            <a:r>
              <a:rPr lang="tr-TR" altLang="en-US" sz="2000" dirty="0" err="1" smtClean="0">
                <a:solidFill>
                  <a:schemeClr val="bg2"/>
                </a:solidFill>
              </a:rPr>
              <a:t>inspirasyon</a:t>
            </a:r>
            <a:r>
              <a:rPr lang="tr-TR" altLang="en-US" sz="2000" dirty="0" smtClean="0">
                <a:solidFill>
                  <a:schemeClr val="bg2"/>
                </a:solidFill>
              </a:rPr>
              <a:t>, tersi durumda akım dışarı doğru yani </a:t>
            </a:r>
            <a:r>
              <a:rPr lang="tr-TR" altLang="en-US" sz="2000" dirty="0" err="1" smtClean="0">
                <a:solidFill>
                  <a:schemeClr val="bg2"/>
                </a:solidFill>
              </a:rPr>
              <a:t>ekspirasyon</a:t>
            </a:r>
            <a:r>
              <a:rPr lang="tr-TR" altLang="en-US" sz="2000" dirty="0" smtClean="0">
                <a:solidFill>
                  <a:schemeClr val="bg2"/>
                </a:solidFill>
              </a:rPr>
              <a:t> olur)</a:t>
            </a:r>
            <a:endParaRPr lang="en-US" altLang="en-US" sz="2000" dirty="0" smtClean="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2" name="Resim 1"/>
          <p:cNvPicPr>
            <a:picLocks noChangeAspect="1"/>
          </p:cNvPicPr>
          <p:nvPr/>
        </p:nvPicPr>
        <p:blipFill>
          <a:blip r:embed="rId3" cstate="print"/>
          <a:stretch>
            <a:fillRect/>
          </a:stretch>
        </p:blipFill>
        <p:spPr>
          <a:xfrm>
            <a:off x="5085776" y="2002818"/>
            <a:ext cx="3890025" cy="2921297"/>
          </a:xfrm>
          <a:prstGeom prst="rect">
            <a:avLst/>
          </a:prstGeom>
        </p:spPr>
      </p:pic>
      <p:sp>
        <p:nvSpPr>
          <p:cNvPr id="3" name="Yukarı Bükülü Ok 2"/>
          <p:cNvSpPr/>
          <p:nvPr/>
        </p:nvSpPr>
        <p:spPr>
          <a:xfrm rot="19756236">
            <a:off x="5342321" y="5511179"/>
            <a:ext cx="1820136" cy="6431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20</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Laplace</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Yasası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71500" y="1476020"/>
            <a:ext cx="4500500" cy="5121332"/>
          </a:xfrm>
        </p:spPr>
        <p:txBody>
          <a:bodyPr lIns="0" tIns="0" rIns="0" bIns="0"/>
          <a:lstStyle/>
          <a:p>
            <a:pPr lvl="1" eaLnBrk="1" hangingPunct="1">
              <a:spcBef>
                <a:spcPts val="0"/>
              </a:spcBef>
              <a:spcAft>
                <a:spcPts val="1200"/>
              </a:spcAft>
              <a:buFont typeface="Wingdings" pitchFamily="2" charset="2"/>
              <a:buChar char="q"/>
            </a:pPr>
            <a:r>
              <a:rPr lang="tr-TR" altLang="en-US" sz="1600" dirty="0" smtClean="0">
                <a:solidFill>
                  <a:schemeClr val="bg2"/>
                </a:solidFill>
              </a:rPr>
              <a:t> Basınç (P), yüzey gerilimi (T) ve alveol yarı çapı (r) arasındaki ilişkiyi gösterir.</a:t>
            </a:r>
          </a:p>
          <a:p>
            <a:pPr lvl="1" eaLnBrk="1" hangingPunct="1">
              <a:spcBef>
                <a:spcPts val="0"/>
              </a:spcBef>
              <a:spcAft>
                <a:spcPts val="1200"/>
              </a:spcAft>
              <a:buFont typeface="Wingdings" pitchFamily="2" charset="2"/>
              <a:buChar char="q"/>
            </a:pPr>
            <a:r>
              <a:rPr lang="tr-TR" altLang="en-US" sz="1600" dirty="0" smtClean="0">
                <a:solidFill>
                  <a:schemeClr val="bg2"/>
                </a:solidFill>
              </a:rPr>
              <a:t>Alveol çapı azalırsa basınç artar. Komşu iki alveolden a olanın çapı b olandan daha büyük ve yüzey gerilimi eşitse </a:t>
            </a:r>
            <a:r>
              <a:rPr lang="tr-TR" altLang="en-US" sz="1600" dirty="0" err="1" smtClean="0">
                <a:solidFill>
                  <a:schemeClr val="bg2"/>
                </a:solidFill>
              </a:rPr>
              <a:t>Laplace</a:t>
            </a:r>
            <a:r>
              <a:rPr lang="tr-TR" altLang="en-US" sz="1600" dirty="0" smtClean="0">
                <a:solidFill>
                  <a:schemeClr val="bg2"/>
                </a:solidFill>
              </a:rPr>
              <a:t> yasası uyarınca b alveolü a alveolünden daha büyük bir iç basınca sahiptir. Bu durumda hava b alveolünden a alveolüne akacaktır.</a:t>
            </a:r>
          </a:p>
          <a:p>
            <a:pPr lvl="1" eaLnBrk="1" hangingPunct="1">
              <a:spcBef>
                <a:spcPts val="0"/>
              </a:spcBef>
              <a:spcAft>
                <a:spcPts val="1200"/>
              </a:spcAft>
              <a:buFont typeface="Wingdings" pitchFamily="2" charset="2"/>
              <a:buChar char="q"/>
            </a:pPr>
            <a:r>
              <a:rPr lang="tr-TR" altLang="en-US" sz="1600" dirty="0" smtClean="0">
                <a:solidFill>
                  <a:schemeClr val="bg2"/>
                </a:solidFill>
              </a:rPr>
              <a:t>Küçük alveol kararsız hale gelecek ve büyük alveolün içine </a:t>
            </a:r>
            <a:r>
              <a:rPr lang="tr-TR" altLang="en-US" sz="1600" dirty="0" err="1" smtClean="0">
                <a:solidFill>
                  <a:schemeClr val="bg2"/>
                </a:solidFill>
              </a:rPr>
              <a:t>kollabe</a:t>
            </a:r>
            <a:r>
              <a:rPr lang="tr-TR" altLang="en-US" sz="1600" dirty="0" smtClean="0">
                <a:solidFill>
                  <a:schemeClr val="bg2"/>
                </a:solidFill>
              </a:rPr>
              <a:t> olacaktır.</a:t>
            </a:r>
          </a:p>
          <a:p>
            <a:pPr lvl="1" eaLnBrk="1" hangingPunct="1">
              <a:spcBef>
                <a:spcPts val="0"/>
              </a:spcBef>
              <a:spcAft>
                <a:spcPts val="1200"/>
              </a:spcAft>
              <a:buFont typeface="Wingdings" pitchFamily="2" charset="2"/>
              <a:buChar char="q"/>
            </a:pPr>
            <a:r>
              <a:rPr lang="tr-TR" altLang="en-US" sz="1600" dirty="0" err="1" smtClean="0">
                <a:solidFill>
                  <a:schemeClr val="bg2"/>
                </a:solidFill>
              </a:rPr>
              <a:t>Sürfektan</a:t>
            </a:r>
            <a:r>
              <a:rPr lang="tr-TR" altLang="en-US" sz="1600" dirty="0" smtClean="0">
                <a:solidFill>
                  <a:schemeClr val="bg2"/>
                </a:solidFill>
              </a:rPr>
              <a:t> yüzey alanına bağlı olarak yüzey gerilimini değiştirir, farklı boyuttaki alveolleri kararlı hale getirir. Küçük alveollerin iç yüzünde daha kalın ve yoğun </a:t>
            </a:r>
            <a:r>
              <a:rPr lang="tr-TR" altLang="en-US" sz="1600" dirty="0" err="1" smtClean="0">
                <a:solidFill>
                  <a:schemeClr val="bg2"/>
                </a:solidFill>
              </a:rPr>
              <a:t>sürfektan</a:t>
            </a:r>
            <a:r>
              <a:rPr lang="tr-TR" altLang="en-US" sz="1600" dirty="0" smtClean="0">
                <a:solidFill>
                  <a:schemeClr val="bg2"/>
                </a:solidFill>
              </a:rPr>
              <a:t> vardır ve bu durum küçük ve büyük alveollerdeki basıncı eşitler. </a:t>
            </a:r>
          </a:p>
        </p:txBody>
      </p:sp>
      <p:pic>
        <p:nvPicPr>
          <p:cNvPr id="1026" name="Picture 2"/>
          <p:cNvPicPr>
            <a:picLocks noChangeAspect="1" noChangeArrowheads="1"/>
          </p:cNvPicPr>
          <p:nvPr/>
        </p:nvPicPr>
        <p:blipFill>
          <a:blip r:embed="rId3" cstate="print"/>
          <a:srcRect/>
          <a:stretch>
            <a:fillRect/>
          </a:stretch>
        </p:blipFill>
        <p:spPr bwMode="auto">
          <a:xfrm>
            <a:off x="4752020" y="1412776"/>
            <a:ext cx="3528392" cy="5281764"/>
          </a:xfrm>
          <a:prstGeom prst="rect">
            <a:avLst/>
          </a:prstGeom>
          <a:noFill/>
          <a:ln w="9525">
            <a:noFill/>
            <a:miter lim="800000"/>
            <a:headEnd/>
            <a:tailEnd/>
          </a:ln>
        </p:spPr>
      </p:pic>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defRPr/>
            </a:pPr>
            <a:r>
              <a:rPr lang="tr-TR" altLang="en-US" sz="3600" b="1" dirty="0" smtClean="0">
                <a:solidFill>
                  <a:schemeClr val="bg2"/>
                </a:solidFill>
                <a:effectLst>
                  <a:outerShdw blurRad="38100" dist="38100" dir="2700000" algn="tl">
                    <a:srgbClr val="000000">
                      <a:alpha val="43137"/>
                    </a:srgbClr>
                  </a:outerShdw>
                </a:effectLst>
                <a:latin typeface="+mn-lt"/>
              </a:rPr>
              <a:t>Akciğer Hacim ve Kapasiteleri</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412776"/>
            <a:ext cx="8775575" cy="2628292"/>
          </a:xfrm>
        </p:spPr>
        <p:txBody>
          <a:bodyPr/>
          <a:lstStyle/>
          <a:p>
            <a:pPr lvl="1" eaLnBrk="1" hangingPunct="1">
              <a:spcBef>
                <a:spcPts val="0"/>
              </a:spcBef>
              <a:spcAft>
                <a:spcPts val="1200"/>
              </a:spcAft>
              <a:buFont typeface="Wingdings" pitchFamily="2" charset="2"/>
              <a:buChar char="q"/>
            </a:pPr>
            <a:r>
              <a:rPr lang="tr-TR" altLang="en-US" sz="1600" dirty="0" smtClean="0">
                <a:solidFill>
                  <a:schemeClr val="bg2"/>
                </a:solidFill>
              </a:rPr>
              <a:t> </a:t>
            </a:r>
            <a:r>
              <a:rPr lang="tr-TR" altLang="en-US" sz="1600" dirty="0" err="1" smtClean="0">
                <a:solidFill>
                  <a:schemeClr val="bg2"/>
                </a:solidFill>
              </a:rPr>
              <a:t>Spirometre</a:t>
            </a:r>
            <a:r>
              <a:rPr lang="tr-TR" altLang="en-US" sz="1600" dirty="0" smtClean="0">
                <a:solidFill>
                  <a:schemeClr val="bg2"/>
                </a:solidFill>
              </a:rPr>
              <a:t> adı verilen aletle akciğer hacim ve kapasitelerini belirlemek mümkündür.</a:t>
            </a: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21</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6150" name="Picture 6" descr="Alveolar Ventilation &#10;• VT = tidal volume &#10;• RR = respiratory rate &#10;• VD = dead space &#10;• Total ventilation (aka minute ven..."/>
          <p:cNvPicPr>
            <a:picLocks noChangeAspect="1" noChangeArrowheads="1"/>
          </p:cNvPicPr>
          <p:nvPr/>
        </p:nvPicPr>
        <p:blipFill>
          <a:blip r:embed="rId3" cstate="print"/>
          <a:srcRect/>
          <a:stretch>
            <a:fillRect/>
          </a:stretch>
        </p:blipFill>
        <p:spPr bwMode="auto">
          <a:xfrm>
            <a:off x="863588" y="1143292"/>
            <a:ext cx="7560840" cy="5676556"/>
          </a:xfrm>
          <a:prstGeom prst="rect">
            <a:avLst/>
          </a:prstGeom>
          <a:noFill/>
        </p:spPr>
      </p:pic>
      <p:sp>
        <p:nvSpPr>
          <p:cNvPr id="8" name="Rectangle 3"/>
          <p:cNvSpPr txBox="1">
            <a:spLocks noChangeArrowheads="1"/>
          </p:cNvSpPr>
          <p:nvPr/>
        </p:nvSpPr>
        <p:spPr bwMode="auto">
          <a:xfrm>
            <a:off x="995300" y="332656"/>
            <a:ext cx="7501136"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defRPr/>
            </a:pPr>
            <a:r>
              <a:rPr lang="tr-TR" altLang="en-US" sz="3600" b="1" dirty="0" smtClean="0">
                <a:solidFill>
                  <a:schemeClr val="bg2"/>
                </a:solidFill>
                <a:effectLst>
                  <a:outerShdw blurRad="38100" dist="38100" dir="2700000" algn="tl">
                    <a:srgbClr val="000000">
                      <a:alpha val="43137"/>
                    </a:srgbClr>
                  </a:outerShdw>
                </a:effectLst>
                <a:latin typeface="+mn-lt"/>
              </a:rPr>
              <a:t>Akciğer ve </a:t>
            </a:r>
            <a:r>
              <a:rPr lang="tr-TR" altLang="en-US" sz="3600" b="1" dirty="0" err="1" smtClean="0">
                <a:solidFill>
                  <a:schemeClr val="bg2"/>
                </a:solidFill>
                <a:effectLst>
                  <a:outerShdw blurRad="38100" dist="38100" dir="2700000" algn="tl">
                    <a:srgbClr val="000000">
                      <a:alpha val="43137"/>
                    </a:srgbClr>
                  </a:outerShdw>
                </a:effectLst>
                <a:latin typeface="+mn-lt"/>
              </a:rPr>
              <a:t>Alveoler</a:t>
            </a:r>
            <a:r>
              <a:rPr lang="tr-TR" altLang="en-US" sz="3600" b="1" dirty="0" smtClean="0">
                <a:solidFill>
                  <a:schemeClr val="bg2"/>
                </a:solidFill>
                <a:effectLst>
                  <a:outerShdw blurRad="38100" dist="38100" dir="2700000" algn="tl">
                    <a:srgbClr val="000000">
                      <a:alpha val="43137"/>
                    </a:srgbClr>
                  </a:outerShdw>
                </a:effectLst>
                <a:latin typeface="+mn-lt"/>
              </a:rPr>
              <a:t> </a:t>
            </a:r>
            <a:r>
              <a:rPr lang="tr-TR" altLang="en-US" sz="3600" b="1" dirty="0" err="1" smtClean="0">
                <a:solidFill>
                  <a:schemeClr val="bg2"/>
                </a:solidFill>
                <a:effectLst>
                  <a:outerShdw blurRad="38100" dist="38100" dir="2700000" algn="tl">
                    <a:srgbClr val="000000">
                      <a:alpha val="43137"/>
                    </a:srgbClr>
                  </a:outerShdw>
                </a:effectLst>
                <a:latin typeface="+mn-lt"/>
              </a:rPr>
              <a:t>Ventilasyon</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9"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 name="3 Başlık"/>
          <p:cNvSpPr>
            <a:spLocks noGrp="1"/>
          </p:cNvSpPr>
          <p:nvPr>
            <p:ph type="title"/>
          </p:nvPr>
        </p:nvSpPr>
        <p:spPr/>
        <p:txBody>
          <a:bodyPr/>
          <a:lstStyle/>
          <a:p>
            <a:r>
              <a:rPr lang="tr-TR" dirty="0" smtClean="0"/>
              <a:t>Ölü Boşluk</a:t>
            </a:r>
            <a:endParaRPr lang="tr-TR" dirty="0"/>
          </a:p>
        </p:txBody>
      </p:sp>
      <p:sp>
        <p:nvSpPr>
          <p:cNvPr id="5" name="Rectangle 3"/>
          <p:cNvSpPr txBox="1">
            <a:spLocks noChangeArrowheads="1"/>
          </p:cNvSpPr>
          <p:nvPr/>
        </p:nvSpPr>
        <p:spPr bwMode="auto">
          <a:xfrm>
            <a:off x="446856" y="1476020"/>
            <a:ext cx="8229600" cy="512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20 cm uzunluk ve 4 cm çapı olan şnorkelle yüzen bir kişide boru içinden solumanın etkisi ne olacaktır?</a:t>
            </a: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 V = 3,14 x 4 x 20 = 251 cm</a:t>
            </a:r>
            <a:r>
              <a:rPr lang="tr-TR" altLang="en-US" sz="2000" baseline="30000" dirty="0" smtClean="0">
                <a:solidFill>
                  <a:schemeClr val="bg2"/>
                </a:solidFill>
                <a:latin typeface="+mn-lt"/>
              </a:rPr>
              <a:t>3</a:t>
            </a:r>
            <a:r>
              <a:rPr lang="tr-TR" altLang="en-US" sz="2000" dirty="0" smtClean="0">
                <a:solidFill>
                  <a:schemeClr val="bg2"/>
                </a:solidFill>
                <a:latin typeface="+mn-lt"/>
              </a:rPr>
              <a:t> </a:t>
            </a: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Anatomik ölü boşluk 251 cm</a:t>
            </a:r>
            <a:r>
              <a:rPr lang="tr-TR" altLang="en-US" sz="2000" baseline="30000" dirty="0" smtClean="0">
                <a:solidFill>
                  <a:schemeClr val="bg2"/>
                </a:solidFill>
                <a:latin typeface="+mn-lt"/>
              </a:rPr>
              <a:t>3</a:t>
            </a:r>
            <a:r>
              <a:rPr lang="tr-TR" altLang="en-US" sz="2000" dirty="0" smtClean="0">
                <a:solidFill>
                  <a:schemeClr val="bg2"/>
                </a:solidFill>
                <a:latin typeface="+mn-lt"/>
              </a:rPr>
              <a:t> artacaktır. Bu durum yaklaşık 350 cm</a:t>
            </a:r>
            <a:r>
              <a:rPr lang="tr-TR" altLang="en-US" sz="2000" baseline="30000" dirty="0" smtClean="0">
                <a:solidFill>
                  <a:schemeClr val="bg2"/>
                </a:solidFill>
                <a:latin typeface="+mn-lt"/>
              </a:rPr>
              <a:t>3</a:t>
            </a:r>
            <a:r>
              <a:rPr lang="tr-TR" altLang="en-US" sz="2000" dirty="0" smtClean="0">
                <a:solidFill>
                  <a:schemeClr val="bg2"/>
                </a:solidFill>
                <a:latin typeface="+mn-lt"/>
              </a:rPr>
              <a:t> olan </a:t>
            </a:r>
            <a:r>
              <a:rPr lang="tr-TR" altLang="en-US" sz="2000" dirty="0" err="1" smtClean="0">
                <a:solidFill>
                  <a:schemeClr val="bg2"/>
                </a:solidFill>
                <a:latin typeface="+mn-lt"/>
              </a:rPr>
              <a:t>alveoler</a:t>
            </a:r>
            <a:r>
              <a:rPr lang="tr-TR" altLang="en-US" sz="2000" dirty="0" smtClean="0">
                <a:solidFill>
                  <a:schemeClr val="bg2"/>
                </a:solidFill>
                <a:latin typeface="+mn-lt"/>
              </a:rPr>
              <a:t> </a:t>
            </a:r>
            <a:r>
              <a:rPr lang="tr-TR" altLang="en-US" sz="2000" dirty="0" err="1" smtClean="0">
                <a:solidFill>
                  <a:schemeClr val="bg2"/>
                </a:solidFill>
                <a:latin typeface="+mn-lt"/>
              </a:rPr>
              <a:t>ventilasyonu</a:t>
            </a:r>
            <a:r>
              <a:rPr lang="tr-TR" altLang="en-US" sz="2000" dirty="0" smtClean="0">
                <a:solidFill>
                  <a:schemeClr val="bg2"/>
                </a:solidFill>
                <a:latin typeface="+mn-lt"/>
              </a:rPr>
              <a:t> azaltacağından kişi </a:t>
            </a:r>
            <a:r>
              <a:rPr lang="tr-TR" altLang="en-US" sz="2000" dirty="0" err="1" smtClean="0">
                <a:solidFill>
                  <a:schemeClr val="bg2"/>
                </a:solidFill>
                <a:latin typeface="+mn-lt"/>
              </a:rPr>
              <a:t>kompenzasyon</a:t>
            </a:r>
            <a:r>
              <a:rPr lang="tr-TR" altLang="en-US" sz="2000" dirty="0" smtClean="0">
                <a:solidFill>
                  <a:schemeClr val="bg2"/>
                </a:solidFill>
                <a:latin typeface="+mn-lt"/>
              </a:rPr>
              <a:t> için soluk hacmini (</a:t>
            </a:r>
            <a:r>
              <a:rPr lang="tr-TR" altLang="en-US" sz="2000" dirty="0" err="1" smtClean="0">
                <a:solidFill>
                  <a:schemeClr val="bg2"/>
                </a:solidFill>
                <a:latin typeface="+mn-lt"/>
              </a:rPr>
              <a:t>tidal</a:t>
            </a:r>
            <a:r>
              <a:rPr lang="tr-TR" altLang="en-US" sz="2000" dirty="0" smtClean="0">
                <a:solidFill>
                  <a:schemeClr val="bg2"/>
                </a:solidFill>
                <a:latin typeface="+mn-lt"/>
              </a:rPr>
              <a:t> volümü) artırmak zorunda kalacaktır.  </a:t>
            </a:r>
          </a:p>
        </p:txBody>
      </p:sp>
      <p:pic>
        <p:nvPicPr>
          <p:cNvPr id="3074" name="Picture 2" descr="İlgili resim"/>
          <p:cNvPicPr>
            <a:picLocks noChangeAspect="1" noChangeArrowheads="1"/>
          </p:cNvPicPr>
          <p:nvPr/>
        </p:nvPicPr>
        <p:blipFill>
          <a:blip r:embed="rId3" cstate="print"/>
          <a:srcRect/>
          <a:stretch>
            <a:fillRect/>
          </a:stretch>
        </p:blipFill>
        <p:spPr bwMode="auto">
          <a:xfrm>
            <a:off x="1007604" y="2168860"/>
            <a:ext cx="2628292" cy="2628292"/>
          </a:xfrm>
          <a:prstGeom prst="rect">
            <a:avLst/>
          </a:prstGeom>
          <a:noFill/>
        </p:spPr>
      </p:pic>
      <p:pic>
        <p:nvPicPr>
          <p:cNvPr id="3080" name="Picture 8" descr="7.sinif-geometrik-cisimlerin-hacmi-1"/>
          <p:cNvPicPr>
            <a:picLocks noChangeAspect="1" noChangeArrowheads="1"/>
          </p:cNvPicPr>
          <p:nvPr/>
        </p:nvPicPr>
        <p:blipFill>
          <a:blip r:embed="rId4" cstate="print"/>
          <a:srcRect/>
          <a:stretch>
            <a:fillRect/>
          </a:stretch>
        </p:blipFill>
        <p:spPr bwMode="auto">
          <a:xfrm>
            <a:off x="4752020" y="2168860"/>
            <a:ext cx="2986695" cy="2628292"/>
          </a:xfrm>
          <a:prstGeom prst="rect">
            <a:avLst/>
          </a:prstGeom>
          <a:noFill/>
        </p:spPr>
      </p:pic>
      <p:sp>
        <p:nvSpPr>
          <p:cNvPr id="10"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363" name="Rectangle 3"/>
          <p:cNvSpPr>
            <a:spLocks noGrp="1" noChangeArrowheads="1"/>
          </p:cNvSpPr>
          <p:nvPr>
            <p:ph type="title"/>
          </p:nvPr>
        </p:nvSpPr>
        <p:spPr>
          <a:xfrm>
            <a:off x="457200" y="2780928"/>
            <a:ext cx="8229600" cy="1143000"/>
          </a:xfrm>
        </p:spPr>
        <p:txBody>
          <a:bodyPr/>
          <a:lstStyle/>
          <a:p>
            <a:pPr eaLnBrk="1" hangingPunct="1"/>
            <a:r>
              <a:rPr lang="tr-TR" altLang="en-US" b="1" dirty="0" smtClean="0">
                <a:effectLst>
                  <a:outerShdw blurRad="38100" dist="38100" dir="2700000" algn="tl">
                    <a:srgbClr val="000000">
                      <a:alpha val="43137"/>
                    </a:srgbClr>
                  </a:outerShdw>
                </a:effectLst>
              </a:rPr>
              <a:t>Dinlediğiniz İçin Teşekkürler</a:t>
            </a:r>
            <a:endParaRPr lang="en-US" altLang="en-US" b="1"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329891"/>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35497" y="1304764"/>
            <a:ext cx="5580620"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2400" dirty="0" err="1" smtClean="0">
                <a:solidFill>
                  <a:schemeClr val="bg2"/>
                </a:solidFill>
              </a:rPr>
              <a:t>Alveoler</a:t>
            </a:r>
            <a:r>
              <a:rPr lang="tr-TR" altLang="en-US" sz="2400" dirty="0" smtClean="0">
                <a:solidFill>
                  <a:schemeClr val="bg2"/>
                </a:solidFill>
              </a:rPr>
              <a:t> basıncı göğüs duvarı ve akciğerlerin boyutlarındaki değişiklikler etkiler.</a:t>
            </a:r>
          </a:p>
          <a:p>
            <a:pPr lvl="1" eaLnBrk="1" hangingPunct="1">
              <a:spcBef>
                <a:spcPts val="0"/>
              </a:spcBef>
              <a:spcAft>
                <a:spcPts val="1200"/>
              </a:spcAft>
              <a:buFont typeface="Wingdings" pitchFamily="2" charset="2"/>
              <a:buChar char="q"/>
            </a:pPr>
            <a:r>
              <a:rPr lang="tr-TR" altLang="en-US" sz="2400" dirty="0" smtClean="0">
                <a:solidFill>
                  <a:schemeClr val="bg2"/>
                </a:solidFill>
              </a:rPr>
              <a:t> Akciğer boyutlarındaki değişikliğin alveol basıncını değiştirmesi </a:t>
            </a:r>
            <a:r>
              <a:rPr lang="tr-TR" altLang="en-US" sz="2400" b="1" i="1" u="sng" dirty="0" err="1" smtClean="0">
                <a:solidFill>
                  <a:schemeClr val="bg2"/>
                </a:solidFill>
              </a:rPr>
              <a:t>Boyle</a:t>
            </a:r>
            <a:r>
              <a:rPr lang="tr-TR" altLang="en-US" sz="2400" b="1" i="1" u="sng" dirty="0" smtClean="0">
                <a:solidFill>
                  <a:schemeClr val="bg2"/>
                </a:solidFill>
              </a:rPr>
              <a:t> yasası</a:t>
            </a:r>
            <a:r>
              <a:rPr lang="tr-TR" altLang="en-US" sz="2400" dirty="0" smtClean="0">
                <a:solidFill>
                  <a:schemeClr val="bg2"/>
                </a:solidFill>
              </a:rPr>
              <a:t> ile açıklanabilir:</a:t>
            </a: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b="1" i="1" dirty="0" smtClean="0">
                <a:solidFill>
                  <a:schemeClr val="bg2"/>
                </a:solidFill>
              </a:rPr>
              <a:t>P</a:t>
            </a:r>
            <a:r>
              <a:rPr lang="tr-TR" altLang="en-US" b="1" i="1" baseline="-25000" dirty="0" smtClean="0">
                <a:solidFill>
                  <a:schemeClr val="bg2"/>
                </a:solidFill>
              </a:rPr>
              <a:t>1</a:t>
            </a:r>
            <a:r>
              <a:rPr lang="tr-TR" altLang="en-US" b="1" i="1" dirty="0" smtClean="0">
                <a:solidFill>
                  <a:schemeClr val="bg2"/>
                </a:solidFill>
              </a:rPr>
              <a:t> x V</a:t>
            </a:r>
            <a:r>
              <a:rPr lang="tr-TR" altLang="en-US" b="1" i="1" baseline="-25000" dirty="0" smtClean="0">
                <a:solidFill>
                  <a:schemeClr val="bg2"/>
                </a:solidFill>
              </a:rPr>
              <a:t>1</a:t>
            </a:r>
            <a:r>
              <a:rPr lang="tr-TR" altLang="en-US" b="1" i="1" dirty="0" smtClean="0">
                <a:solidFill>
                  <a:schemeClr val="bg2"/>
                </a:solidFill>
              </a:rPr>
              <a:t> = P</a:t>
            </a:r>
            <a:r>
              <a:rPr lang="tr-TR" altLang="en-US" b="1" i="1" baseline="-25000" dirty="0" smtClean="0">
                <a:solidFill>
                  <a:schemeClr val="bg2"/>
                </a:solidFill>
              </a:rPr>
              <a:t>2</a:t>
            </a:r>
            <a:r>
              <a:rPr lang="tr-TR" altLang="en-US" b="1" i="1" dirty="0" smtClean="0">
                <a:solidFill>
                  <a:schemeClr val="bg2"/>
                </a:solidFill>
              </a:rPr>
              <a:t> x V</a:t>
            </a:r>
            <a:r>
              <a:rPr lang="tr-TR" altLang="en-US" b="1" i="1" baseline="-25000" dirty="0" smtClean="0">
                <a:solidFill>
                  <a:schemeClr val="bg2"/>
                </a:solidFill>
              </a:rPr>
              <a:t>2</a:t>
            </a:r>
          </a:p>
          <a:p>
            <a:pPr lvl="2" eaLnBrk="1" hangingPunct="1">
              <a:spcBef>
                <a:spcPts val="0"/>
              </a:spcBef>
              <a:spcAft>
                <a:spcPts val="0"/>
              </a:spcAft>
              <a:buFont typeface="Wingdings" pitchFamily="2" charset="2"/>
              <a:buChar char="q"/>
            </a:pPr>
            <a:r>
              <a:rPr lang="tr-TR" altLang="en-US" b="1" i="1" baseline="-25000" dirty="0" smtClean="0">
                <a:solidFill>
                  <a:schemeClr val="bg2"/>
                </a:solidFill>
              </a:rPr>
              <a:t> </a:t>
            </a:r>
            <a:r>
              <a:rPr lang="tr-TR" altLang="en-US" sz="1800" b="1" i="1" dirty="0" smtClean="0">
                <a:solidFill>
                  <a:schemeClr val="bg2"/>
                </a:solidFill>
              </a:rPr>
              <a:t>Sabit sıcaklıkta belli sayıdaki gaz </a:t>
            </a:r>
          </a:p>
          <a:p>
            <a:pPr lvl="2" eaLnBrk="1" hangingPunct="1">
              <a:spcBef>
                <a:spcPts val="0"/>
              </a:spcBef>
              <a:spcAft>
                <a:spcPts val="0"/>
              </a:spcAft>
              <a:buNone/>
            </a:pPr>
            <a:r>
              <a:rPr lang="tr-TR" altLang="en-US" sz="1800" b="1" i="1" dirty="0" smtClean="0">
                <a:solidFill>
                  <a:schemeClr val="bg2"/>
                </a:solidFill>
              </a:rPr>
              <a:t>molekülünün yaptığı basınç (P), bu </a:t>
            </a:r>
          </a:p>
          <a:p>
            <a:pPr lvl="2" eaLnBrk="1" hangingPunct="1">
              <a:spcBef>
                <a:spcPts val="0"/>
              </a:spcBef>
              <a:spcAft>
                <a:spcPts val="0"/>
              </a:spcAft>
              <a:buNone/>
            </a:pPr>
            <a:r>
              <a:rPr lang="tr-TR" altLang="en-US" sz="1800" b="1" i="1" dirty="0" smtClean="0">
                <a:solidFill>
                  <a:schemeClr val="bg2"/>
                </a:solidFill>
              </a:rPr>
              <a:t>gazı içeren kabın hacmi (V) ile ters </a:t>
            </a:r>
          </a:p>
          <a:p>
            <a:pPr lvl="2" eaLnBrk="1" hangingPunct="1">
              <a:spcBef>
                <a:spcPts val="0"/>
              </a:spcBef>
              <a:spcAft>
                <a:spcPts val="0"/>
              </a:spcAft>
              <a:buNone/>
            </a:pPr>
            <a:r>
              <a:rPr lang="tr-TR" altLang="en-US" sz="1800" b="1" i="1" dirty="0" smtClean="0">
                <a:solidFill>
                  <a:schemeClr val="bg2"/>
                </a:solidFill>
              </a:rPr>
              <a:t>orantılıdır. Yani kapalı bir sistemde </a:t>
            </a:r>
          </a:p>
          <a:p>
            <a:pPr lvl="2" eaLnBrk="1" hangingPunct="1">
              <a:spcBef>
                <a:spcPts val="0"/>
              </a:spcBef>
              <a:spcAft>
                <a:spcPts val="0"/>
              </a:spcAft>
              <a:buNone/>
            </a:pPr>
            <a:r>
              <a:rPr lang="tr-TR" altLang="en-US" sz="1800" b="1" i="1" dirty="0" smtClean="0">
                <a:solidFill>
                  <a:schemeClr val="bg2"/>
                </a:solidFill>
              </a:rPr>
              <a:t>kabın hacmi ve basıncı ters orantılıdır.</a:t>
            </a:r>
            <a:endParaRPr lang="en-US" altLang="en-US" sz="1800" b="1" i="1" baseline="-25000" dirty="0" smtClean="0">
              <a:solidFill>
                <a:schemeClr val="bg2"/>
              </a:solidFill>
            </a:endParaRPr>
          </a:p>
        </p:txBody>
      </p:sp>
      <p:pic>
        <p:nvPicPr>
          <p:cNvPr id="1126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2240868"/>
            <a:ext cx="3816424" cy="3458554"/>
          </a:xfrm>
          <a:prstGeom prst="rect">
            <a:avLst/>
          </a:prstGeom>
          <a:noFill/>
          <a:ln w="9525">
            <a:noFill/>
            <a:miter lim="800000"/>
            <a:headEnd/>
            <a:tailEnd/>
          </a:ln>
          <a:effectLst/>
        </p:spPr>
      </p:pic>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2085975"/>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4</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1247328" y="508211"/>
            <a:ext cx="6745052"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Solunumun basamakları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5</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3" y="1520788"/>
            <a:ext cx="8775575"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a:solidFill>
                  <a:schemeClr val="bg2"/>
                </a:solidFill>
              </a:rPr>
              <a:t>Akciğerlerin yüzeyine yapışarak onu kendisine çeken yada kapatan bir kas yoktur. </a:t>
            </a:r>
          </a:p>
          <a:p>
            <a:pPr lvl="1" eaLnBrk="1" hangingPunct="1">
              <a:spcBef>
                <a:spcPts val="0"/>
              </a:spcBef>
              <a:spcAft>
                <a:spcPts val="1200"/>
              </a:spcAft>
              <a:buFont typeface="Wingdings" pitchFamily="2" charset="2"/>
              <a:buChar char="q"/>
            </a:pPr>
            <a:r>
              <a:rPr lang="tr-TR" altLang="en-US" dirty="0">
                <a:solidFill>
                  <a:schemeClr val="bg2"/>
                </a:solidFill>
              </a:rPr>
              <a:t> Akciğerler balon gibi esnek yapılardır ve hacimleri iki faktöre bağlı olarak değişir</a:t>
            </a:r>
            <a:r>
              <a:rPr lang="tr-TR" altLang="en-US" dirty="0" smtClean="0">
                <a:solidFill>
                  <a:schemeClr val="bg2"/>
                </a:solidFill>
              </a:rPr>
              <a:t>:</a:t>
            </a:r>
          </a:p>
          <a:p>
            <a:pPr lvl="1" eaLnBrk="1" hangingPunct="1">
              <a:spcBef>
                <a:spcPts val="0"/>
              </a:spcBef>
              <a:spcAft>
                <a:spcPts val="1200"/>
              </a:spcAft>
              <a:buFont typeface="Wingdings" pitchFamily="2" charset="2"/>
              <a:buChar char="q"/>
            </a:pPr>
            <a:endParaRPr lang="tr-TR" altLang="en-US" dirty="0" smtClean="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Transpulmoner</a:t>
            </a:r>
            <a:r>
              <a:rPr lang="tr-TR" altLang="en-US" dirty="0" smtClean="0">
                <a:solidFill>
                  <a:schemeClr val="bg2"/>
                </a:solidFill>
              </a:rPr>
              <a:t> </a:t>
            </a:r>
            <a:r>
              <a:rPr lang="tr-TR" altLang="en-US" dirty="0">
                <a:solidFill>
                  <a:schemeClr val="bg2"/>
                </a:solidFill>
              </a:rPr>
              <a:t>basınç: Akciğerlerin dışı ve içi arasındaki basınç </a:t>
            </a:r>
            <a:r>
              <a:rPr lang="tr-TR" altLang="en-US" dirty="0" smtClean="0">
                <a:solidFill>
                  <a:schemeClr val="bg2"/>
                </a:solidFill>
              </a:rPr>
              <a:t>farkı</a:t>
            </a:r>
            <a:endParaRPr lang="tr-TR" altLang="en-US" dirty="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Akciğerler </a:t>
            </a:r>
            <a:r>
              <a:rPr lang="tr-TR" altLang="en-US" dirty="0" err="1">
                <a:solidFill>
                  <a:schemeClr val="bg2"/>
                </a:solidFill>
              </a:rPr>
              <a:t>kompliyansı</a:t>
            </a:r>
            <a:r>
              <a:rPr lang="tr-TR" altLang="en-US" dirty="0">
                <a:solidFill>
                  <a:schemeClr val="bg2"/>
                </a:solidFill>
              </a:rPr>
              <a:t>: Akciğerlerin esnekliği yani </a:t>
            </a:r>
            <a:r>
              <a:rPr lang="tr-TR" altLang="en-US" dirty="0" err="1">
                <a:solidFill>
                  <a:schemeClr val="bg2"/>
                </a:solidFill>
              </a:rPr>
              <a:t>gerilebilirliği</a:t>
            </a:r>
            <a:endParaRPr lang="en-US" altLang="en-US"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Transpulmoner</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376772"/>
            <a:ext cx="4671119"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a:solidFill>
                  <a:schemeClr val="bg2"/>
                </a:solidFill>
              </a:rPr>
              <a:t>Akciğerlerin </a:t>
            </a:r>
            <a:r>
              <a:rPr lang="tr-TR" altLang="en-US" dirty="0" smtClean="0">
                <a:solidFill>
                  <a:schemeClr val="bg2"/>
                </a:solidFill>
              </a:rPr>
              <a:t>iç basıncı </a:t>
            </a:r>
            <a:r>
              <a:rPr lang="tr-TR" altLang="en-US" dirty="0" err="1" smtClean="0">
                <a:solidFill>
                  <a:schemeClr val="bg2"/>
                </a:solidFill>
              </a:rPr>
              <a:t>alveoler</a:t>
            </a:r>
            <a:r>
              <a:rPr lang="tr-TR" altLang="en-US" dirty="0" smtClean="0">
                <a:solidFill>
                  <a:schemeClr val="bg2"/>
                </a:solidFill>
              </a:rPr>
              <a:t> basınçtır (</a:t>
            </a:r>
            <a:r>
              <a:rPr lang="tr-TR" altLang="en-US" dirty="0" err="1" smtClean="0">
                <a:solidFill>
                  <a:schemeClr val="bg2"/>
                </a:solidFill>
              </a:rPr>
              <a:t>Palv</a:t>
            </a:r>
            <a:r>
              <a:rPr lang="tr-TR" altLang="en-US" dirty="0" smtClean="0">
                <a:solidFill>
                  <a:schemeClr val="bg2"/>
                </a:solidFill>
              </a:rPr>
              <a:t>).</a:t>
            </a:r>
            <a:endParaRPr lang="tr-TR" altLang="en-US" dirty="0">
              <a:solidFill>
                <a:schemeClr val="bg2"/>
              </a:solidFill>
            </a:endParaRPr>
          </a:p>
          <a:p>
            <a:pPr lvl="1" eaLnBrk="1" hangingPunct="1">
              <a:spcBef>
                <a:spcPts val="0"/>
              </a:spcBef>
              <a:spcAft>
                <a:spcPts val="1200"/>
              </a:spcAft>
              <a:buFont typeface="Wingdings" pitchFamily="2" charset="2"/>
              <a:buChar char="q"/>
            </a:pPr>
            <a:r>
              <a:rPr lang="tr-TR" altLang="en-US" dirty="0">
                <a:solidFill>
                  <a:schemeClr val="bg2"/>
                </a:solidFill>
              </a:rPr>
              <a:t> </a:t>
            </a:r>
            <a:r>
              <a:rPr lang="tr-TR" altLang="en-US" dirty="0" smtClean="0">
                <a:solidFill>
                  <a:schemeClr val="bg2"/>
                </a:solidFill>
              </a:rPr>
              <a:t>Akciğerlerin dış basıncını ise </a:t>
            </a:r>
            <a:r>
              <a:rPr lang="tr-TR" altLang="en-US" dirty="0" err="1" smtClean="0">
                <a:solidFill>
                  <a:schemeClr val="bg2"/>
                </a:solidFill>
              </a:rPr>
              <a:t>intrapleural</a:t>
            </a:r>
            <a:r>
              <a:rPr lang="tr-TR" altLang="en-US" dirty="0" smtClean="0">
                <a:solidFill>
                  <a:schemeClr val="bg2"/>
                </a:solidFill>
              </a:rPr>
              <a:t> basınç oluşturur (</a:t>
            </a:r>
            <a:r>
              <a:rPr lang="tr-TR" altLang="en-US" dirty="0" err="1" smtClean="0">
                <a:solidFill>
                  <a:schemeClr val="bg2"/>
                </a:solidFill>
              </a:rPr>
              <a:t>Pip</a:t>
            </a:r>
            <a:r>
              <a:rPr lang="tr-TR" altLang="en-US" dirty="0" smtClean="0">
                <a:solidFill>
                  <a:schemeClr val="bg2"/>
                </a:solidFill>
              </a:rPr>
              <a:t>).</a:t>
            </a:r>
          </a:p>
          <a:p>
            <a:pPr lvl="2" eaLnBrk="1" hangingPunct="1">
              <a:spcBef>
                <a:spcPts val="0"/>
              </a:spcBef>
              <a:spcAft>
                <a:spcPts val="1200"/>
              </a:spcAft>
              <a:buFont typeface="Wingdings" pitchFamily="2" charset="2"/>
              <a:buChar char="q"/>
            </a:pPr>
            <a:r>
              <a:rPr lang="tr-TR" altLang="en-US" dirty="0" smtClean="0">
                <a:solidFill>
                  <a:schemeClr val="bg2"/>
                </a:solidFill>
              </a:rPr>
              <a:t> Bu durumda </a:t>
            </a:r>
            <a:r>
              <a:rPr lang="tr-TR" altLang="en-US" dirty="0" err="1" smtClean="0">
                <a:solidFill>
                  <a:schemeClr val="bg2"/>
                </a:solidFill>
              </a:rPr>
              <a:t>transpulmoner</a:t>
            </a:r>
            <a:r>
              <a:rPr lang="tr-TR" altLang="en-US" dirty="0" smtClean="0">
                <a:solidFill>
                  <a:schemeClr val="bg2"/>
                </a:solidFill>
              </a:rPr>
              <a:t> basınç (</a:t>
            </a:r>
            <a:r>
              <a:rPr lang="tr-TR" altLang="en-US" dirty="0" err="1" smtClean="0">
                <a:solidFill>
                  <a:schemeClr val="bg2"/>
                </a:solidFill>
              </a:rPr>
              <a:t>Ptp</a:t>
            </a:r>
            <a:r>
              <a:rPr lang="tr-TR" altLang="en-US" dirty="0" smtClean="0">
                <a:solidFill>
                  <a:schemeClr val="bg2"/>
                </a:solidFill>
              </a:rPr>
              <a:t>):</a:t>
            </a:r>
            <a:endParaRPr lang="tr-TR" altLang="en-US" dirty="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Ptp</a:t>
            </a:r>
            <a:r>
              <a:rPr lang="tr-TR" altLang="en-US" dirty="0" smtClean="0">
                <a:solidFill>
                  <a:schemeClr val="bg2"/>
                </a:solidFill>
              </a:rPr>
              <a:t> = </a:t>
            </a:r>
            <a:r>
              <a:rPr lang="tr-TR" altLang="en-US" dirty="0" err="1" smtClean="0">
                <a:solidFill>
                  <a:schemeClr val="bg2"/>
                </a:solidFill>
              </a:rPr>
              <a:t>Palv-Pip</a:t>
            </a:r>
            <a:endParaRPr lang="en-US" altLang="en-US"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6</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149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Transpulmoner</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520788"/>
            <a:ext cx="8667563" cy="4968552"/>
          </a:xfrm>
        </p:spPr>
        <p:txBody>
          <a:bodyPr/>
          <a:lstStyle/>
          <a:p>
            <a:pPr lvl="1" eaLnBrk="1" hangingPunct="1">
              <a:spcBef>
                <a:spcPts val="0"/>
              </a:spcBef>
              <a:spcAft>
                <a:spcPts val="1200"/>
              </a:spcAft>
              <a:buFont typeface="Wingdings" pitchFamily="2" charset="2"/>
              <a:buChar char="q"/>
            </a:pPr>
            <a:r>
              <a:rPr lang="tr-TR" altLang="en-US" sz="2400" dirty="0" smtClean="0">
                <a:solidFill>
                  <a:schemeClr val="bg2"/>
                </a:solidFill>
              </a:rPr>
              <a:t> </a:t>
            </a:r>
            <a:r>
              <a:rPr lang="tr-TR" altLang="en-US" sz="2400" dirty="0" err="1" smtClean="0">
                <a:solidFill>
                  <a:schemeClr val="bg2"/>
                </a:solidFill>
              </a:rPr>
              <a:t>İnspirasyon</a:t>
            </a:r>
            <a:r>
              <a:rPr lang="tr-TR" altLang="en-US" sz="2400" dirty="0" smtClean="0">
                <a:solidFill>
                  <a:schemeClr val="bg2"/>
                </a:solidFill>
              </a:rPr>
              <a:t> sırasında göğüs duvarındaki kasların ve diyaframın kasılması göğüs kafesini genişletir. </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smtClean="0">
                <a:solidFill>
                  <a:schemeClr val="bg2"/>
                </a:solidFill>
              </a:rPr>
              <a:t>Göğüs kafesine yapışmış </a:t>
            </a:r>
            <a:r>
              <a:rPr lang="tr-TR" altLang="en-US" sz="2400" dirty="0" err="1" smtClean="0">
                <a:solidFill>
                  <a:schemeClr val="bg2"/>
                </a:solidFill>
              </a:rPr>
              <a:t>paryetal</a:t>
            </a:r>
            <a:r>
              <a:rPr lang="tr-TR" altLang="en-US" sz="2400" dirty="0" smtClean="0">
                <a:solidFill>
                  <a:schemeClr val="bg2"/>
                </a:solidFill>
              </a:rPr>
              <a:t> </a:t>
            </a:r>
            <a:r>
              <a:rPr lang="tr-TR" altLang="en-US" sz="2400" dirty="0" err="1" smtClean="0">
                <a:solidFill>
                  <a:schemeClr val="bg2"/>
                </a:solidFill>
              </a:rPr>
              <a:t>pleuranın</a:t>
            </a:r>
            <a:r>
              <a:rPr lang="tr-TR" altLang="en-US" sz="2400" dirty="0" smtClean="0">
                <a:solidFill>
                  <a:schemeClr val="bg2"/>
                </a:solidFill>
              </a:rPr>
              <a:t> dışarı çekilmesi </a:t>
            </a:r>
            <a:r>
              <a:rPr lang="tr-TR" altLang="en-US" sz="2400" dirty="0" err="1" smtClean="0">
                <a:solidFill>
                  <a:schemeClr val="bg2"/>
                </a:solidFill>
              </a:rPr>
              <a:t>Pip</a:t>
            </a:r>
            <a:r>
              <a:rPr lang="tr-TR" altLang="en-US" sz="2400" dirty="0" smtClean="0">
                <a:solidFill>
                  <a:schemeClr val="bg2"/>
                </a:solidFill>
              </a:rPr>
              <a:t> basıncını düşürür.</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Ptp</a:t>
            </a:r>
            <a:r>
              <a:rPr lang="tr-TR" altLang="en-US" sz="2400" dirty="0" smtClean="0">
                <a:solidFill>
                  <a:schemeClr val="bg2"/>
                </a:solidFill>
              </a:rPr>
              <a:t> basınç büyür (</a:t>
            </a:r>
            <a:r>
              <a:rPr lang="tr-TR" altLang="en-US" sz="2400" dirty="0" err="1" smtClean="0">
                <a:solidFill>
                  <a:schemeClr val="bg2"/>
                </a:solidFill>
              </a:rPr>
              <a:t>Ptp</a:t>
            </a:r>
            <a:r>
              <a:rPr lang="tr-TR" altLang="en-US" sz="2400" dirty="0" smtClean="0">
                <a:solidFill>
                  <a:schemeClr val="bg2"/>
                </a:solidFill>
              </a:rPr>
              <a:t> = </a:t>
            </a:r>
            <a:r>
              <a:rPr lang="tr-TR" altLang="en-US" sz="2400" dirty="0" err="1" smtClean="0">
                <a:solidFill>
                  <a:schemeClr val="bg2"/>
                </a:solidFill>
              </a:rPr>
              <a:t>Palv-Pip</a:t>
            </a:r>
            <a:r>
              <a:rPr lang="tr-TR" altLang="en-US" sz="2400" dirty="0" smtClean="0">
                <a:solidFill>
                  <a:schemeClr val="bg2"/>
                </a:solidFill>
              </a:rPr>
              <a:t>)</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Palv</a:t>
            </a:r>
            <a:r>
              <a:rPr lang="tr-TR" altLang="en-US" sz="2400" dirty="0" smtClean="0">
                <a:solidFill>
                  <a:schemeClr val="bg2"/>
                </a:solidFill>
              </a:rPr>
              <a:t> basınç </a:t>
            </a:r>
            <a:r>
              <a:rPr lang="tr-TR" altLang="en-US" sz="2400" dirty="0" err="1" smtClean="0">
                <a:solidFill>
                  <a:schemeClr val="bg2"/>
                </a:solidFill>
              </a:rPr>
              <a:t>Patm</a:t>
            </a:r>
            <a:r>
              <a:rPr lang="tr-TR" altLang="en-US" sz="2400" dirty="0" smtClean="0">
                <a:solidFill>
                  <a:schemeClr val="bg2"/>
                </a:solidFill>
              </a:rPr>
              <a:t> basıncına kıyasla daha negatif olur ve alveollere hava akımı şekillenir (</a:t>
            </a:r>
            <a:r>
              <a:rPr lang="tr-TR" altLang="en-US" sz="2400" dirty="0" err="1" smtClean="0">
                <a:solidFill>
                  <a:schemeClr val="bg2"/>
                </a:solidFill>
              </a:rPr>
              <a:t>inspirasyon</a:t>
            </a:r>
            <a:r>
              <a:rPr lang="tr-TR" altLang="en-US" sz="2400" dirty="0" smtClean="0">
                <a:solidFill>
                  <a:schemeClr val="bg2"/>
                </a:solidFill>
              </a:rPr>
              <a:t>).</a:t>
            </a:r>
          </a:p>
          <a:p>
            <a:pPr lvl="1" eaLnBrk="1" hangingPunct="1">
              <a:spcBef>
                <a:spcPts val="0"/>
              </a:spcBef>
              <a:spcAft>
                <a:spcPts val="1200"/>
              </a:spcAft>
              <a:buFont typeface="Wingdings" pitchFamily="2" charset="2"/>
              <a:buChar char="q"/>
            </a:pPr>
            <a:r>
              <a:rPr lang="tr-TR" altLang="en-US" sz="2400" dirty="0" smtClean="0">
                <a:solidFill>
                  <a:schemeClr val="bg2"/>
                </a:solidFill>
              </a:rPr>
              <a:t> Yani nefes almak için </a:t>
            </a:r>
            <a:r>
              <a:rPr lang="tr-TR" altLang="en-US" sz="2400" dirty="0" err="1" smtClean="0">
                <a:solidFill>
                  <a:schemeClr val="bg2"/>
                </a:solidFill>
              </a:rPr>
              <a:t>Palv</a:t>
            </a:r>
            <a:r>
              <a:rPr lang="tr-TR" altLang="en-US" sz="2400" dirty="0" smtClean="0">
                <a:solidFill>
                  <a:schemeClr val="bg2"/>
                </a:solidFill>
              </a:rPr>
              <a:t> basıncına kıyasla </a:t>
            </a:r>
            <a:r>
              <a:rPr lang="tr-TR" altLang="en-US" sz="2400" dirty="0" err="1" smtClean="0">
                <a:solidFill>
                  <a:schemeClr val="bg2"/>
                </a:solidFill>
              </a:rPr>
              <a:t>Pip</a:t>
            </a:r>
            <a:r>
              <a:rPr lang="tr-TR" altLang="en-US" sz="2400" dirty="0" smtClean="0">
                <a:solidFill>
                  <a:schemeClr val="bg2"/>
                </a:solidFill>
              </a:rPr>
              <a:t> basınç aktif olarak düşürülür, </a:t>
            </a:r>
            <a:r>
              <a:rPr lang="tr-TR" altLang="en-US" sz="2400" dirty="0" err="1" smtClean="0">
                <a:solidFill>
                  <a:schemeClr val="bg2"/>
                </a:solidFill>
              </a:rPr>
              <a:t>Ptp</a:t>
            </a:r>
            <a:r>
              <a:rPr lang="tr-TR" altLang="en-US" sz="2400" dirty="0" smtClean="0">
                <a:solidFill>
                  <a:schemeClr val="bg2"/>
                </a:solidFill>
              </a:rPr>
              <a:t> basınç artırılır.</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Ekspirasyon</a:t>
            </a:r>
            <a:r>
              <a:rPr lang="tr-TR" altLang="en-US" sz="2400" dirty="0" smtClean="0">
                <a:solidFill>
                  <a:schemeClr val="bg2"/>
                </a:solidFill>
              </a:rPr>
              <a:t> (nefes verme) ise pasif bir şekilde gerilen yapıların eski haline dönmesiyle gerçekleşir.</a:t>
            </a:r>
          </a:p>
          <a:p>
            <a:pPr lvl="1" eaLnBrk="1" hangingPunct="1">
              <a:spcBef>
                <a:spcPts val="0"/>
              </a:spcBef>
              <a:spcAft>
                <a:spcPts val="1200"/>
              </a:spcAft>
              <a:buFont typeface="Wingdings" pitchFamily="2" charset="2"/>
              <a:buChar char="q"/>
            </a:pPr>
            <a:endParaRPr lang="tr-TR" altLang="en-US" sz="2400" dirty="0" smtClean="0">
              <a:solidFill>
                <a:schemeClr val="bg2"/>
              </a:solidFill>
            </a:endParaRPr>
          </a:p>
          <a:p>
            <a:pPr lvl="1" eaLnBrk="1" hangingPunct="1">
              <a:spcBef>
                <a:spcPts val="0"/>
              </a:spcBef>
              <a:spcAft>
                <a:spcPts val="1200"/>
              </a:spcAft>
              <a:buFont typeface="Wingdings" pitchFamily="2" charset="2"/>
              <a:buChar char="q"/>
            </a:pPr>
            <a:endParaRPr lang="tr-TR" altLang="en-US" sz="2400" dirty="0" smtClean="0">
              <a:solidFill>
                <a:schemeClr val="bg2"/>
              </a:solidFill>
            </a:endParaRPr>
          </a:p>
          <a:p>
            <a:pPr lvl="1" eaLnBrk="1" hangingPunct="1">
              <a:spcBef>
                <a:spcPts val="0"/>
              </a:spcBef>
              <a:spcAft>
                <a:spcPts val="1200"/>
              </a:spcAft>
              <a:buFont typeface="Wingdings" pitchFamily="2" charset="2"/>
              <a:buChar char="q"/>
            </a:pPr>
            <a:endParaRPr lang="en-US" altLang="en-US" sz="2400"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7</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88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lgili resim">
            <a:hlinkClick r:id="rId3"/>
          </p:cNvPr>
          <p:cNvPicPr>
            <a:picLocks noChangeAspect="1" noChangeArrowheads="1"/>
          </p:cNvPicPr>
          <p:nvPr/>
        </p:nvPicPr>
        <p:blipFill>
          <a:blip r:embed="rId4" cstate="print"/>
          <a:srcRect/>
          <a:stretch>
            <a:fillRect/>
          </a:stretch>
        </p:blipFill>
        <p:spPr bwMode="auto">
          <a:xfrm>
            <a:off x="107504" y="4160309"/>
            <a:ext cx="4687069" cy="2365035"/>
          </a:xfrm>
          <a:prstGeom prst="rect">
            <a:avLst/>
          </a:prstGeom>
          <a:noFill/>
        </p:spPr>
      </p:pic>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İntrapleural</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4147827" y="1520788"/>
            <a:ext cx="4923147" cy="4968552"/>
          </a:xfrm>
        </p:spPr>
        <p:txBody>
          <a:bodyPr/>
          <a:lstStyle/>
          <a:p>
            <a:pPr lvl="1" eaLnBrk="1" hangingPunct="1">
              <a:spcBef>
                <a:spcPts val="0"/>
              </a:spcBef>
              <a:spcAft>
                <a:spcPts val="1200"/>
              </a:spcAft>
              <a:buFont typeface="Wingdings" pitchFamily="2" charset="2"/>
              <a:buChar char="q"/>
            </a:pPr>
            <a:r>
              <a:rPr lang="tr-TR" altLang="en-US" sz="1500" dirty="0" smtClean="0">
                <a:solidFill>
                  <a:schemeClr val="bg2"/>
                </a:solidFill>
              </a:rPr>
              <a:t> Alveolleri açık tutan, yani akciğerlerin </a:t>
            </a:r>
            <a:r>
              <a:rPr lang="tr-TR" altLang="en-US" sz="1500" dirty="0" err="1" smtClean="0">
                <a:solidFill>
                  <a:schemeClr val="bg2"/>
                </a:solidFill>
              </a:rPr>
              <a:t>kollabe</a:t>
            </a:r>
            <a:r>
              <a:rPr lang="tr-TR" altLang="en-US" sz="1500" dirty="0" smtClean="0">
                <a:solidFill>
                  <a:schemeClr val="bg2"/>
                </a:solidFill>
              </a:rPr>
              <a:t> olmasını engelleyen </a:t>
            </a:r>
            <a:r>
              <a:rPr lang="tr-TR" altLang="en-US" sz="1500" dirty="0" err="1" smtClean="0">
                <a:solidFill>
                  <a:schemeClr val="bg2"/>
                </a:solidFill>
              </a:rPr>
              <a:t>Pip</a:t>
            </a:r>
            <a:r>
              <a:rPr lang="tr-TR" altLang="en-US" sz="1500" dirty="0" smtClean="0">
                <a:solidFill>
                  <a:schemeClr val="bg2"/>
                </a:solidFill>
              </a:rPr>
              <a:t> basınç nasıl oluşur?</a:t>
            </a:r>
          </a:p>
          <a:p>
            <a:pPr lvl="1" eaLnBrk="1" hangingPunct="1">
              <a:spcBef>
                <a:spcPts val="0"/>
              </a:spcBef>
              <a:spcAft>
                <a:spcPts val="1200"/>
              </a:spcAft>
              <a:buFont typeface="Wingdings" pitchFamily="2" charset="2"/>
              <a:buChar char="q"/>
            </a:pPr>
            <a:r>
              <a:rPr lang="tr-TR" altLang="en-US" sz="1500" dirty="0" smtClean="0">
                <a:solidFill>
                  <a:schemeClr val="bg2"/>
                </a:solidFill>
              </a:rPr>
              <a:t> </a:t>
            </a:r>
            <a:r>
              <a:rPr lang="tr-TR" altLang="en-US" sz="1500" dirty="0" err="1" smtClean="0">
                <a:solidFill>
                  <a:schemeClr val="bg2"/>
                </a:solidFill>
              </a:rPr>
              <a:t>Pleura</a:t>
            </a:r>
            <a:r>
              <a:rPr lang="tr-TR" altLang="en-US" sz="1500" dirty="0" smtClean="0">
                <a:solidFill>
                  <a:schemeClr val="bg2"/>
                </a:solidFill>
              </a:rPr>
              <a:t> boşluğunu dolduran birkaç ml sıvı tarafından oluşturulur. </a:t>
            </a:r>
          </a:p>
          <a:p>
            <a:pPr lvl="1" eaLnBrk="1" hangingPunct="1">
              <a:spcBef>
                <a:spcPts val="0"/>
              </a:spcBef>
              <a:spcAft>
                <a:spcPts val="1200"/>
              </a:spcAft>
              <a:buFont typeface="Wingdings" pitchFamily="2" charset="2"/>
              <a:buChar char="q"/>
            </a:pPr>
            <a:r>
              <a:rPr lang="tr-TR" altLang="en-US" sz="1500" dirty="0" smtClean="0">
                <a:solidFill>
                  <a:schemeClr val="bg2"/>
                </a:solidFill>
              </a:rPr>
              <a:t> Elastik yapıdaki akciğerler büzülmeye, göğüs duvarı ise dışarı doğru genişlemeye meyillidir. İki yapının birbirinden uzaklaşma isteği </a:t>
            </a:r>
            <a:r>
              <a:rPr lang="tr-TR" altLang="en-US" sz="1500" dirty="0" err="1" smtClean="0">
                <a:solidFill>
                  <a:schemeClr val="bg2"/>
                </a:solidFill>
              </a:rPr>
              <a:t>intrapleural</a:t>
            </a:r>
            <a:r>
              <a:rPr lang="tr-TR" altLang="en-US" sz="1500" dirty="0" smtClean="0">
                <a:solidFill>
                  <a:schemeClr val="bg2"/>
                </a:solidFill>
              </a:rPr>
              <a:t> boşluğu genişletir. Ancak sıvılar gazlar gibi genişleyemez ve </a:t>
            </a:r>
            <a:r>
              <a:rPr lang="tr-TR" altLang="en-US" sz="1500" dirty="0" err="1" smtClean="0">
                <a:solidFill>
                  <a:schemeClr val="bg2"/>
                </a:solidFill>
              </a:rPr>
              <a:t>pleura</a:t>
            </a:r>
            <a:r>
              <a:rPr lang="tr-TR" altLang="en-US" sz="1500" dirty="0" smtClean="0">
                <a:solidFill>
                  <a:schemeClr val="bg2"/>
                </a:solidFill>
              </a:rPr>
              <a:t> boşluğunda </a:t>
            </a:r>
            <a:r>
              <a:rPr lang="tr-TR" altLang="en-US" sz="1500" dirty="0" err="1" smtClean="0">
                <a:solidFill>
                  <a:schemeClr val="bg2"/>
                </a:solidFill>
              </a:rPr>
              <a:t>subatmosferik</a:t>
            </a:r>
            <a:r>
              <a:rPr lang="tr-TR" altLang="en-US" sz="1500" dirty="0" smtClean="0">
                <a:solidFill>
                  <a:schemeClr val="bg2"/>
                </a:solidFill>
              </a:rPr>
              <a:t> -4 </a:t>
            </a:r>
            <a:r>
              <a:rPr lang="tr-TR" altLang="en-US" sz="1500" dirty="0" err="1" smtClean="0">
                <a:solidFill>
                  <a:schemeClr val="bg2"/>
                </a:solidFill>
              </a:rPr>
              <a:t>mmHg’lık</a:t>
            </a:r>
            <a:r>
              <a:rPr lang="tr-TR" altLang="en-US" sz="1500" dirty="0" smtClean="0">
                <a:solidFill>
                  <a:schemeClr val="bg2"/>
                </a:solidFill>
              </a:rPr>
              <a:t> bir basınç oluşur.</a:t>
            </a:r>
          </a:p>
          <a:p>
            <a:pPr lvl="1" eaLnBrk="1" hangingPunct="1">
              <a:spcBef>
                <a:spcPts val="0"/>
              </a:spcBef>
              <a:spcAft>
                <a:spcPts val="1200"/>
              </a:spcAft>
              <a:buFont typeface="Wingdings" pitchFamily="2" charset="2"/>
              <a:buChar char="q"/>
            </a:pPr>
            <a:r>
              <a:rPr lang="tr-TR" altLang="en-US" sz="1500" dirty="0" smtClean="0">
                <a:solidFill>
                  <a:schemeClr val="bg2"/>
                </a:solidFill>
              </a:rPr>
              <a:t> </a:t>
            </a:r>
            <a:r>
              <a:rPr lang="tr-TR" altLang="en-US" sz="1500" dirty="0" err="1" smtClean="0">
                <a:solidFill>
                  <a:schemeClr val="bg2"/>
                </a:solidFill>
              </a:rPr>
              <a:t>Plural</a:t>
            </a:r>
            <a:r>
              <a:rPr lang="tr-TR" altLang="en-US" sz="1500" dirty="0" smtClean="0">
                <a:solidFill>
                  <a:schemeClr val="bg2"/>
                </a:solidFill>
              </a:rPr>
              <a:t> sıvının lenfatiklerle sürekli geri emilmesi de bu negatif basınca katkı sağlar. </a:t>
            </a:r>
          </a:p>
          <a:p>
            <a:pPr lvl="1" eaLnBrk="1" hangingPunct="1">
              <a:spcBef>
                <a:spcPts val="0"/>
              </a:spcBef>
              <a:spcAft>
                <a:spcPts val="1200"/>
              </a:spcAft>
              <a:buFont typeface="Wingdings" pitchFamily="2" charset="2"/>
              <a:buChar char="q"/>
            </a:pPr>
            <a:r>
              <a:rPr lang="tr-TR" altLang="en-US" sz="1500" dirty="0" smtClean="0">
                <a:solidFill>
                  <a:schemeClr val="bg2"/>
                </a:solidFill>
              </a:rPr>
              <a:t>Göğüs duvarı delindiğinde (</a:t>
            </a:r>
            <a:r>
              <a:rPr lang="tr-TR" altLang="en-US" sz="1500" dirty="0" err="1" smtClean="0">
                <a:solidFill>
                  <a:schemeClr val="bg2"/>
                </a:solidFill>
              </a:rPr>
              <a:t>Pip</a:t>
            </a:r>
            <a:r>
              <a:rPr lang="tr-TR" altLang="en-US" sz="1500" dirty="0" smtClean="0">
                <a:solidFill>
                  <a:schemeClr val="bg2"/>
                </a:solidFill>
              </a:rPr>
              <a:t> basıncı oluşturan kuvvetler ortadan kalkar) atmosfer havası </a:t>
            </a:r>
            <a:r>
              <a:rPr lang="tr-TR" altLang="en-US" sz="1500" dirty="0" err="1" smtClean="0">
                <a:solidFill>
                  <a:schemeClr val="bg2"/>
                </a:solidFill>
              </a:rPr>
              <a:t>pleural</a:t>
            </a:r>
            <a:r>
              <a:rPr lang="tr-TR" altLang="en-US" sz="1500" dirty="0" smtClean="0">
                <a:solidFill>
                  <a:schemeClr val="bg2"/>
                </a:solidFill>
              </a:rPr>
              <a:t> boşluğa dolar, -4 </a:t>
            </a:r>
            <a:r>
              <a:rPr lang="tr-TR" altLang="en-US" sz="1500" dirty="0" err="1" smtClean="0">
                <a:solidFill>
                  <a:schemeClr val="bg2"/>
                </a:solidFill>
              </a:rPr>
              <a:t>mmHg’lık</a:t>
            </a:r>
            <a:r>
              <a:rPr lang="tr-TR" altLang="en-US" sz="1500" dirty="0" smtClean="0">
                <a:solidFill>
                  <a:schemeClr val="bg2"/>
                </a:solidFill>
              </a:rPr>
              <a:t> </a:t>
            </a:r>
            <a:r>
              <a:rPr lang="tr-TR" altLang="en-US" sz="1500" dirty="0" err="1" smtClean="0">
                <a:solidFill>
                  <a:schemeClr val="bg2"/>
                </a:solidFill>
              </a:rPr>
              <a:t>Pip</a:t>
            </a:r>
            <a:r>
              <a:rPr lang="tr-TR" altLang="en-US" sz="1500" dirty="0" smtClean="0">
                <a:solidFill>
                  <a:schemeClr val="bg2"/>
                </a:solidFill>
              </a:rPr>
              <a:t> basıncı sıfır olur ve akciğerler </a:t>
            </a:r>
            <a:r>
              <a:rPr lang="tr-TR" altLang="en-US" sz="1500" dirty="0" err="1" smtClean="0">
                <a:solidFill>
                  <a:schemeClr val="bg2"/>
                </a:solidFill>
              </a:rPr>
              <a:t>kollabe</a:t>
            </a:r>
            <a:r>
              <a:rPr lang="tr-TR" altLang="en-US" sz="1500" dirty="0" smtClean="0">
                <a:solidFill>
                  <a:schemeClr val="bg2"/>
                </a:solidFill>
              </a:rPr>
              <a:t> olur. Göğüs duvarının dışarı yükseldiği de göze çarpar (</a:t>
            </a:r>
            <a:r>
              <a:rPr lang="tr-TR" altLang="en-US" sz="1500" dirty="0" err="1" smtClean="0">
                <a:solidFill>
                  <a:schemeClr val="bg2"/>
                </a:solidFill>
              </a:rPr>
              <a:t>Pnömotoraks</a:t>
            </a:r>
            <a:r>
              <a:rPr lang="tr-TR" altLang="en-US" sz="1500" dirty="0" smtClean="0">
                <a:solidFill>
                  <a:schemeClr val="bg2"/>
                </a:solidFill>
              </a:rPr>
              <a:t>).</a:t>
            </a:r>
          </a:p>
          <a:p>
            <a:pPr lvl="1" eaLnBrk="1" hangingPunct="1">
              <a:spcBef>
                <a:spcPts val="0"/>
              </a:spcBef>
              <a:spcAft>
                <a:spcPts val="1200"/>
              </a:spcAft>
              <a:buFont typeface="Wingdings" pitchFamily="2" charset="2"/>
              <a:buChar char="q"/>
            </a:pPr>
            <a:endParaRPr lang="en-US" altLang="en-US" sz="1500"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8</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9" name="8 Metin kutusu"/>
          <p:cNvSpPr txBox="1"/>
          <p:nvPr/>
        </p:nvSpPr>
        <p:spPr>
          <a:xfrm>
            <a:off x="188913" y="3876303"/>
            <a:ext cx="4216073" cy="461665"/>
          </a:xfrm>
          <a:prstGeom prst="rect">
            <a:avLst/>
          </a:prstGeom>
          <a:noFill/>
        </p:spPr>
        <p:txBody>
          <a:bodyPr wrap="square" rtlCol="0">
            <a:spAutoFit/>
          </a:bodyPr>
          <a:lstStyle/>
          <a:p>
            <a:r>
              <a:rPr lang="tr-TR" sz="1200" dirty="0" smtClean="0"/>
              <a:t>Normal soluk verme sonunda, yani iki soluk arasında hava akımının olmadığı esnadaki basınçlar</a:t>
            </a:r>
            <a:endParaRPr lang="tr-TR" sz="1200" dirty="0"/>
          </a:p>
        </p:txBody>
      </p:sp>
    </p:spTree>
    <p:extLst>
      <p:ext uri="{BB962C8B-B14F-4D97-AF65-F5344CB8AC3E}">
        <p14:creationId xmlns:p14="http://schemas.microsoft.com/office/powerpoint/2010/main" val="89584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Pnömotoraks</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73026" y="1412776"/>
            <a:ext cx="9035478" cy="792088"/>
          </a:xfrm>
        </p:spPr>
        <p:txBody>
          <a:bodyPr/>
          <a:lstStyle/>
          <a:p>
            <a:pPr lvl="1" eaLnBrk="1" hangingPunct="1">
              <a:spcBef>
                <a:spcPts val="0"/>
              </a:spcBef>
              <a:spcAft>
                <a:spcPts val="1200"/>
              </a:spcAft>
              <a:buFont typeface="Wingdings" pitchFamily="2" charset="2"/>
              <a:buChar char="q"/>
            </a:pPr>
            <a:r>
              <a:rPr lang="tr-TR" altLang="en-US" sz="2400" dirty="0" smtClean="0">
                <a:solidFill>
                  <a:schemeClr val="bg2"/>
                </a:solidFill>
              </a:rPr>
              <a:t> </a:t>
            </a:r>
            <a:r>
              <a:rPr lang="tr-TR" altLang="en-US" sz="2400" dirty="0" err="1" smtClean="0">
                <a:solidFill>
                  <a:schemeClr val="bg2"/>
                </a:solidFill>
              </a:rPr>
              <a:t>Pnömotorakslı</a:t>
            </a:r>
            <a:r>
              <a:rPr lang="tr-TR" altLang="en-US" sz="2400" dirty="0" smtClean="0">
                <a:solidFill>
                  <a:schemeClr val="bg2"/>
                </a:solidFill>
              </a:rPr>
              <a:t> bir hastada </a:t>
            </a:r>
            <a:r>
              <a:rPr lang="tr-TR" altLang="en-US" sz="2400" dirty="0" err="1" smtClean="0">
                <a:solidFill>
                  <a:schemeClr val="bg2"/>
                </a:solidFill>
              </a:rPr>
              <a:t>kollabe</a:t>
            </a:r>
            <a:r>
              <a:rPr lang="tr-TR" altLang="en-US" sz="2400" dirty="0" smtClean="0">
                <a:solidFill>
                  <a:schemeClr val="bg2"/>
                </a:solidFill>
              </a:rPr>
              <a:t> olmuş akciğer tekrar nasıl açılır?</a:t>
            </a:r>
            <a:endParaRPr lang="en-US" altLang="en-US" sz="2400" dirty="0">
              <a:solidFill>
                <a:schemeClr val="bg2"/>
              </a:solidFill>
            </a:endParaRPr>
          </a:p>
        </p:txBody>
      </p:sp>
      <p:pic>
        <p:nvPicPr>
          <p:cNvPr id="13" name="Picture 4" descr="http://www.eesom.com/fileadmin/user_upload/bilder/medizin/atemwege/pneumothorax/therapie_liegend.jpg"/>
          <p:cNvPicPr>
            <a:picLocks noChangeAspect="1" noChangeArrowheads="1"/>
          </p:cNvPicPr>
          <p:nvPr/>
        </p:nvPicPr>
        <p:blipFill>
          <a:blip r:embed="rId3" cstate="print"/>
          <a:srcRect/>
          <a:stretch>
            <a:fillRect/>
          </a:stretch>
        </p:blipFill>
        <p:spPr bwMode="auto">
          <a:xfrm>
            <a:off x="215516" y="2240868"/>
            <a:ext cx="5004240" cy="3467223"/>
          </a:xfrm>
          <a:prstGeom prst="rect">
            <a:avLst/>
          </a:prstGeom>
          <a:noFill/>
        </p:spPr>
      </p:pic>
      <p:pic>
        <p:nvPicPr>
          <p:cNvPr id="14" name="Picture 6" descr="http://www.eesom.com/fileadmin/user_upload/bilder/medizin/atemwege/pneumothorax/pneumothorax_therapie.jpg"/>
          <p:cNvPicPr>
            <a:picLocks noChangeAspect="1" noChangeArrowheads="1"/>
          </p:cNvPicPr>
          <p:nvPr/>
        </p:nvPicPr>
        <p:blipFill>
          <a:blip r:embed="rId4" cstate="print"/>
          <a:srcRect/>
          <a:stretch>
            <a:fillRect/>
          </a:stretch>
        </p:blipFill>
        <p:spPr bwMode="auto">
          <a:xfrm>
            <a:off x="4896036" y="2240868"/>
            <a:ext cx="4032763" cy="4098336"/>
          </a:xfrm>
          <a:prstGeom prst="rect">
            <a:avLst/>
          </a:prstGeom>
          <a:noFill/>
        </p:spPr>
      </p:pic>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9</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584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333333"/>
      </a:dk1>
      <a:lt1>
        <a:srgbClr val="FFFFFF"/>
      </a:lt1>
      <a:dk2>
        <a:srgbClr val="66CCFF"/>
      </a:dk2>
      <a:lt2>
        <a:srgbClr val="333333"/>
      </a:lt2>
      <a:accent1>
        <a:srgbClr val="66CCFF"/>
      </a:accent1>
      <a:accent2>
        <a:srgbClr val="00FF80"/>
      </a:accent2>
      <a:accent3>
        <a:srgbClr val="FFFFFF"/>
      </a:accent3>
      <a:accent4>
        <a:srgbClr val="2A2A2A"/>
      </a:accent4>
      <a:accent5>
        <a:srgbClr val="B8E2FF"/>
      </a:accent5>
      <a:accent6>
        <a:srgbClr val="00E773"/>
      </a:accent6>
      <a:hlink>
        <a:srgbClr val="666666"/>
      </a:hlink>
      <a:folHlink>
        <a:srgbClr val="FF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2296</TotalTime>
  <Words>1277</Words>
  <Application>Microsoft Office PowerPoint</Application>
  <PresentationFormat>Ekran Gösterisi (4:3)</PresentationFormat>
  <Paragraphs>156</Paragraphs>
  <Slides>24</Slides>
  <Notes>24</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Arial Black</vt:lpstr>
      <vt:lpstr>Wingdings</vt:lpstr>
      <vt:lpstr>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Ölü Boşluk</vt:lpstr>
      <vt:lpstr>Dinlediğiniz İçin Teşekkürler</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Template</dc:title>
  <dc:creator>Presentation Magazine</dc:creator>
  <cp:lastModifiedBy>Etkin</cp:lastModifiedBy>
  <cp:revision>93</cp:revision>
  <dcterms:modified xsi:type="dcterms:W3CDTF">2021-12-01T07:59:30Z</dcterms:modified>
</cp:coreProperties>
</file>