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001CC-E23C-4035-98DD-E43669A6F55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7E83E-1A50-45F0-912B-BE1A2F3563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32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503A7-D637-4597-9934-F37A620C5DDB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79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03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55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1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63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8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39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12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57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38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89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FFE0-A5AA-4EFD-8D4E-61F3EE4E59F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BC68-EA57-4163-8D30-774F504C9B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28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ANALİZİ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19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278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METOD GELİŞTİRME </a:t>
            </a:r>
            <a:br>
              <a:rPr lang="tr-TR" dirty="0" smtClean="0"/>
            </a:br>
            <a:r>
              <a:rPr lang="tr-TR" dirty="0" smtClean="0"/>
              <a:t>(METOD ETÜDÜ)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Metod</a:t>
            </a:r>
            <a:r>
              <a:rPr lang="tr-TR" dirty="0" smtClean="0"/>
              <a:t> geliştirme işlemler üzerinde çalışır.</a:t>
            </a:r>
          </a:p>
          <a:p>
            <a:r>
              <a:rPr lang="tr-TR" dirty="0" smtClean="0"/>
              <a:t>İşlem, işin bir parçası olup, hammadde veya yan mamulün fiziksel yapısında veya konumunda bir değişiklik yaparak ona bir değer ekleyen birbirleri ile ilişkili faaliyetlerdir.</a:t>
            </a:r>
          </a:p>
          <a:p>
            <a:r>
              <a:rPr lang="tr-TR" dirty="0" err="1" smtClean="0"/>
              <a:t>Metod</a:t>
            </a:r>
            <a:r>
              <a:rPr lang="tr-TR" dirty="0" smtClean="0"/>
              <a:t> geliştirme açısından işlemler:</a:t>
            </a:r>
          </a:p>
          <a:p>
            <a:pPr lvl="1"/>
            <a:r>
              <a:rPr lang="tr-TR" dirty="0" smtClean="0"/>
              <a:t> Mamulün üretilmesi için kesinlikle uygulanması gerekenler,</a:t>
            </a:r>
          </a:p>
          <a:p>
            <a:pPr lvl="1"/>
            <a:r>
              <a:rPr lang="tr-TR" dirty="0" smtClean="0"/>
              <a:t>Mamulün dizaynında veya </a:t>
            </a:r>
            <a:r>
              <a:rPr lang="tr-TR" dirty="0" err="1" smtClean="0"/>
              <a:t>spesifikasyonlarında</a:t>
            </a:r>
            <a:r>
              <a:rPr lang="tr-TR" dirty="0" smtClean="0"/>
              <a:t> yapılan hatalar yüzünden uygulananlar,</a:t>
            </a:r>
          </a:p>
          <a:p>
            <a:pPr lvl="1"/>
            <a:r>
              <a:rPr lang="tr-TR" dirty="0" smtClean="0"/>
              <a:t>Üretim faaliyetlerindeki hatalar veya yanlış uygulamalar yüzünden ortaya çıkanlar,</a:t>
            </a:r>
          </a:p>
          <a:p>
            <a:pPr lvl="1"/>
            <a:r>
              <a:rPr lang="tr-TR" dirty="0" smtClean="0"/>
              <a:t>Yönetim ve kontrol hatalarını gidermek için uygulananlar,</a:t>
            </a:r>
          </a:p>
          <a:p>
            <a:pPr lvl="1"/>
            <a:r>
              <a:rPr lang="tr-TR" dirty="0" smtClean="0"/>
              <a:t>İşçinin bilgisizliği veya yeteneksizliği nedeni ile ortaya çıkanlar.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10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METOD GELİŞTİRME </a:t>
            </a:r>
            <a:br>
              <a:rPr lang="tr-TR" dirty="0" smtClean="0"/>
            </a:br>
            <a:r>
              <a:rPr lang="tr-TR" dirty="0" smtClean="0"/>
              <a:t>(METOD ETÜDÜ)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Metot geliştirme çalışmalarında, yer alan faaliyetler;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000" dirty="0" smtClean="0"/>
              <a:t>Üzerinde </a:t>
            </a:r>
            <a:r>
              <a:rPr lang="tr-TR" sz="2000" dirty="0" err="1" smtClean="0"/>
              <a:t>metod</a:t>
            </a:r>
            <a:r>
              <a:rPr lang="tr-TR" sz="2000" dirty="0" smtClean="0"/>
              <a:t> geliştirme çalışması yapılacak işin seçimi,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000" dirty="0" smtClean="0"/>
              <a:t>İşin özelliklerini belirleyen bilgilerin toplanması,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000" dirty="0" smtClean="0"/>
              <a:t>İşin ayrıntılarının incelenmesi ve aksak noktaların belirlenmesi,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000" dirty="0" smtClean="0"/>
              <a:t>Daha iyi metodun (veya alternatif metotların) geliştirilmesi,</a:t>
            </a:r>
          </a:p>
          <a:p>
            <a:pPr lvl="2">
              <a:buFont typeface="Wingdings" pitchFamily="2" charset="2"/>
              <a:buChar char="v"/>
            </a:pPr>
            <a:r>
              <a:rPr lang="tr-TR" sz="1800" dirty="0" smtClean="0"/>
              <a:t>Eliminasyon</a:t>
            </a:r>
          </a:p>
          <a:p>
            <a:pPr lvl="2">
              <a:buFont typeface="Wingdings" pitchFamily="2" charset="2"/>
              <a:buChar char="v"/>
            </a:pPr>
            <a:r>
              <a:rPr lang="tr-TR" sz="1800" dirty="0" smtClean="0"/>
              <a:t>Birleştirme</a:t>
            </a:r>
          </a:p>
          <a:p>
            <a:pPr lvl="2">
              <a:buFont typeface="Wingdings" pitchFamily="2" charset="2"/>
              <a:buChar char="v"/>
            </a:pPr>
            <a:r>
              <a:rPr lang="tr-TR" sz="1800" dirty="0" smtClean="0"/>
              <a:t>Sırasını değiştirme</a:t>
            </a:r>
          </a:p>
          <a:p>
            <a:pPr lvl="2">
              <a:buFont typeface="Wingdings" pitchFamily="2" charset="2"/>
              <a:buChar char="v"/>
            </a:pPr>
            <a:r>
              <a:rPr lang="tr-TR" sz="1800" dirty="0" smtClean="0"/>
              <a:t>Basitleştirme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000" dirty="0" smtClean="0"/>
              <a:t>Seçilen yeni metodun uygulanmasına geçiş,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000" dirty="0" smtClean="0"/>
              <a:t>Uygulamanın takip ve kontrolü, gerekli düzeltmelerin yapılması.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7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HAREKET EKONOMİSİ PRENSİPLERİ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tr-TR" sz="2400" dirty="0" smtClean="0"/>
              <a:t>İnsan vücudunun kullanılmasına ilişkin prensipler: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Her iki el aynı anda harekete geçmeli veya durmalıdır.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İki el, dinlenme zamanları dışında, aynı anda boş kalmamalıdır.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Kolların hareketleri karşılıklı ve simetrik yönlerde olmalıdır.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Ellerin mümkün olduğu kadar basit ve küçük hareketlerle iş görmeleri sağlanmalıdır.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Mevcut kuvvetler mümkün olan her yerde işçiye yardımcı olacak şekilde kullanılmalı ve </a:t>
            </a:r>
            <a:r>
              <a:rPr lang="tr-TR" sz="2000" dirty="0" err="1" smtClean="0"/>
              <a:t>adele</a:t>
            </a:r>
            <a:r>
              <a:rPr lang="tr-TR" sz="2000" dirty="0" smtClean="0"/>
              <a:t> gücü ile yenilecek direnç minimuma indirilmelidir.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Ellerin düzgün ve kesiksiz hareketler yapması sağlanmalı, yönü ani ve keskin değişen hareketlerden kaçınmalıdır.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Balistik hareketlerin, sınırlı ve kontrollü hareketlere oranla daha hızlı, kolay ve duyarlı olduğu göz önüne alınmalıdır.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sz="2000" dirty="0" smtClean="0"/>
              <a:t>Hareketler işin düzgün ve otomatik yapılmasını sağlamak amacı ile doğal ritme uygun düzenlenmelidir.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3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 EKONOMİSİ PRENSİPLERİ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 algn="just">
              <a:buFont typeface="+mj-lt"/>
              <a:buAutoNum type="romanUcPeriod" startAt="2"/>
            </a:pPr>
            <a:r>
              <a:rPr lang="tr-TR" dirty="0" smtClean="0"/>
              <a:t>İş yeri düzenine ilişkin prensipler: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İşle ilgili malzeme, alet ve işlenmiş parçalar belirli yerlerde bulunmalıdır.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Alet, malzeme ve kontrol cihazları işçinin kolaylıkla ulaşabileceği yerlere konulmalıdır.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Malzemeyi kullanma noktasına getirmek için kayma veya yumuşak düşmeyi sağlayan kutu veya eğik düzlemler kullanılmalıdır.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Mümkün her yerde yerçekiminden yararlanan taşımalar yapılmalıdır.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Malzeme ve aletler hareketlerin normal sırası göz önüne alınarak yerleştirilmelidir.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Yerleştirme, malzeme ve aletler normal görüş açısının içinde kalacak şekilde yapılmalı ve yeterli bir aydınlatma sağlanmalıdır.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Çalışma masası ve sandalye, işin yapılması esnasında alınacak çeşitli pozisyonlara imkan verecek şekilde düzenlenmelidir.</a:t>
            </a:r>
          </a:p>
          <a:p>
            <a:pPr marL="971550" lvl="1" indent="-571500" algn="just">
              <a:buFont typeface="+mj-lt"/>
              <a:buAutoNum type="arabicParenR" startAt="9"/>
            </a:pPr>
            <a:r>
              <a:rPr lang="tr-TR" dirty="0" smtClean="0"/>
              <a:t>Oturma yeri, farklı fizik yapısındaki kişilere göre kolay ayarlanabilir özellikte olmalıdır.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6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 EKONOMİSİ PRENSİPLERİ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tr-TR" dirty="0" smtClean="0"/>
              <a:t>Alet ve cihazların yapısına ilişkin prensipler:</a:t>
            </a:r>
          </a:p>
          <a:p>
            <a:pPr marL="971550" lvl="1" indent="-514350">
              <a:buFont typeface="+mj-lt"/>
              <a:buAutoNum type="arabicParenR" startAt="17"/>
            </a:pPr>
            <a:r>
              <a:rPr lang="tr-TR" dirty="0" smtClean="0"/>
              <a:t>Ellerin iş yükü, ayakla işleyen pedal ve benzeri tertibatlar kullanarak azaltılmalıdır.</a:t>
            </a:r>
          </a:p>
          <a:p>
            <a:pPr marL="971550" lvl="1" indent="-514350">
              <a:buFont typeface="+mj-lt"/>
              <a:buAutoNum type="arabicParenR" startAt="17"/>
            </a:pPr>
            <a:r>
              <a:rPr lang="tr-TR" dirty="0" smtClean="0"/>
              <a:t>Mümkün hallerde iki veya daha fazla alet kombine edilmelidir.</a:t>
            </a:r>
          </a:p>
          <a:p>
            <a:pPr marL="971550" lvl="1" indent="-514350">
              <a:buFont typeface="+mj-lt"/>
              <a:buAutoNum type="arabicParenR" startAt="17"/>
            </a:pPr>
            <a:r>
              <a:rPr lang="tr-TR" dirty="0" smtClean="0"/>
              <a:t>Alet ve malzemelerin çalışma ve kullanma pozisyonlarına otomatik olarak gelmeleri sağlanmalıdır.</a:t>
            </a:r>
          </a:p>
          <a:p>
            <a:pPr marL="971550" lvl="1" indent="-514350">
              <a:buFont typeface="+mj-lt"/>
              <a:buAutoNum type="arabicParenR" startAt="17"/>
            </a:pPr>
            <a:r>
              <a:rPr lang="tr-TR" dirty="0" smtClean="0"/>
              <a:t>Her parmağın belirli ve farklı hareketler yapması halinde (bilgisayar ile yazı yazmada olduğu gibi) iş yükünün parmakların kapasitelerine göre dağıtılması sağlanmalıdır.</a:t>
            </a:r>
          </a:p>
          <a:p>
            <a:pPr marL="971550" lvl="1" indent="-514350">
              <a:buFont typeface="+mj-lt"/>
              <a:buAutoNum type="arabicParenR" startAt="17"/>
            </a:pPr>
            <a:r>
              <a:rPr lang="tr-TR" dirty="0" smtClean="0"/>
              <a:t>Aletlerin tutulmasını sağlayan yüzeyler, ellerin mümkün olduğu kadar fazla temasını sağlayacak şekilde dizayn edilmelidir.</a:t>
            </a:r>
          </a:p>
          <a:p>
            <a:pPr marL="971550" lvl="1" indent="-514350">
              <a:buFont typeface="+mj-lt"/>
              <a:buAutoNum type="arabicParenR" startAt="17"/>
            </a:pPr>
            <a:r>
              <a:rPr lang="tr-TR" dirty="0" smtClean="0"/>
              <a:t>Aletlerin tutulma, kumanda ve kontrol sağlayan kısımları, işçinin bunları vücut pozisyonunda en az değişim ve en fazla mekanik avantajla kullanabileceği şekilde yerleştirilmelidir.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METOD GELİŞTİRMEDE KULLANILAN GRAFİK ARAÇLAR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</a:t>
            </a:r>
            <a:r>
              <a:rPr lang="tr-TR" dirty="0" err="1" smtClean="0"/>
              <a:t>metod</a:t>
            </a:r>
            <a:r>
              <a:rPr lang="tr-TR" dirty="0" smtClean="0"/>
              <a:t> geliştirilirken halen uygulanan işlemler hakkında ayrıntılı bilgiler toplanarak, çeşitli tablo ve şemalar ile gösterilir. </a:t>
            </a:r>
          </a:p>
          <a:p>
            <a:r>
              <a:rPr lang="tr-TR" dirty="0" smtClean="0"/>
              <a:t>Bu şemalar iş hakkında toplanan verilerin düzenli ve açık şekilde göz önüne serilmesine yardımcı olur.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8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KULLANILAN SEMBOLLER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SEMBOL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ANLAMI</a:t>
                      </a:r>
                      <a:endParaRPr lang="tr-TR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İŞLEM</a:t>
                      </a:r>
                      <a:endParaRPr lang="tr-TR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TAŞIMA</a:t>
                      </a:r>
                      <a:endParaRPr lang="tr-TR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GEÇİCİ DEPOLAMA / GECİKME</a:t>
                      </a:r>
                      <a:endParaRPr lang="tr-TR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SÜREKLİ DEPOLAMA</a:t>
                      </a:r>
                      <a:endParaRPr lang="tr-TR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KONTROL (MUAYENE)</a:t>
                      </a:r>
                      <a:endParaRPr lang="tr-T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6 Akış Çizelgesi: Bağlayıcı"/>
          <p:cNvSpPr/>
          <p:nvPr/>
        </p:nvSpPr>
        <p:spPr>
          <a:xfrm>
            <a:off x="2214546" y="2428868"/>
            <a:ext cx="571504" cy="5000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2143108" y="3429000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kış Çizelgesi: Gecikme"/>
          <p:cNvSpPr/>
          <p:nvPr/>
        </p:nvSpPr>
        <p:spPr>
          <a:xfrm>
            <a:off x="2285984" y="4214818"/>
            <a:ext cx="500066" cy="50006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Akış Çizelgesi: Birleştir"/>
          <p:cNvSpPr/>
          <p:nvPr/>
        </p:nvSpPr>
        <p:spPr>
          <a:xfrm>
            <a:off x="2214546" y="5000636"/>
            <a:ext cx="500066" cy="64294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071670" y="5857892"/>
            <a:ext cx="785818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KULLANILAN ŞEMALAR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Proses şeması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Akış diyagramı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Faaliyet şeması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İnsan- makine şeması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İki el şeması (İşlem şeması)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Simo</a:t>
            </a:r>
            <a:r>
              <a:rPr lang="tr-TR" dirty="0" smtClean="0"/>
              <a:t> şeması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F849-C846-446F-B015-FE87BE5AFDCA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0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Ekran Gösterisi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İŞ ANALİZİ</vt:lpstr>
      <vt:lpstr>METOD GELİŞTİRME  (METOD ETÜDÜ)</vt:lpstr>
      <vt:lpstr>METOD GELİŞTİRME  (METOD ETÜDÜ)</vt:lpstr>
      <vt:lpstr>HAREKET EKONOMİSİ PRENSİPLERİ</vt:lpstr>
      <vt:lpstr>HAREKET EKONOMİSİ PRENSİPLERİ</vt:lpstr>
      <vt:lpstr>HAREKET EKONOMİSİ PRENSİPLERİ</vt:lpstr>
      <vt:lpstr>METOD GELİŞTİRMEDE KULLANILAN GRAFİK ARAÇLAR</vt:lpstr>
      <vt:lpstr>KULLANILAN SEMBOLLER</vt:lpstr>
      <vt:lpstr>KULLANILAN ŞEMALAR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ANALİZİ</dc:title>
  <dc:creator>ESRA AYHAN</dc:creator>
  <cp:lastModifiedBy>ESRA AYHAN</cp:lastModifiedBy>
  <cp:revision>1</cp:revision>
  <dcterms:created xsi:type="dcterms:W3CDTF">2020-03-06T13:04:55Z</dcterms:created>
  <dcterms:modified xsi:type="dcterms:W3CDTF">2020-03-06T13:05:19Z</dcterms:modified>
</cp:coreProperties>
</file>