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7" r:id="rId20"/>
    <p:sldId id="278" r:id="rId21"/>
    <p:sldId id="279" r:id="rId22"/>
    <p:sldId id="280" r:id="rId23"/>
    <p:sldId id="28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2" d="100"/>
          <a:sy n="72" d="100"/>
        </p:scale>
        <p:origin x="-123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649B4A-14EF-DC43-98DB-A7F2A22418BB}" type="datetimeFigureOut">
              <a:rPr lang="en-US" smtClean="0"/>
              <a:t>23.02.18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773E78-664A-D34E-A595-473C135185CB}" type="slidenum">
              <a:rPr lang="en-US" smtClean="0"/>
              <a:t>‹#›</a:t>
            </a:fld>
            <a:endParaRPr lang="en-US"/>
          </a:p>
        </p:txBody>
      </p:sp>
    </p:spTree>
    <p:extLst>
      <p:ext uri="{BB962C8B-B14F-4D97-AF65-F5344CB8AC3E}">
        <p14:creationId xmlns:p14="http://schemas.microsoft.com/office/powerpoint/2010/main" val="34313052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0226D-E672-0F40-B8A4-F70B63A5CA61}" type="slidenum">
              <a:rPr lang="en-US" smtClean="0"/>
              <a:t>11</a:t>
            </a:fld>
            <a:endParaRPr lang="en-US"/>
          </a:p>
        </p:txBody>
      </p:sp>
    </p:spTree>
    <p:extLst>
      <p:ext uri="{BB962C8B-B14F-4D97-AF65-F5344CB8AC3E}">
        <p14:creationId xmlns:p14="http://schemas.microsoft.com/office/powerpoint/2010/main" val="3733750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897CBA59-19DB-0C4A-A0A1-AAB87C251B00}" type="datetimeFigureOut">
              <a:rPr lang="en-US" smtClean="0"/>
              <a:t>23.02.18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029AA-217D-0F47-93B3-22481E04D737}" type="slidenum">
              <a:rPr lang="en-US" smtClean="0"/>
              <a:t>‹#›</a:t>
            </a:fld>
            <a:endParaRPr lang="en-US"/>
          </a:p>
        </p:txBody>
      </p:sp>
    </p:spTree>
    <p:extLst>
      <p:ext uri="{BB962C8B-B14F-4D97-AF65-F5344CB8AC3E}">
        <p14:creationId xmlns:p14="http://schemas.microsoft.com/office/powerpoint/2010/main" val="826146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897CBA59-19DB-0C4A-A0A1-AAB87C251B00}" type="datetimeFigureOut">
              <a:rPr lang="en-US" smtClean="0"/>
              <a:t>23.02.18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029AA-217D-0F47-93B3-22481E04D737}" type="slidenum">
              <a:rPr lang="en-US" smtClean="0"/>
              <a:t>‹#›</a:t>
            </a:fld>
            <a:endParaRPr lang="en-US"/>
          </a:p>
        </p:txBody>
      </p:sp>
    </p:spTree>
    <p:extLst>
      <p:ext uri="{BB962C8B-B14F-4D97-AF65-F5344CB8AC3E}">
        <p14:creationId xmlns:p14="http://schemas.microsoft.com/office/powerpoint/2010/main" val="748178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897CBA59-19DB-0C4A-A0A1-AAB87C251B00}" type="datetimeFigureOut">
              <a:rPr lang="en-US" smtClean="0"/>
              <a:t>23.02.18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029AA-217D-0F47-93B3-22481E04D737}" type="slidenum">
              <a:rPr lang="en-US" smtClean="0"/>
              <a:t>‹#›</a:t>
            </a:fld>
            <a:endParaRPr lang="en-US"/>
          </a:p>
        </p:txBody>
      </p:sp>
    </p:spTree>
    <p:extLst>
      <p:ext uri="{BB962C8B-B14F-4D97-AF65-F5344CB8AC3E}">
        <p14:creationId xmlns:p14="http://schemas.microsoft.com/office/powerpoint/2010/main" val="280876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897CBA59-19DB-0C4A-A0A1-AAB87C251B00}" type="datetimeFigureOut">
              <a:rPr lang="en-US" smtClean="0"/>
              <a:t>23.02.18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029AA-217D-0F47-93B3-22481E04D737}" type="slidenum">
              <a:rPr lang="en-US" smtClean="0"/>
              <a:t>‹#›</a:t>
            </a:fld>
            <a:endParaRPr lang="en-US"/>
          </a:p>
        </p:txBody>
      </p:sp>
    </p:spTree>
    <p:extLst>
      <p:ext uri="{BB962C8B-B14F-4D97-AF65-F5344CB8AC3E}">
        <p14:creationId xmlns:p14="http://schemas.microsoft.com/office/powerpoint/2010/main" val="15093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897CBA59-19DB-0C4A-A0A1-AAB87C251B00}" type="datetimeFigureOut">
              <a:rPr lang="en-US" smtClean="0"/>
              <a:t>23.02.18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029AA-217D-0F47-93B3-22481E04D737}" type="slidenum">
              <a:rPr lang="en-US" smtClean="0"/>
              <a:t>‹#›</a:t>
            </a:fld>
            <a:endParaRPr lang="en-US"/>
          </a:p>
        </p:txBody>
      </p:sp>
    </p:spTree>
    <p:extLst>
      <p:ext uri="{BB962C8B-B14F-4D97-AF65-F5344CB8AC3E}">
        <p14:creationId xmlns:p14="http://schemas.microsoft.com/office/powerpoint/2010/main" val="424885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897CBA59-19DB-0C4A-A0A1-AAB87C251B00}" type="datetimeFigureOut">
              <a:rPr lang="en-US" smtClean="0"/>
              <a:t>23.02.18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029AA-217D-0F47-93B3-22481E04D737}" type="slidenum">
              <a:rPr lang="en-US" smtClean="0"/>
              <a:t>‹#›</a:t>
            </a:fld>
            <a:endParaRPr lang="en-US"/>
          </a:p>
        </p:txBody>
      </p:sp>
    </p:spTree>
    <p:extLst>
      <p:ext uri="{BB962C8B-B14F-4D97-AF65-F5344CB8AC3E}">
        <p14:creationId xmlns:p14="http://schemas.microsoft.com/office/powerpoint/2010/main" val="3802421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897CBA59-19DB-0C4A-A0A1-AAB87C251B00}" type="datetimeFigureOut">
              <a:rPr lang="en-US" smtClean="0"/>
              <a:t>23.02.18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4029AA-217D-0F47-93B3-22481E04D737}" type="slidenum">
              <a:rPr lang="en-US" smtClean="0"/>
              <a:t>‹#›</a:t>
            </a:fld>
            <a:endParaRPr lang="en-US"/>
          </a:p>
        </p:txBody>
      </p:sp>
    </p:spTree>
    <p:extLst>
      <p:ext uri="{BB962C8B-B14F-4D97-AF65-F5344CB8AC3E}">
        <p14:creationId xmlns:p14="http://schemas.microsoft.com/office/powerpoint/2010/main" val="185690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897CBA59-19DB-0C4A-A0A1-AAB87C251B00}" type="datetimeFigureOut">
              <a:rPr lang="en-US" smtClean="0"/>
              <a:t>23.02.18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4029AA-217D-0F47-93B3-22481E04D737}" type="slidenum">
              <a:rPr lang="en-US" smtClean="0"/>
              <a:t>‹#›</a:t>
            </a:fld>
            <a:endParaRPr lang="en-US"/>
          </a:p>
        </p:txBody>
      </p:sp>
    </p:spTree>
    <p:extLst>
      <p:ext uri="{BB962C8B-B14F-4D97-AF65-F5344CB8AC3E}">
        <p14:creationId xmlns:p14="http://schemas.microsoft.com/office/powerpoint/2010/main" val="361586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CBA59-19DB-0C4A-A0A1-AAB87C251B00}" type="datetimeFigureOut">
              <a:rPr lang="en-US" smtClean="0"/>
              <a:t>23.02.18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4029AA-217D-0F47-93B3-22481E04D737}" type="slidenum">
              <a:rPr lang="en-US" smtClean="0"/>
              <a:t>‹#›</a:t>
            </a:fld>
            <a:endParaRPr lang="en-US"/>
          </a:p>
        </p:txBody>
      </p:sp>
    </p:spTree>
    <p:extLst>
      <p:ext uri="{BB962C8B-B14F-4D97-AF65-F5344CB8AC3E}">
        <p14:creationId xmlns:p14="http://schemas.microsoft.com/office/powerpoint/2010/main" val="2662094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897CBA59-19DB-0C4A-A0A1-AAB87C251B00}" type="datetimeFigureOut">
              <a:rPr lang="en-US" smtClean="0"/>
              <a:t>23.02.18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029AA-217D-0F47-93B3-22481E04D737}" type="slidenum">
              <a:rPr lang="en-US" smtClean="0"/>
              <a:t>‹#›</a:t>
            </a:fld>
            <a:endParaRPr lang="en-US"/>
          </a:p>
        </p:txBody>
      </p:sp>
    </p:spTree>
    <p:extLst>
      <p:ext uri="{BB962C8B-B14F-4D97-AF65-F5344CB8AC3E}">
        <p14:creationId xmlns:p14="http://schemas.microsoft.com/office/powerpoint/2010/main" val="1856291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897CBA59-19DB-0C4A-A0A1-AAB87C251B00}" type="datetimeFigureOut">
              <a:rPr lang="en-US" smtClean="0"/>
              <a:t>23.02.18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029AA-217D-0F47-93B3-22481E04D737}" type="slidenum">
              <a:rPr lang="en-US" smtClean="0"/>
              <a:t>‹#›</a:t>
            </a:fld>
            <a:endParaRPr lang="en-US"/>
          </a:p>
        </p:txBody>
      </p:sp>
    </p:spTree>
    <p:extLst>
      <p:ext uri="{BB962C8B-B14F-4D97-AF65-F5344CB8AC3E}">
        <p14:creationId xmlns:p14="http://schemas.microsoft.com/office/powerpoint/2010/main" val="13259377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CBA59-19DB-0C4A-A0A1-AAB87C251B00}" type="datetimeFigureOut">
              <a:rPr lang="en-US" smtClean="0"/>
              <a:t>23.02.18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029AA-217D-0F47-93B3-22481E04D737}" type="slidenum">
              <a:rPr lang="en-US" smtClean="0"/>
              <a:t>‹#›</a:t>
            </a:fld>
            <a:endParaRPr lang="en-US"/>
          </a:p>
        </p:txBody>
      </p:sp>
    </p:spTree>
    <p:extLst>
      <p:ext uri="{BB962C8B-B14F-4D97-AF65-F5344CB8AC3E}">
        <p14:creationId xmlns:p14="http://schemas.microsoft.com/office/powerpoint/2010/main" val="2961813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6.jpg"/><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tr-TR" dirty="0"/>
          </a:p>
        </p:txBody>
      </p:sp>
      <p:sp>
        <p:nvSpPr>
          <p:cNvPr id="6" name="Rectangle 5"/>
          <p:cNvSpPr/>
          <p:nvPr/>
        </p:nvSpPr>
        <p:spPr>
          <a:xfrm>
            <a:off x="1855387" y="2348880"/>
            <a:ext cx="5550618" cy="1107996"/>
          </a:xfrm>
          <a:prstGeom prst="rect">
            <a:avLst/>
          </a:prstGeom>
          <a:noFill/>
        </p:spPr>
        <p:txBody>
          <a:bodyPr wrap="none" lIns="91440" tIns="45720" rIns="91440" bIns="45720">
            <a:spAutoFit/>
          </a:bodyPr>
          <a:lstStyle/>
          <a:p>
            <a:pPr algn="ctr"/>
            <a:r>
              <a:rPr lang="tr-TR" sz="6600" b="1" cap="none" spc="0" dirty="0" smtClean="0">
                <a:ln w="17780" cmpd="sng">
                  <a:solidFill>
                    <a:srgbClr val="FFFFFF"/>
                  </a:solidFill>
                  <a:prstDash val="solid"/>
                  <a:miter lim="800000"/>
                </a:ln>
                <a:solidFill>
                  <a:srgbClr val="FF0000"/>
                </a:solidFill>
              </a:rPr>
              <a:t>Sanat ve Kültür</a:t>
            </a:r>
            <a:endParaRPr lang="en-US" sz="6600" b="1" cap="none" spc="0" dirty="0">
              <a:ln w="17780" cmpd="sng">
                <a:solidFill>
                  <a:srgbClr val="FFFFFF"/>
                </a:solidFill>
                <a:prstDash val="solid"/>
                <a:miter lim="800000"/>
              </a:ln>
              <a:solidFill>
                <a:srgbClr val="FF0000"/>
              </a:solidFill>
            </a:endParaRPr>
          </a:p>
        </p:txBody>
      </p:sp>
    </p:spTree>
    <p:extLst>
      <p:ext uri="{BB962C8B-B14F-4D97-AF65-F5344CB8AC3E}">
        <p14:creationId xmlns:p14="http://schemas.microsoft.com/office/powerpoint/2010/main" val="32828573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4" name="Picture 2" descr="http://www.datemplate.com/postpic/2009/01/free-church-powerpoint-backgrounds-music_628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1560" y="980728"/>
            <a:ext cx="5328592" cy="4093428"/>
          </a:xfrm>
          <a:prstGeom prst="rect">
            <a:avLst/>
          </a:prstGeom>
          <a:noFill/>
        </p:spPr>
        <p:txBody>
          <a:bodyPr wrap="square" rtlCol="0">
            <a:spAutoFit/>
          </a:bodyPr>
          <a:lstStyle/>
          <a:p>
            <a:r>
              <a:rPr lang="tr-TR" sz="2000" b="1" dirty="0" smtClean="0"/>
              <a:t>Batılı toplumlarda sanatçılar yerleşik inanç, gelenek ve kurumlara karşı çıkan antisosyal tiplerdir. Toplumsal kabul görme güdüsü, antropologların geleneksel olarak incelediği toplumlarda Batılı toplumlara oranla daha güçlü olabilir. </a:t>
            </a:r>
          </a:p>
          <a:p>
            <a:endParaRPr lang="tr-TR" sz="2000" b="1" dirty="0"/>
          </a:p>
          <a:p>
            <a:r>
              <a:rPr lang="tr-TR" sz="2000" b="1" dirty="0" smtClean="0"/>
              <a:t>Yine de Batılı olmayan toplumlarda da tanınmış sanatçılar olabilir. Bu tanınmışlık sanatçının mensubu olduğu topluluk içinde de olabilir, yabancıları da kapsayabilir. Sanatsal faaliyetler belirli özel sergiler ya da tören ve benzeri olaylar için sipariş edilebilir.</a:t>
            </a:r>
            <a:endParaRPr lang="tr-TR" sz="2000" b="1" dirty="0"/>
          </a:p>
        </p:txBody>
      </p:sp>
      <p:pic>
        <p:nvPicPr>
          <p:cNvPr id="14338" name="Picture 2" descr="http://tugbagulsen.weebly.com/uploads/5/1/2/8/51280249/3680955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836712"/>
            <a:ext cx="3203848"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7738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4" name="Picture 2" descr="http://www.datemplate.com/postpic/2009/01/free-church-powerpoint-backgrounds-music_6288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3528" y="404664"/>
            <a:ext cx="7632848" cy="830997"/>
          </a:xfrm>
          <a:prstGeom prst="rect">
            <a:avLst/>
          </a:prstGeom>
          <a:noFill/>
        </p:spPr>
        <p:txBody>
          <a:bodyPr wrap="square" rtlCol="0">
            <a:spAutoFit/>
          </a:bodyPr>
          <a:lstStyle/>
          <a:p>
            <a:r>
              <a:rPr lang="tr-TR" sz="4800" b="1" dirty="0" smtClean="0">
                <a:solidFill>
                  <a:srgbClr val="FF0000"/>
                </a:solidFill>
              </a:rPr>
              <a:t>SANAT, TOPLUM VE KÜLTÜR</a:t>
            </a:r>
            <a:endParaRPr lang="tr-TR" sz="4800" b="1" dirty="0">
              <a:solidFill>
                <a:srgbClr val="FF0000"/>
              </a:solidFill>
            </a:endParaRPr>
          </a:p>
        </p:txBody>
      </p:sp>
      <p:sp>
        <p:nvSpPr>
          <p:cNvPr id="6" name="TextBox 5"/>
          <p:cNvSpPr txBox="1"/>
          <p:nvPr/>
        </p:nvSpPr>
        <p:spPr>
          <a:xfrm>
            <a:off x="683568" y="1412776"/>
            <a:ext cx="4536504" cy="2246769"/>
          </a:xfrm>
          <a:prstGeom prst="rect">
            <a:avLst/>
          </a:prstGeom>
          <a:noFill/>
        </p:spPr>
        <p:txBody>
          <a:bodyPr wrap="square" rtlCol="0">
            <a:spAutoFit/>
          </a:bodyPr>
          <a:lstStyle/>
          <a:p>
            <a:r>
              <a:rPr lang="tr-TR" sz="2000" b="1" i="1" dirty="0" smtClean="0"/>
              <a:t>100.000 yıl kadar önce, insanlık tarihinin ilk sanatçılarından bazıları</a:t>
            </a:r>
            <a:r>
              <a:rPr lang="tr-TR" sz="2000" b="1" dirty="0" smtClean="0"/>
              <a:t>, bugün Güney Afrika olarak bildiğimiz bölgede, Hint Okyanusu kıyısındaki yamaçlarda yer alan Blombos mağarasında yaşıyorlardı. Avcılık yapar ve mağaranın aşağısında uzanan okyanustan balık avlarlardı. </a:t>
            </a:r>
            <a:endParaRPr lang="tr-TR" sz="2000" b="1" dirty="0"/>
          </a:p>
        </p:txBody>
      </p:sp>
      <p:sp>
        <p:nvSpPr>
          <p:cNvPr id="7" name="TextBox 6"/>
          <p:cNvSpPr txBox="1"/>
          <p:nvPr/>
        </p:nvSpPr>
        <p:spPr>
          <a:xfrm>
            <a:off x="683568" y="3861048"/>
            <a:ext cx="4680520" cy="1323439"/>
          </a:xfrm>
          <a:prstGeom prst="rect">
            <a:avLst/>
          </a:prstGeom>
          <a:noFill/>
        </p:spPr>
        <p:txBody>
          <a:bodyPr wrap="square" rtlCol="0">
            <a:spAutoFit/>
          </a:bodyPr>
          <a:lstStyle/>
          <a:p>
            <a:r>
              <a:rPr lang="tr-TR" sz="2000" b="1" i="1" dirty="0" smtClean="0"/>
              <a:t>Hayvan kemiklerini ince işçilik süreçleri sonucunda silah ve alete dönüştürürlerdi. Eserlerine simgesel işaretler ve şekiller işlerlerdi</a:t>
            </a:r>
            <a:r>
              <a:rPr lang="tr-TR" sz="2000" b="1" dirty="0" smtClean="0"/>
              <a:t>.</a:t>
            </a:r>
            <a:endParaRPr lang="tr-TR" sz="2000" b="1" dirty="0"/>
          </a:p>
        </p:txBody>
      </p:sp>
      <p:pic>
        <p:nvPicPr>
          <p:cNvPr id="13314" name="Picture 2" descr="http://guardianlv.com/wp-content/uploads/2014/10/45000-Year-Old-Bone-Reveals-Exact-Timeline-of-Human-Neanderthal-Mat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413123"/>
            <a:ext cx="3667125" cy="244792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news.bbc.co.uk/olmedia/1750000/images/_1753326_ocre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4221088"/>
            <a:ext cx="3461158"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8238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4" name="Picture 2" descr="http://www.datemplate.com/postpic/2009/01/free-church-powerpoint-backgrounds-music_628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3568" y="260648"/>
            <a:ext cx="4609470" cy="2246769"/>
          </a:xfrm>
          <a:prstGeom prst="rect">
            <a:avLst/>
          </a:prstGeom>
          <a:noFill/>
        </p:spPr>
        <p:txBody>
          <a:bodyPr wrap="square" rtlCol="0">
            <a:spAutoFit/>
          </a:bodyPr>
          <a:lstStyle/>
          <a:p>
            <a:r>
              <a:rPr lang="tr-TR" sz="2000" b="1" dirty="0" smtClean="0">
                <a:solidFill>
                  <a:srgbClr val="FFFF00"/>
                </a:solidFill>
              </a:rPr>
              <a:t>Sanat Batı Avurpa’da Üst Paleolitik Döneme, yani 30.000 yıl öncesine kadar uzanan bir tarihe sahiptir. </a:t>
            </a:r>
            <a:r>
              <a:rPr lang="tr-TR" sz="2000" b="1" dirty="0" smtClean="0"/>
              <a:t>Mağara resimleri, Üst Paleolitik döneme ait sanat eserleri arasında en iyi bilinenlerdir ve günlük hayattan ve toplumsal alandan ayrı bir yere sahiptirler.</a:t>
            </a:r>
            <a:endParaRPr lang="tr-TR" sz="2000" b="1" dirty="0"/>
          </a:p>
        </p:txBody>
      </p:sp>
      <p:sp>
        <p:nvSpPr>
          <p:cNvPr id="7" name="TextBox 6"/>
          <p:cNvSpPr txBox="1"/>
          <p:nvPr/>
        </p:nvSpPr>
        <p:spPr>
          <a:xfrm>
            <a:off x="683568" y="2564221"/>
            <a:ext cx="3888432" cy="1938992"/>
          </a:xfrm>
          <a:prstGeom prst="rect">
            <a:avLst/>
          </a:prstGeom>
          <a:noFill/>
        </p:spPr>
        <p:txBody>
          <a:bodyPr wrap="square" rtlCol="0">
            <a:spAutoFit/>
          </a:bodyPr>
          <a:lstStyle/>
          <a:p>
            <a:r>
              <a:rPr lang="tr-TR" sz="2000" b="1" dirty="0" smtClean="0"/>
              <a:t>Üst Paleolitik dönemde sanatsal ifadeyi tescil eden diğer bulgular arasında taştan, </a:t>
            </a:r>
            <a:r>
              <a:rPr lang="tr-TR" sz="2000" b="1" dirty="0" smtClean="0">
                <a:solidFill>
                  <a:srgbClr val="FF6600"/>
                </a:solidFill>
              </a:rPr>
              <a:t>kemikten ve fildişinden oyulmuş taşınabilir boyutta nesneler ve üflemeli müzik aletleri sayılabilir.</a:t>
            </a:r>
            <a:endParaRPr lang="tr-TR" sz="2000" b="1" dirty="0">
              <a:solidFill>
                <a:srgbClr val="FF6600"/>
              </a:solidFill>
            </a:endParaRPr>
          </a:p>
        </p:txBody>
      </p:sp>
      <p:sp>
        <p:nvSpPr>
          <p:cNvPr id="8" name="TextBox 7"/>
          <p:cNvSpPr txBox="1"/>
          <p:nvPr/>
        </p:nvSpPr>
        <p:spPr>
          <a:xfrm>
            <a:off x="683568" y="4503213"/>
            <a:ext cx="4104456" cy="1938992"/>
          </a:xfrm>
          <a:prstGeom prst="rect">
            <a:avLst/>
          </a:prstGeom>
          <a:noFill/>
        </p:spPr>
        <p:txBody>
          <a:bodyPr wrap="square" rtlCol="0">
            <a:spAutoFit/>
          </a:bodyPr>
          <a:lstStyle/>
          <a:p>
            <a:r>
              <a:rPr lang="tr-TR" sz="2000" b="1" dirty="0" smtClean="0"/>
              <a:t>Sanat genellikle mağara resimlerinden daha umumi niteliktedir. Sergilenir, değerlendirilir, ortaya koyulur ve takdir edilir. İzleyici ya da dinleyicileri vardır. Sadece sanatçının kendisine hitap etmez</a:t>
            </a:r>
            <a:endParaRPr lang="tr-TR" sz="2000" b="1" dirty="0"/>
          </a:p>
        </p:txBody>
      </p:sp>
      <p:pic>
        <p:nvPicPr>
          <p:cNvPr id="12290" name="Picture 2" descr="http://weburbanist.com/wp-content/uploads/2009/04/cavepain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038" y="260648"/>
            <a:ext cx="3774132" cy="249996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ichef.bbci.co.uk/news/1024/media/images/60471000/jpg/_60471061_6047106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3038" y="3068960"/>
            <a:ext cx="3460306" cy="1946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1183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4" name="Picture 2" descr="http://www.datemplate.com/postpic/2009/01/free-church-powerpoint-backgrounds-music_628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3688" y="341755"/>
            <a:ext cx="5616624" cy="830997"/>
          </a:xfrm>
          <a:prstGeom prst="rect">
            <a:avLst/>
          </a:prstGeom>
          <a:noFill/>
        </p:spPr>
        <p:txBody>
          <a:bodyPr wrap="square" rtlCol="0">
            <a:spAutoFit/>
          </a:bodyPr>
          <a:lstStyle/>
          <a:p>
            <a:r>
              <a:rPr lang="tr-TR" sz="4800" b="1" dirty="0" smtClean="0">
                <a:solidFill>
                  <a:srgbClr val="FF0000"/>
                </a:solidFill>
              </a:rPr>
              <a:t>ETNOMÜZİKOLOJİ</a:t>
            </a:r>
            <a:endParaRPr lang="tr-TR" sz="4800" b="1" dirty="0">
              <a:solidFill>
                <a:srgbClr val="FF0000"/>
              </a:solidFill>
            </a:endParaRPr>
          </a:p>
        </p:txBody>
      </p:sp>
      <p:sp>
        <p:nvSpPr>
          <p:cNvPr id="6" name="TextBox 5"/>
          <p:cNvSpPr txBox="1"/>
          <p:nvPr/>
        </p:nvSpPr>
        <p:spPr>
          <a:xfrm>
            <a:off x="683568" y="1340768"/>
            <a:ext cx="4248472" cy="2185214"/>
          </a:xfrm>
          <a:prstGeom prst="rect">
            <a:avLst/>
          </a:prstGeom>
          <a:noFill/>
        </p:spPr>
        <p:txBody>
          <a:bodyPr wrap="square" rtlCol="0">
            <a:spAutoFit/>
          </a:bodyPr>
          <a:lstStyle/>
          <a:p>
            <a:r>
              <a:rPr lang="tr-TR" sz="2400" b="1" i="1" dirty="0" smtClean="0">
                <a:solidFill>
                  <a:srgbClr val="3366FF"/>
                </a:solidFill>
              </a:rPr>
              <a:t>Etnomüzikoloji</a:t>
            </a:r>
            <a:r>
              <a:rPr lang="tr-TR" sz="2400" b="1" i="1" dirty="0" smtClean="0"/>
              <a:t> </a:t>
            </a:r>
            <a:r>
              <a:rPr lang="tr-TR" sz="2400" b="1" dirty="0">
                <a:solidFill>
                  <a:srgbClr val="3366FF"/>
                </a:solidFill>
              </a:rPr>
              <a:t> </a:t>
            </a:r>
            <a:r>
              <a:rPr lang="tr-TR" sz="2400" b="1" dirty="0" smtClean="0"/>
              <a:t>dünya müziklerinin ve müziğin, kültürün ve toplumun bir özelliği olarak incelenmesidir. </a:t>
            </a:r>
            <a:r>
              <a:rPr lang="tr-TR" sz="2000" b="1" dirty="0" smtClean="0"/>
              <a:t>Etnomüzikoloji bu şekilde müzik ve antropolojiyi bütünleştirir.</a:t>
            </a:r>
            <a:endParaRPr lang="tr-TR" sz="2000" b="1" i="1" dirty="0"/>
          </a:p>
        </p:txBody>
      </p:sp>
      <p:sp>
        <p:nvSpPr>
          <p:cNvPr id="7" name="TextBox 6"/>
          <p:cNvSpPr txBox="1"/>
          <p:nvPr/>
        </p:nvSpPr>
        <p:spPr>
          <a:xfrm>
            <a:off x="611560" y="4005064"/>
            <a:ext cx="4248472" cy="2246769"/>
          </a:xfrm>
          <a:prstGeom prst="rect">
            <a:avLst/>
          </a:prstGeom>
          <a:noFill/>
        </p:spPr>
        <p:txBody>
          <a:bodyPr wrap="square" rtlCol="0">
            <a:spAutoFit/>
          </a:bodyPr>
          <a:lstStyle/>
          <a:p>
            <a:r>
              <a:rPr lang="tr-TR" sz="2000" b="1" dirty="0" smtClean="0"/>
              <a:t>Müzik tarafı müziğin kendisinin ve müzik aletlerinin incelemesini, antropoloji tarafı ise müziğin kültürel keşfini ve müziğin o kültürdeki rolünün ve müziğin üzerindeki toplumsal ve kültürel etkilerin incelenmesini ifade eder.</a:t>
            </a:r>
            <a:endParaRPr lang="tr-TR" sz="2000" b="1" dirty="0"/>
          </a:p>
        </p:txBody>
      </p:sp>
      <p:pic>
        <p:nvPicPr>
          <p:cNvPr id="11266" name="Picture 2" descr="http://1.bp.blogspot.com/-RvFdVCsRius/Un-xDMFOdXI/AAAAAAAAAjQ/bDTX16XvV9Y/s1600/musik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110" y="1134250"/>
            <a:ext cx="4104456" cy="260744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3861048"/>
            <a:ext cx="2170348" cy="285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5182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4" name="Picture 2" descr="http://www.datemplate.com/postpic/2009/01/free-church-powerpoint-backgrounds-music_628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3568" y="1484784"/>
            <a:ext cx="4464496" cy="1631216"/>
          </a:xfrm>
          <a:prstGeom prst="rect">
            <a:avLst/>
          </a:prstGeom>
          <a:noFill/>
        </p:spPr>
        <p:txBody>
          <a:bodyPr wrap="square" rtlCol="0">
            <a:spAutoFit/>
          </a:bodyPr>
          <a:lstStyle/>
          <a:p>
            <a:r>
              <a:rPr lang="tr-TR" sz="2000" b="1" dirty="0" smtClean="0"/>
              <a:t>Etnomüzikoloji Batı kökenli olmayan müzik türlerini, halk müziğini ve hatta çağdaş popüler müziği kültürel bir bakış açısıyla inceler. Bunu yapabilmek için saha çalışması yürütmek gerekir.</a:t>
            </a:r>
          </a:p>
        </p:txBody>
      </p:sp>
      <p:sp>
        <p:nvSpPr>
          <p:cNvPr id="6" name="TextBox 5"/>
          <p:cNvSpPr txBox="1"/>
          <p:nvPr/>
        </p:nvSpPr>
        <p:spPr>
          <a:xfrm>
            <a:off x="1331640" y="3789040"/>
            <a:ext cx="4320480" cy="1938992"/>
          </a:xfrm>
          <a:prstGeom prst="rect">
            <a:avLst/>
          </a:prstGeom>
          <a:noFill/>
        </p:spPr>
        <p:txBody>
          <a:bodyPr wrap="square" rtlCol="0">
            <a:spAutoFit/>
          </a:bodyPr>
          <a:lstStyle/>
          <a:p>
            <a:r>
              <a:rPr lang="tr-TR" sz="2400" b="1" dirty="0" smtClean="0">
                <a:solidFill>
                  <a:srgbClr val="FF6600"/>
                </a:solidFill>
              </a:rPr>
              <a:t>Etnomüzikologlar yerel müzisyenlerle konuşur, kayıtlar yapar ve müzik aletlerinin, sanatçıların ve sanatın kültürdeki yerini öğrenirler.</a:t>
            </a:r>
            <a:endParaRPr lang="tr-TR" sz="2400" b="1" dirty="0">
              <a:solidFill>
                <a:srgbClr val="FF6600"/>
              </a:solidFill>
            </a:endParaRPr>
          </a:p>
        </p:txBody>
      </p:sp>
      <p:pic>
        <p:nvPicPr>
          <p:cNvPr id="10242" name="Picture 2" descr="http://www.aiem.org.au/wp-content/uploads/2015/04/eastern-mus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931328"/>
            <a:ext cx="3903674" cy="251765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amazinggreycity.files.wordpress.com/2006/08/musicalin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788765"/>
            <a:ext cx="2088232" cy="2935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3385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4" name="Picture 2" descr="http://www.datemplate.com/postpic/2009/01/free-church-powerpoint-backgrounds-music_628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7808" y="260648"/>
            <a:ext cx="8028384" cy="830997"/>
          </a:xfrm>
          <a:prstGeom prst="rect">
            <a:avLst/>
          </a:prstGeom>
          <a:noFill/>
        </p:spPr>
        <p:txBody>
          <a:bodyPr wrap="square" rtlCol="0">
            <a:spAutoFit/>
          </a:bodyPr>
          <a:lstStyle/>
          <a:p>
            <a:r>
              <a:rPr lang="tr-TR" sz="4800" b="1" dirty="0" smtClean="0">
                <a:solidFill>
                  <a:srgbClr val="FF0000"/>
                </a:solidFill>
              </a:rPr>
              <a:t>SANAT VE KÜLTÜRÜN TEMSİLİ</a:t>
            </a:r>
            <a:endParaRPr lang="tr-TR" sz="4800" b="1" dirty="0">
              <a:solidFill>
                <a:srgbClr val="FF0000"/>
              </a:solidFill>
            </a:endParaRPr>
          </a:p>
        </p:txBody>
      </p:sp>
      <p:sp>
        <p:nvSpPr>
          <p:cNvPr id="7" name="TextBox 6"/>
          <p:cNvSpPr txBox="1"/>
          <p:nvPr/>
        </p:nvSpPr>
        <p:spPr>
          <a:xfrm>
            <a:off x="827584" y="1700808"/>
            <a:ext cx="4950296" cy="1200328"/>
          </a:xfrm>
          <a:prstGeom prst="rect">
            <a:avLst/>
          </a:prstGeom>
          <a:noFill/>
        </p:spPr>
        <p:txBody>
          <a:bodyPr wrap="square" rtlCol="0">
            <a:spAutoFit/>
          </a:bodyPr>
          <a:lstStyle/>
          <a:p>
            <a:r>
              <a:rPr lang="tr-TR" sz="2400" b="1" dirty="0" smtClean="0">
                <a:solidFill>
                  <a:srgbClr val="3366FF"/>
                </a:solidFill>
              </a:rPr>
              <a:t>Halk Sanatları (Folklor): Sıradan insanlara ait müzik, sanat, sözel bilgiler vs.</a:t>
            </a:r>
            <a:endParaRPr lang="tr-TR" sz="2400" b="1" dirty="0">
              <a:solidFill>
                <a:srgbClr val="3366FF"/>
              </a:solidFill>
            </a:endParaRPr>
          </a:p>
        </p:txBody>
      </p:sp>
      <p:sp>
        <p:nvSpPr>
          <p:cNvPr id="8" name="TextBox 7"/>
          <p:cNvSpPr txBox="1"/>
          <p:nvPr/>
        </p:nvSpPr>
        <p:spPr>
          <a:xfrm>
            <a:off x="611560" y="3861048"/>
            <a:ext cx="4536504" cy="1938992"/>
          </a:xfrm>
          <a:prstGeom prst="rect">
            <a:avLst/>
          </a:prstGeom>
          <a:noFill/>
        </p:spPr>
        <p:txBody>
          <a:bodyPr wrap="square" rtlCol="0">
            <a:spAutoFit/>
          </a:bodyPr>
          <a:lstStyle/>
          <a:p>
            <a:r>
              <a:rPr lang="tr-TR" sz="2400" b="1" dirty="0" smtClean="0">
                <a:solidFill>
                  <a:srgbClr val="FF6600"/>
                </a:solidFill>
              </a:rPr>
              <a:t>Bu durumun sonuçlarından bir tanesi, çok sayıda Batılının, kültürü renkli adetler, müzik, dans ve süs eşyalarından ibaret zannetmeye başlaması olmuştur.</a:t>
            </a:r>
            <a:endParaRPr lang="tr-TR" sz="2400" b="1" dirty="0">
              <a:solidFill>
                <a:srgbClr val="FF6600"/>
              </a:solidFill>
            </a:endParaRPr>
          </a:p>
        </p:txBody>
      </p:sp>
      <p:pic>
        <p:nvPicPr>
          <p:cNvPr id="9218" name="Picture 2" descr="http://img.haberler.com/haber/279/tatili-kizilderili-kabilesinde-gecirme-firsati-4930279_9201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2222" y="1203773"/>
            <a:ext cx="3502266" cy="229552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arastiralim.net/com/wp-content/uploads/2013/02/Ku%C5%9F-Danslar%C4%B1-Yapan-Yerliler-10-800x4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4837" y="3789040"/>
            <a:ext cx="3810001" cy="2114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7758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4" name="Picture 2" descr="http://www.datemplate.com/postpic/2009/01/free-church-powerpoint-backgrounds-music_628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3528" y="548680"/>
            <a:ext cx="5688632" cy="2246769"/>
          </a:xfrm>
          <a:prstGeom prst="rect">
            <a:avLst/>
          </a:prstGeom>
          <a:noFill/>
        </p:spPr>
        <p:txBody>
          <a:bodyPr wrap="square" rtlCol="0">
            <a:spAutoFit/>
          </a:bodyPr>
          <a:lstStyle/>
          <a:p>
            <a:r>
              <a:rPr lang="tr-TR" sz="2000" b="1" dirty="0" smtClean="0"/>
              <a:t>Sanat ve din konuları çok sayıda antropoloji belgeselinde de karışımıza çıkmaktadır. Etnografik filmler çoğunlukla bir müzik eşliğinde, genellikle de davulla başlar. Bu tür sunumlarda, daha önce de dediğimiz Batılı ön yargısına, yani sanayileşmemiş topluluklarda sanatın genellikle dinle bağlantılı olduğu vurgusuyla bir kez daha karşılaşırız</a:t>
            </a:r>
            <a:endParaRPr lang="tr-TR" sz="2000" b="1" dirty="0"/>
          </a:p>
        </p:txBody>
      </p:sp>
      <p:sp>
        <p:nvSpPr>
          <p:cNvPr id="6" name="TextBox 5"/>
          <p:cNvSpPr txBox="1"/>
          <p:nvPr/>
        </p:nvSpPr>
        <p:spPr>
          <a:xfrm>
            <a:off x="611560" y="2996952"/>
            <a:ext cx="4896544" cy="2862322"/>
          </a:xfrm>
          <a:prstGeom prst="rect">
            <a:avLst/>
          </a:prstGeom>
          <a:noFill/>
        </p:spPr>
        <p:txBody>
          <a:bodyPr wrap="square" rtlCol="0">
            <a:spAutoFit/>
          </a:bodyPr>
          <a:lstStyle/>
          <a:p>
            <a:r>
              <a:rPr lang="tr-TR" sz="2000" b="1" dirty="0" smtClean="0">
                <a:solidFill>
                  <a:srgbClr val="3366FF"/>
                </a:solidFill>
              </a:rPr>
              <a:t>Verilen mesaj, Batılı olmayan topluluklarda insanların zamanlarının çoğunu renkli kostümler giyip, şarkı söyleylip, dans ettiği ve dini törenlerle geçirdiği yönündedir. Biraz daha ileri gidilecek olursa, buradan çıkan sonuç kültürün, sıradan insanların her gün yaşadığı şeyler değil, daha çok boş zamanları dolduran, festivallerde ortaya çıkan ve çok da ciddi olmayan bir şey olduğudur.</a:t>
            </a:r>
            <a:endParaRPr lang="tr-TR" sz="2000" b="1" dirty="0">
              <a:solidFill>
                <a:srgbClr val="3366FF"/>
              </a:solidFill>
            </a:endParaRPr>
          </a:p>
        </p:txBody>
      </p:sp>
      <p:pic>
        <p:nvPicPr>
          <p:cNvPr id="22530" name="Picture 2" descr="https://gizemtunck.files.wordpress.com/2013/03/imagescacqb0t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74848"/>
            <a:ext cx="3112546" cy="3010136"/>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http://www.geziko.com/blog/wp-content/uploads/2015/01/5375302616_1c84039609_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3789040"/>
            <a:ext cx="3452406" cy="2314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1187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4" name="Picture 2" descr="http://www.datemplate.com/postpic/2009/01/free-church-powerpoint-backgrounds-music_628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3688" y="548680"/>
            <a:ext cx="6192688" cy="830997"/>
          </a:xfrm>
          <a:prstGeom prst="rect">
            <a:avLst/>
          </a:prstGeom>
          <a:noFill/>
        </p:spPr>
        <p:txBody>
          <a:bodyPr wrap="square" rtlCol="0">
            <a:spAutoFit/>
          </a:bodyPr>
          <a:lstStyle/>
          <a:p>
            <a:r>
              <a:rPr lang="tr-TR" sz="4800" b="1" dirty="0" smtClean="0">
                <a:solidFill>
                  <a:srgbClr val="FF0000"/>
                </a:solidFill>
              </a:rPr>
              <a:t>SANAT VE İLETİŞİM</a:t>
            </a:r>
            <a:endParaRPr lang="tr-TR" sz="4800" b="1" dirty="0">
              <a:solidFill>
                <a:srgbClr val="FF0000"/>
              </a:solidFill>
            </a:endParaRPr>
          </a:p>
        </p:txBody>
      </p:sp>
      <p:sp>
        <p:nvSpPr>
          <p:cNvPr id="6" name="TextBox 5"/>
          <p:cNvSpPr txBox="1"/>
          <p:nvPr/>
        </p:nvSpPr>
        <p:spPr>
          <a:xfrm>
            <a:off x="251520" y="1628800"/>
            <a:ext cx="4464496" cy="1015663"/>
          </a:xfrm>
          <a:prstGeom prst="rect">
            <a:avLst/>
          </a:prstGeom>
          <a:noFill/>
        </p:spPr>
        <p:txBody>
          <a:bodyPr wrap="square" rtlCol="0">
            <a:spAutoFit/>
          </a:bodyPr>
          <a:lstStyle/>
          <a:p>
            <a:r>
              <a:rPr lang="tr-TR" sz="2000" b="1" dirty="0" smtClean="0">
                <a:solidFill>
                  <a:srgbClr val="3366FF"/>
                </a:solidFill>
              </a:rPr>
              <a:t>Sanatın, sanatçı ile toplum ya da sanatçı ile izleyici kitlesi arasında iletişim aracı olmak gibi bir işlevi daha vardır.</a:t>
            </a:r>
          </a:p>
        </p:txBody>
      </p:sp>
      <p:sp>
        <p:nvSpPr>
          <p:cNvPr id="7" name="TextBox 6"/>
          <p:cNvSpPr txBox="1"/>
          <p:nvPr/>
        </p:nvSpPr>
        <p:spPr>
          <a:xfrm>
            <a:off x="251520" y="2924944"/>
            <a:ext cx="5400600" cy="2554545"/>
          </a:xfrm>
          <a:prstGeom prst="rect">
            <a:avLst/>
          </a:prstGeom>
          <a:noFill/>
        </p:spPr>
        <p:txBody>
          <a:bodyPr wrap="square" rtlCol="0">
            <a:spAutoFit/>
          </a:bodyPr>
          <a:lstStyle/>
          <a:p>
            <a:r>
              <a:rPr lang="tr-TR" sz="2000" b="1" dirty="0" smtClean="0"/>
              <a:t>İzleyicinin tepkisi genellikle dolaysız ve eşzamanlıdır. Canlı performans sergileyen sanatçılar, kendi eserlerini izleyen yazar ve yönetmenler gibi anında geri bildirim alırlar. Sanatçılar aldıkları tepkilerde az da olsa farklılıklar olmasını bekler. Belirli sanat dalları, toplumun belirli kesimlerinde diğerlerine oranla daha fazla kabul ve ilgi görür.</a:t>
            </a:r>
            <a:endParaRPr lang="tr-TR" sz="2000" b="1" dirty="0"/>
          </a:p>
        </p:txBody>
      </p:sp>
      <p:pic>
        <p:nvPicPr>
          <p:cNvPr id="21506" name="Picture 2" descr="http://cdn.londonandpartners.com/asset/d87a04041ebcf9ed7d8c120adecbf39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1581" y="3573016"/>
            <a:ext cx="3716252" cy="260371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d.aktifhaber.com/news/35354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8175" y="1365923"/>
            <a:ext cx="2667000" cy="185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3789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4" name="Picture 2" descr="http://www.datemplate.com/postpic/2009/01/free-church-powerpoint-backgrounds-music_628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5823" y="764704"/>
            <a:ext cx="4680520" cy="1631216"/>
          </a:xfrm>
          <a:prstGeom prst="rect">
            <a:avLst/>
          </a:prstGeom>
          <a:noFill/>
        </p:spPr>
        <p:txBody>
          <a:bodyPr wrap="square" rtlCol="0">
            <a:spAutoFit/>
          </a:bodyPr>
          <a:lstStyle/>
          <a:p>
            <a:r>
              <a:rPr lang="tr-TR" sz="2000" b="1" dirty="0" smtClean="0">
                <a:solidFill>
                  <a:srgbClr val="3366FF"/>
                </a:solidFill>
              </a:rPr>
              <a:t>Sanat çok çeşitli mesajların aktarılmasında kullanılabilir. Bir ahlak dersi verebildiği gibi uyarıcı bir hikaye de anlatabilir. </a:t>
            </a:r>
            <a:r>
              <a:rPr lang="tr-TR" sz="2000" b="1" dirty="0" smtClean="0"/>
              <a:t>Sanatçının ya da toplumun istediği kıssaların aktarılmasını sağlayabilir.</a:t>
            </a:r>
            <a:endParaRPr lang="tr-TR" sz="2000" b="1" dirty="0"/>
          </a:p>
        </p:txBody>
      </p:sp>
      <p:sp>
        <p:nvSpPr>
          <p:cNvPr id="6" name="TextBox 5"/>
          <p:cNvSpPr txBox="1"/>
          <p:nvPr/>
        </p:nvSpPr>
        <p:spPr>
          <a:xfrm>
            <a:off x="595823" y="3140968"/>
            <a:ext cx="4248472" cy="3170099"/>
          </a:xfrm>
          <a:prstGeom prst="rect">
            <a:avLst/>
          </a:prstGeom>
          <a:noFill/>
        </p:spPr>
        <p:txBody>
          <a:bodyPr wrap="square" rtlCol="0">
            <a:spAutoFit/>
          </a:bodyPr>
          <a:lstStyle/>
          <a:p>
            <a:r>
              <a:rPr lang="tr-TR" sz="2000" b="1" dirty="0" smtClean="0"/>
              <a:t>Çoğu zaman sanat eserleri akılda kalmak ve uzun süre kalıcı olarak mesajlar vermek amacıyla ortaya konur. Törenler gibi hafızalarda yer etmek, insanların aklında kalmak gibi bir işlev de üstlenebilir. İnsanların, dünyanın pek çok yerinde ölümcül sonuçlar doğuran hastalık ve felaketleri unutmaması için de kullanılabilir.</a:t>
            </a:r>
            <a:endParaRPr lang="tr-TR" sz="2000" b="1" dirty="0"/>
          </a:p>
        </p:txBody>
      </p:sp>
      <p:pic>
        <p:nvPicPr>
          <p:cNvPr id="20482" name="Picture 2" descr="http://www.ankaramsm.com/tl_files/ankaramsm/images/aksam_okulu_icon_b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2738" y="28422"/>
            <a:ext cx="2227592" cy="2160848"/>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iconizer.net/files/Lovely_pack_2/orig/Art_Artdesign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505" y="2066925"/>
            <a:ext cx="2167799" cy="2450556"/>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img-fotki.yandex.ru/get/6716/193244897.8/0_c2263_55ec18b5_X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3847317"/>
            <a:ext cx="2876759" cy="244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7360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4" name="Picture 2" descr="http://www.datemplate.com/postpic/2009/01/free-church-powerpoint-backgrounds-music_628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 y="116632"/>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9552" y="258277"/>
            <a:ext cx="7920880" cy="830997"/>
          </a:xfrm>
          <a:prstGeom prst="rect">
            <a:avLst/>
          </a:prstGeom>
          <a:noFill/>
        </p:spPr>
        <p:txBody>
          <a:bodyPr wrap="square" rtlCol="0">
            <a:spAutoFit/>
          </a:bodyPr>
          <a:lstStyle/>
          <a:p>
            <a:r>
              <a:rPr lang="tr-TR" sz="4800" b="1" dirty="0" smtClean="0">
                <a:solidFill>
                  <a:srgbClr val="FF0000"/>
                </a:solidFill>
              </a:rPr>
              <a:t>SANATIN KÜLTÜREL AKTARIMI</a:t>
            </a:r>
            <a:endParaRPr lang="tr-TR" sz="4800" b="1" dirty="0">
              <a:solidFill>
                <a:srgbClr val="FF0000"/>
              </a:solidFill>
            </a:endParaRPr>
          </a:p>
        </p:txBody>
      </p:sp>
      <p:sp>
        <p:nvSpPr>
          <p:cNvPr id="7" name="TextBox 6"/>
          <p:cNvSpPr txBox="1"/>
          <p:nvPr/>
        </p:nvSpPr>
        <p:spPr>
          <a:xfrm>
            <a:off x="539552" y="1340768"/>
            <a:ext cx="4824536" cy="2246769"/>
          </a:xfrm>
          <a:prstGeom prst="rect">
            <a:avLst/>
          </a:prstGeom>
          <a:noFill/>
        </p:spPr>
        <p:txBody>
          <a:bodyPr wrap="square" rtlCol="0">
            <a:spAutoFit/>
          </a:bodyPr>
          <a:lstStyle/>
          <a:p>
            <a:r>
              <a:rPr lang="tr-TR" sz="2000" b="1" dirty="0" smtClean="0"/>
              <a:t>Sanattan alınan zevk kültürel altyapıyla ilişkilidir. </a:t>
            </a:r>
            <a:r>
              <a:rPr lang="tr-TR" sz="2000" b="1" dirty="0" smtClean="0">
                <a:solidFill>
                  <a:srgbClr val="3366FF"/>
                </a:solidFill>
              </a:rPr>
              <a:t>Batı kökenli sanat eserlerinin sergilendiği bir müzede gördüklerini anlamaya çalışan Japon turistleri düşünün. Japonların çay seremonileri veya origami gösterileri de yabancılara aynı oranda tuhaf görünecektir</a:t>
            </a:r>
            <a:r>
              <a:rPr lang="tr-TR" sz="2000" b="1" dirty="0" smtClean="0"/>
              <a:t>.</a:t>
            </a:r>
            <a:endParaRPr lang="tr-TR" sz="2000" b="1" dirty="0"/>
          </a:p>
        </p:txBody>
      </p:sp>
      <p:sp>
        <p:nvSpPr>
          <p:cNvPr id="8" name="TextBox 7"/>
          <p:cNvSpPr txBox="1"/>
          <p:nvPr/>
        </p:nvSpPr>
        <p:spPr>
          <a:xfrm>
            <a:off x="971600" y="3933056"/>
            <a:ext cx="4392488" cy="1569660"/>
          </a:xfrm>
          <a:prstGeom prst="rect">
            <a:avLst/>
          </a:prstGeom>
          <a:noFill/>
        </p:spPr>
        <p:txBody>
          <a:bodyPr wrap="square" rtlCol="0">
            <a:spAutoFit/>
          </a:bodyPr>
          <a:lstStyle/>
          <a:p>
            <a:r>
              <a:rPr lang="tr-TR" sz="2400" b="1" dirty="0" smtClean="0">
                <a:solidFill>
                  <a:srgbClr val="FF0000"/>
                </a:solidFill>
              </a:rPr>
              <a:t>Sanattan zevk almak öğrenilmesi gereken bir şeydir. Resmi eğitimin olduğu kadar kültürlemenin de bir parçasıdır.</a:t>
            </a:r>
            <a:endParaRPr lang="tr-TR" sz="2400" b="1" dirty="0">
              <a:solidFill>
                <a:srgbClr val="FF0000"/>
              </a:solidFill>
            </a:endParaRPr>
          </a:p>
        </p:txBody>
      </p:sp>
      <p:pic>
        <p:nvPicPr>
          <p:cNvPr id="3074" name="Picture 2" descr="https://www.army.mil/e2/c/images/2012/11/06/271036/size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345085"/>
            <a:ext cx="3402122" cy="26001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commons/thumb/7/7c/Origami_-_Crane.svg/2000px-Origami_-_Cran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2098" y="1095063"/>
            <a:ext cx="2592116" cy="1973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6852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4" name="Picture 2" descr="http://www.datemplate.com/postpic/2009/01/free-church-powerpoint-backgrounds-music_628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1560" y="980728"/>
            <a:ext cx="4104456" cy="2308324"/>
          </a:xfrm>
          <a:prstGeom prst="rect">
            <a:avLst/>
          </a:prstGeom>
          <a:noFill/>
        </p:spPr>
        <p:txBody>
          <a:bodyPr wrap="square" rtlCol="0">
            <a:spAutoFit/>
          </a:bodyPr>
          <a:lstStyle/>
          <a:p>
            <a:r>
              <a:rPr lang="tr-TR" sz="2400" b="1" dirty="0" smtClean="0"/>
              <a:t>Sanat dendiğinde müzik, görsel sanatlar, edebiyat, performansa</a:t>
            </a:r>
          </a:p>
          <a:p>
            <a:r>
              <a:rPr lang="tr-TR" sz="2400" b="1" dirty="0" smtClean="0"/>
              <a:t>dayalı sanatlar gibi insan yaratıcılığının dışa vurumu olan faaliyetler akla gelir.</a:t>
            </a:r>
            <a:endParaRPr lang="tr-TR" sz="2400" b="1" dirty="0"/>
          </a:p>
        </p:txBody>
      </p:sp>
      <p:pic>
        <p:nvPicPr>
          <p:cNvPr id="8194" name="Picture 2" descr="http://www.istanbulcocukfestivali.com/uploads/ressam-cocu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115" y="643366"/>
            <a:ext cx="3378301" cy="38477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1560" y="3717032"/>
            <a:ext cx="4104456" cy="830997"/>
          </a:xfrm>
          <a:prstGeom prst="rect">
            <a:avLst/>
          </a:prstGeom>
          <a:noFill/>
        </p:spPr>
        <p:txBody>
          <a:bodyPr wrap="square" rtlCol="0">
            <a:spAutoFit/>
          </a:bodyPr>
          <a:lstStyle/>
          <a:p>
            <a:r>
              <a:rPr lang="tr-TR" sz="2400" b="1" dirty="0" smtClean="0"/>
              <a:t>Bu faaliyetler </a:t>
            </a:r>
            <a:r>
              <a:rPr lang="tr-TR" sz="2400" b="1" i="1" dirty="0" smtClean="0">
                <a:solidFill>
                  <a:srgbClr val="3366FF"/>
                </a:solidFill>
              </a:rPr>
              <a:t>ifade kültürü </a:t>
            </a:r>
            <a:r>
              <a:rPr lang="tr-TR" sz="2400" b="1" dirty="0" smtClean="0"/>
              <a:t>olarak da adlandırılır.</a:t>
            </a:r>
            <a:endParaRPr lang="tr-TR" sz="2400" b="1" dirty="0"/>
          </a:p>
        </p:txBody>
      </p:sp>
      <p:sp>
        <p:nvSpPr>
          <p:cNvPr id="8" name="TextBox 7"/>
          <p:cNvSpPr txBox="1"/>
          <p:nvPr/>
        </p:nvSpPr>
        <p:spPr>
          <a:xfrm>
            <a:off x="611560" y="4869160"/>
            <a:ext cx="2664296" cy="1569660"/>
          </a:xfrm>
          <a:prstGeom prst="rect">
            <a:avLst/>
          </a:prstGeom>
          <a:noFill/>
        </p:spPr>
        <p:txBody>
          <a:bodyPr wrap="square" rtlCol="0">
            <a:spAutoFit/>
          </a:bodyPr>
          <a:lstStyle/>
          <a:p>
            <a:r>
              <a:rPr lang="tr-TR" sz="2400" b="1" i="1" dirty="0" smtClean="0">
                <a:solidFill>
                  <a:srgbClr val="3366FF"/>
                </a:solidFill>
              </a:rPr>
              <a:t>Sanat</a:t>
            </a:r>
            <a:r>
              <a:rPr lang="tr-TR" sz="2400" b="1" dirty="0" smtClean="0">
                <a:solidFill>
                  <a:srgbClr val="3366FF"/>
                </a:solidFill>
              </a:rPr>
              <a:t> </a:t>
            </a:r>
            <a:r>
              <a:rPr lang="tr-TR" sz="2400" b="1" dirty="0" smtClean="0"/>
              <a:t>ise </a:t>
            </a:r>
            <a:r>
              <a:rPr lang="tr-TR" sz="2400" b="1" i="1" dirty="0" smtClean="0"/>
              <a:t>estetik tepki uyandıran nesne, olay ya da ifade şekilleri</a:t>
            </a:r>
            <a:r>
              <a:rPr lang="tr-TR" sz="2400" b="1" dirty="0" smtClean="0"/>
              <a:t>dir.</a:t>
            </a:r>
            <a:endParaRPr lang="tr-TR" sz="2400" b="1" dirty="0"/>
          </a:p>
        </p:txBody>
      </p:sp>
      <p:pic>
        <p:nvPicPr>
          <p:cNvPr id="8196" name="Picture 4" descr="http://www.weblopedi.com/wp-content/uploads/ANA-F%C4%B0K%C4%B0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4149080"/>
            <a:ext cx="3744416"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9902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7" name="Content Placeholder 6" descr="conan.jpg"/>
          <p:cNvPicPr>
            <a:picLocks noGrp="1" noChangeAspect="1"/>
          </p:cNvPicPr>
          <p:nvPr>
            <p:ph idx="1"/>
          </p:nvPr>
        </p:nvPicPr>
        <p:blipFill>
          <a:blip r:embed="rId2">
            <a:extLst>
              <a:ext uri="{28A0092B-C50C-407E-A947-70E740481C1C}">
                <a14:useLocalDpi xmlns:a14="http://schemas.microsoft.com/office/drawing/2010/main" val="0"/>
              </a:ext>
            </a:extLst>
          </a:blip>
          <a:srcRect l="-10500" r="-10500"/>
          <a:stretch>
            <a:fillRect/>
          </a:stretch>
        </p:blipFill>
        <p:spPr/>
      </p:pic>
      <p:pic>
        <p:nvPicPr>
          <p:cNvPr id="4" name="Picture 2" descr="http://www.datemplate.com/postpic/2009/01/free-church-powerpoint-backgrounds-music_6288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43808" y="476672"/>
            <a:ext cx="5256584" cy="1569660"/>
          </a:xfrm>
          <a:prstGeom prst="rect">
            <a:avLst/>
          </a:prstGeom>
          <a:noFill/>
        </p:spPr>
        <p:txBody>
          <a:bodyPr wrap="square" rtlCol="0">
            <a:spAutoFit/>
          </a:bodyPr>
          <a:lstStyle/>
          <a:p>
            <a:r>
              <a:rPr lang="tr-TR" sz="2400" b="1" dirty="0" smtClean="0">
                <a:solidFill>
                  <a:srgbClr val="FF0000"/>
                </a:solidFill>
              </a:rPr>
              <a:t>İnsanlar farklı türden müzikleri dinlemeyi ve belirli sanat türlerinden keyif almayı aynı bir yabancı dili öğrenir gibi öğrenirler.</a:t>
            </a:r>
            <a:endParaRPr lang="tr-TR" sz="2400" b="1" dirty="0">
              <a:solidFill>
                <a:srgbClr val="FF0000"/>
              </a:solidFill>
            </a:endParaRPr>
          </a:p>
        </p:txBody>
      </p:sp>
      <p:sp>
        <p:nvSpPr>
          <p:cNvPr id="6" name="TextBox 5"/>
          <p:cNvSpPr txBox="1"/>
          <p:nvPr/>
        </p:nvSpPr>
        <p:spPr>
          <a:xfrm>
            <a:off x="683568" y="2564904"/>
            <a:ext cx="4248472" cy="2554545"/>
          </a:xfrm>
          <a:prstGeom prst="rect">
            <a:avLst/>
          </a:prstGeom>
          <a:noFill/>
        </p:spPr>
        <p:txBody>
          <a:bodyPr wrap="square" rtlCol="0">
            <a:spAutoFit/>
          </a:bodyPr>
          <a:lstStyle/>
          <a:p>
            <a:r>
              <a:rPr lang="tr-TR" sz="2000" b="1" dirty="0" smtClean="0"/>
              <a:t>Londra ve New York sakinlerinden farklı olarak Paris’te yaşayan nüfus müzikallere akın etmez. Fransız kökenli bir eser olmasına rağmen, New York, Londra ve dünyanın pek çok başka şehrinde büyük başarılara imza atan Sefiller müzikali Paris’te hüsran yaşamıştır.</a:t>
            </a:r>
            <a:endParaRPr lang="tr-TR" sz="2000" b="1" dirty="0"/>
          </a:p>
        </p:txBody>
      </p:sp>
      <p:pic>
        <p:nvPicPr>
          <p:cNvPr id="8" name="Picture 7" descr="con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1844824"/>
            <a:ext cx="3492500" cy="2324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jay len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4366393"/>
            <a:ext cx="3528392" cy="2463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3898386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4" name="Picture 2" descr="http://www.datemplate.com/postpic/2009/01/free-church-powerpoint-backgrounds-music_628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75756" y="576855"/>
            <a:ext cx="4392488" cy="830997"/>
          </a:xfrm>
          <a:prstGeom prst="rect">
            <a:avLst/>
          </a:prstGeom>
          <a:noFill/>
        </p:spPr>
        <p:txBody>
          <a:bodyPr wrap="square" rtlCol="0">
            <a:spAutoFit/>
          </a:bodyPr>
          <a:lstStyle/>
          <a:p>
            <a:r>
              <a:rPr lang="tr-TR" sz="4800" b="1" dirty="0" smtClean="0">
                <a:solidFill>
                  <a:srgbClr val="FF0000"/>
                </a:solidFill>
              </a:rPr>
              <a:t>SANAT KARİYERİ</a:t>
            </a:r>
            <a:endParaRPr lang="tr-TR" sz="4800" b="1" dirty="0">
              <a:solidFill>
                <a:srgbClr val="FF0000"/>
              </a:solidFill>
            </a:endParaRPr>
          </a:p>
        </p:txBody>
      </p:sp>
      <p:sp>
        <p:nvSpPr>
          <p:cNvPr id="6" name="TextBox 5"/>
          <p:cNvSpPr txBox="1"/>
          <p:nvPr/>
        </p:nvSpPr>
        <p:spPr>
          <a:xfrm>
            <a:off x="475892" y="1556792"/>
            <a:ext cx="5400600" cy="1631216"/>
          </a:xfrm>
          <a:prstGeom prst="rect">
            <a:avLst/>
          </a:prstGeom>
          <a:noFill/>
        </p:spPr>
        <p:txBody>
          <a:bodyPr wrap="square" rtlCol="0">
            <a:spAutoFit/>
          </a:bodyPr>
          <a:lstStyle/>
          <a:p>
            <a:r>
              <a:rPr lang="tr-TR" sz="2000" b="1" dirty="0" smtClean="0"/>
              <a:t>Sanayileşmemiş toplumlardaki sanatçılar zamanlarının bir bölümünü sanata ayırırlar. Devlet örgütlenmesine sahip toplumlarda ise sanatçıların zamanlarının tamamını sanatlarına ayırmaları için daha fazla imkan vardır.</a:t>
            </a:r>
            <a:endParaRPr lang="tr-TR" sz="2000" b="1" dirty="0"/>
          </a:p>
        </p:txBody>
      </p:sp>
      <p:sp>
        <p:nvSpPr>
          <p:cNvPr id="7" name="TextBox 6"/>
          <p:cNvSpPr txBox="1"/>
          <p:nvPr/>
        </p:nvSpPr>
        <p:spPr>
          <a:xfrm>
            <a:off x="475892" y="3717032"/>
            <a:ext cx="5032212" cy="1631216"/>
          </a:xfrm>
          <a:prstGeom prst="rect">
            <a:avLst/>
          </a:prstGeom>
          <a:noFill/>
        </p:spPr>
        <p:txBody>
          <a:bodyPr wrap="square" rtlCol="0">
            <a:spAutoFit/>
          </a:bodyPr>
          <a:lstStyle/>
          <a:p>
            <a:r>
              <a:rPr lang="tr-TR" sz="2000" b="1" dirty="0" smtClean="0"/>
              <a:t>Çağdaş toplumlarda sanat ve boş zamanlarda meşgul olunan aktivitilerle ilgili pek çok meslek dalı ortaya çıkmıştır. Batılı olmayan bazı toplumlarda da sanat üzerine kariyer imkânları olabilmektedir.</a:t>
            </a:r>
            <a:endParaRPr lang="tr-TR" sz="2000" b="1" dirty="0"/>
          </a:p>
        </p:txBody>
      </p:sp>
      <p:pic>
        <p:nvPicPr>
          <p:cNvPr id="5122" name="Picture 2" descr="http://assets.rollingstone.com/assets/images/story/dave-mustaine-on-political-comments-i-learned-a-valuable-lesson-20121105/20121105-dave-mustaine-624x420-13521258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386527"/>
            <a:ext cx="3214852" cy="216384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i.ytimg.com/vi/fSA_QNHY5lo/maxresdefaul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1830" y="3959815"/>
            <a:ext cx="3379158" cy="1900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8058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4" name="Picture 2" descr="http://www.datemplate.com/postpic/2009/01/free-church-powerpoint-backgrounds-music_628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3568" y="692696"/>
            <a:ext cx="5544616" cy="1323439"/>
          </a:xfrm>
          <a:prstGeom prst="rect">
            <a:avLst/>
          </a:prstGeom>
          <a:noFill/>
        </p:spPr>
        <p:txBody>
          <a:bodyPr wrap="square" rtlCol="0">
            <a:spAutoFit/>
          </a:bodyPr>
          <a:lstStyle/>
          <a:p>
            <a:r>
              <a:rPr lang="tr-TR" sz="2000" b="1" dirty="0" smtClean="0"/>
              <a:t>Bir sanatçının tüm zamanını sanatına ayırabilmesi için desteğe ihtiyacı vardır. Eğer ailesinin ya da sülalesinin uzmanlaştığı bir sanat dalı varsa, bu desteği akrabalarından alabilir.</a:t>
            </a:r>
            <a:endParaRPr lang="tr-TR" sz="2000" b="1" dirty="0"/>
          </a:p>
        </p:txBody>
      </p:sp>
      <p:sp>
        <p:nvSpPr>
          <p:cNvPr id="7" name="TextBox 6"/>
          <p:cNvSpPr txBox="1"/>
          <p:nvPr/>
        </p:nvSpPr>
        <p:spPr>
          <a:xfrm>
            <a:off x="683568" y="3212976"/>
            <a:ext cx="5400600" cy="1938992"/>
          </a:xfrm>
          <a:prstGeom prst="rect">
            <a:avLst/>
          </a:prstGeom>
          <a:noFill/>
        </p:spPr>
        <p:txBody>
          <a:bodyPr wrap="square" rtlCol="0">
            <a:spAutoFit/>
          </a:bodyPr>
          <a:lstStyle/>
          <a:p>
            <a:r>
              <a:rPr lang="tr-TR" sz="2000" b="1" dirty="0" smtClean="0"/>
              <a:t>Devlet örgütlenmesine sahip toplumlarda sanat hamileri bulunur. Genellikle toplumun seçkinler kesiminden olan bu hamiler, saray ressamları, müzisyenleri ve heykeltıraşları gibi payeler aracılığıyla, gelecek vaat eden ya da yetenekli sanatçılara çeşitli şekillerde destek verirler.</a:t>
            </a:r>
            <a:endParaRPr lang="tr-TR" sz="2000" b="1" dirty="0"/>
          </a:p>
        </p:txBody>
      </p:sp>
      <p:pic>
        <p:nvPicPr>
          <p:cNvPr id="6146" name="Picture 2" descr="http://www.yazete.com/store/file/images/haber_detay/cha_resimler_6_2013/000023871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861048"/>
            <a:ext cx="3189579" cy="22292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5.imgiz.com/rshots/8339/cem-karaca-baris-manco-uzun-ince-bir-yoldayim_8339420-7004_1280x7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5" y="1176965"/>
            <a:ext cx="3189579" cy="2251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33520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err="1" smtClean="0">
                <a:solidFill>
                  <a:srgbClr val="FF0000"/>
                </a:solidFill>
              </a:rPr>
              <a:t>Yararlanılan</a:t>
            </a:r>
            <a:r>
              <a:rPr lang="en-US" dirty="0" smtClean="0">
                <a:solidFill>
                  <a:srgbClr val="FF0000"/>
                </a:solidFill>
              </a:rPr>
              <a:t> </a:t>
            </a:r>
            <a:r>
              <a:rPr lang="en-US" dirty="0" err="1" smtClean="0">
                <a:solidFill>
                  <a:srgbClr val="FF0000"/>
                </a:solidFill>
              </a:rPr>
              <a:t>Kaynak</a:t>
            </a:r>
            <a:r>
              <a:rPr lang="en-US" dirty="0" smtClean="0">
                <a:solidFill>
                  <a:srgbClr val="FF0000"/>
                </a:solidFill>
              </a:rPr>
              <a:t>: </a:t>
            </a:r>
          </a:p>
          <a:p>
            <a:pPr marL="0" indent="0">
              <a:buNone/>
            </a:pPr>
            <a:endParaRPr lang="en-US" dirty="0"/>
          </a:p>
          <a:p>
            <a:pPr marL="0" indent="0">
              <a:buNone/>
            </a:pPr>
            <a:r>
              <a:rPr lang="tr-TR" dirty="0" err="1">
                <a:solidFill>
                  <a:srgbClr val="3366FF"/>
                </a:solidFill>
              </a:rPr>
              <a:t>Kottak</a:t>
            </a:r>
            <a:r>
              <a:rPr lang="tr-TR" dirty="0">
                <a:solidFill>
                  <a:srgbClr val="3366FF"/>
                </a:solidFill>
              </a:rPr>
              <a:t>, C. P. (2014). Antropoloji: İnsan Çeşitliliğine Bir Bakış. İstanbul: Deki Yayınevi</a:t>
            </a:r>
          </a:p>
          <a:p>
            <a:pPr marL="0" indent="0">
              <a:buNone/>
            </a:pPr>
            <a:endParaRPr lang="en-US" dirty="0"/>
          </a:p>
        </p:txBody>
      </p:sp>
    </p:spTree>
    <p:extLst>
      <p:ext uri="{BB962C8B-B14F-4D97-AF65-F5344CB8AC3E}">
        <p14:creationId xmlns:p14="http://schemas.microsoft.com/office/powerpoint/2010/main" val="204241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4" name="Picture 2" descr="http://www.datemplate.com/postpic/2009/01/free-church-powerpoint-backgrounds-music_628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1600" y="941658"/>
            <a:ext cx="7128792" cy="1938992"/>
          </a:xfrm>
          <a:prstGeom prst="rect">
            <a:avLst/>
          </a:prstGeom>
          <a:noFill/>
        </p:spPr>
        <p:txBody>
          <a:bodyPr wrap="square" rtlCol="0">
            <a:spAutoFit/>
          </a:bodyPr>
          <a:lstStyle/>
          <a:p>
            <a:r>
              <a:rPr lang="tr-TR" sz="2400" b="1" dirty="0" smtClean="0"/>
              <a:t>Bir </a:t>
            </a:r>
            <a:r>
              <a:rPr lang="tr-TR" sz="2400" b="1" i="1" dirty="0" smtClean="0"/>
              <a:t>sanat eseri, güzel olmadan da dikkat çekmeyi ya da özel bir öneme sahip olmayı başarabilir.</a:t>
            </a:r>
            <a:r>
              <a:rPr lang="tr-TR" sz="2400" b="1" dirty="0" smtClean="0"/>
              <a:t> Picasso’nun İspanyol İç Savaşı’nı resmettiği tablosu, güzel olmamasına rağmen etkileyici bir sahne, dolayısıyla da sanat olarak ilk akla gelen örneklerdendir.</a:t>
            </a:r>
            <a:endParaRPr lang="tr-TR" sz="2400" b="1" dirty="0"/>
          </a:p>
        </p:txBody>
      </p:sp>
      <p:pic>
        <p:nvPicPr>
          <p:cNvPr id="7170" name="Picture 2" descr="http://www.pablopicasso.org/images/paintings/guernica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140968"/>
            <a:ext cx="6937698" cy="30858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728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4" name="Picture 2" descr="http://www.datemplate.com/postpic/2009/01/free-church-powerpoint-backgrounds-music_628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99792" y="404664"/>
            <a:ext cx="4032448" cy="830997"/>
          </a:xfrm>
          <a:prstGeom prst="rect">
            <a:avLst/>
          </a:prstGeom>
        </p:spPr>
        <p:txBody>
          <a:bodyPr wrap="square">
            <a:spAutoFit/>
          </a:bodyPr>
          <a:lstStyle/>
          <a:p>
            <a:r>
              <a:rPr lang="tr-TR" sz="4800" b="1" dirty="0" smtClean="0">
                <a:solidFill>
                  <a:srgbClr val="FF0000"/>
                </a:solidFill>
              </a:rPr>
              <a:t>DİN VE SANAT</a:t>
            </a:r>
            <a:endParaRPr lang="tr-TR" sz="4800" b="1" dirty="0">
              <a:solidFill>
                <a:srgbClr val="FF0000"/>
              </a:solidFill>
            </a:endParaRPr>
          </a:p>
        </p:txBody>
      </p:sp>
      <p:sp>
        <p:nvSpPr>
          <p:cNvPr id="6" name="TextBox 5"/>
          <p:cNvSpPr txBox="1"/>
          <p:nvPr/>
        </p:nvSpPr>
        <p:spPr>
          <a:xfrm>
            <a:off x="971600" y="1739717"/>
            <a:ext cx="3600400" cy="2246769"/>
          </a:xfrm>
          <a:prstGeom prst="rect">
            <a:avLst/>
          </a:prstGeom>
          <a:noFill/>
        </p:spPr>
        <p:txBody>
          <a:bodyPr wrap="square" rtlCol="0">
            <a:spAutoFit/>
          </a:bodyPr>
          <a:lstStyle/>
          <a:p>
            <a:r>
              <a:rPr lang="tr-TR" sz="2000" b="1" dirty="0" smtClean="0"/>
              <a:t>Dinle ilgili ele alınmış tartışma konularının çoğu sanat konusunda da karşımıza çıkar. Hem din hem de sanat terimlerinin tanımlarında </a:t>
            </a:r>
            <a:r>
              <a:rPr lang="tr-TR" sz="2000" b="1" i="1" dirty="0" smtClean="0"/>
              <a:t>sıradan olmayan </a:t>
            </a:r>
            <a:r>
              <a:rPr lang="tr-TR" sz="2000" b="1" dirty="0" smtClean="0"/>
              <a:t>ya da </a:t>
            </a:r>
            <a:r>
              <a:rPr lang="tr-TR" sz="2000" b="1" i="1" dirty="0" smtClean="0"/>
              <a:t>sıradışı </a:t>
            </a:r>
            <a:r>
              <a:rPr lang="tr-TR" sz="2000" b="1" dirty="0" smtClean="0"/>
              <a:t>ifadelerine rastlanır.</a:t>
            </a:r>
            <a:endParaRPr lang="tr-TR" sz="2000" b="1" i="1" dirty="0"/>
          </a:p>
        </p:txBody>
      </p:sp>
      <p:sp>
        <p:nvSpPr>
          <p:cNvPr id="7" name="TextBox 6"/>
          <p:cNvSpPr txBox="1"/>
          <p:nvPr/>
        </p:nvSpPr>
        <p:spPr>
          <a:xfrm>
            <a:off x="971600" y="4365104"/>
            <a:ext cx="3744416" cy="1631216"/>
          </a:xfrm>
          <a:prstGeom prst="rect">
            <a:avLst/>
          </a:prstGeom>
          <a:noFill/>
        </p:spPr>
        <p:txBody>
          <a:bodyPr wrap="square" rtlCol="0">
            <a:spAutoFit/>
          </a:bodyPr>
          <a:lstStyle/>
          <a:p>
            <a:r>
              <a:rPr lang="tr-TR" sz="2000" b="1" dirty="0" smtClean="0"/>
              <a:t>Din bilginleri dini ve dini olmayan arasında bir ayrım yapabilir. Sanat alimleri de sanatsal olan ile olmayan arasında benzer bir ayrım yapabilir.</a:t>
            </a:r>
            <a:endParaRPr lang="tr-TR" sz="2000" b="1" dirty="0"/>
          </a:p>
        </p:txBody>
      </p:sp>
      <p:pic>
        <p:nvPicPr>
          <p:cNvPr id="6146" name="Picture 2" descr="http://dunyakaligrafi.org/uploads/images/63541806842810307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628800"/>
            <a:ext cx="3752850" cy="510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2044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7" name="Content Placeholder 6" descr="katedral 2.jpg"/>
          <p:cNvPicPr>
            <a:picLocks noGrp="1" noChangeAspect="1"/>
          </p:cNvPicPr>
          <p:nvPr>
            <p:ph idx="1"/>
          </p:nvPr>
        </p:nvPicPr>
        <p:blipFill>
          <a:blip r:embed="rId2">
            <a:extLst>
              <a:ext uri="{28A0092B-C50C-407E-A947-70E740481C1C}">
                <a14:useLocalDpi xmlns:a14="http://schemas.microsoft.com/office/drawing/2010/main" val="0"/>
              </a:ext>
            </a:extLst>
          </a:blip>
          <a:srcRect t="8678" b="8678"/>
          <a:stretch>
            <a:fillRect/>
          </a:stretch>
        </p:blipFill>
        <p:spPr/>
      </p:pic>
      <p:pic>
        <p:nvPicPr>
          <p:cNvPr id="4" name="Picture 2" descr="http://www.datemplate.com/postpic/2009/01/free-church-powerpoint-backgrounds-music_6288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188640"/>
            <a:ext cx="3816424" cy="3416320"/>
          </a:xfrm>
          <a:prstGeom prst="rect">
            <a:avLst/>
          </a:prstGeom>
          <a:noFill/>
        </p:spPr>
        <p:txBody>
          <a:bodyPr wrap="square" rtlCol="0">
            <a:spAutoFit/>
          </a:bodyPr>
          <a:lstStyle/>
          <a:p>
            <a:r>
              <a:rPr lang="tr-TR" sz="2400" b="1" i="1" dirty="0" smtClean="0"/>
              <a:t>Pek çok sanat eseri dinle bağlantılı olarak yapılmıştır</a:t>
            </a:r>
            <a:r>
              <a:rPr lang="tr-TR" sz="2400" b="1" dirty="0" smtClean="0"/>
              <a:t>. Batı sanatında üretilmiş pek çok eser, herhangi bir kilise ya da müze ziyaretinde açıkça görüleceği gibi, dini ilhamla ya da din hizmetleriyle bağlantılı olarak ortaya konulmuştur.</a:t>
            </a:r>
            <a:endParaRPr lang="tr-TR" sz="2400" b="1" dirty="0"/>
          </a:p>
        </p:txBody>
      </p:sp>
      <p:sp>
        <p:nvSpPr>
          <p:cNvPr id="6" name="TextBox 5"/>
          <p:cNvSpPr txBox="1"/>
          <p:nvPr/>
        </p:nvSpPr>
        <p:spPr>
          <a:xfrm>
            <a:off x="899592" y="3726516"/>
            <a:ext cx="3816424" cy="2308324"/>
          </a:xfrm>
          <a:prstGeom prst="rect">
            <a:avLst/>
          </a:prstGeom>
          <a:noFill/>
        </p:spPr>
        <p:txBody>
          <a:bodyPr wrap="square" rtlCol="0">
            <a:spAutoFit/>
          </a:bodyPr>
          <a:lstStyle/>
          <a:p>
            <a:r>
              <a:rPr lang="tr-TR" sz="2400" b="1" i="1" dirty="0" smtClean="0"/>
              <a:t>Bach ve Hendel kilise için ürettiği müzik eserleriyle tanınır</a:t>
            </a:r>
            <a:r>
              <a:rPr lang="tr-TR" sz="2400" b="1" dirty="0" smtClean="0"/>
              <a:t>. </a:t>
            </a:r>
            <a:r>
              <a:rPr lang="tr-TR" sz="2400" b="1" i="1" dirty="0" smtClean="0"/>
              <a:t>Batı mimari sanatının en önemli eserlerinden bazıları dini yapılardır.</a:t>
            </a:r>
            <a:endParaRPr lang="tr-TR" sz="2400" b="1" i="1" dirty="0"/>
          </a:p>
        </p:txBody>
      </p:sp>
      <p:pic>
        <p:nvPicPr>
          <p:cNvPr id="8" name="Picture 7" descr="katedral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332655"/>
            <a:ext cx="4320480" cy="3096345"/>
          </a:xfrm>
          <a:prstGeom prst="rect">
            <a:avLst/>
          </a:prstGeom>
        </p:spPr>
      </p:pic>
      <p:pic>
        <p:nvPicPr>
          <p:cNvPr id="9" name="Picture 8" descr="katedr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3429000"/>
            <a:ext cx="3240360" cy="3312368"/>
          </a:xfrm>
          <a:prstGeom prst="rect">
            <a:avLst/>
          </a:prstGeom>
        </p:spPr>
      </p:pic>
    </p:spTree>
    <p:extLst>
      <p:ext uri="{BB962C8B-B14F-4D97-AF65-F5344CB8AC3E}">
        <p14:creationId xmlns:p14="http://schemas.microsoft.com/office/powerpoint/2010/main" val="19167072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4" name="Picture 2" descr="http://www.datemplate.com/postpic/2009/01/free-church-powerpoint-backgrounds-music_628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03648" y="332656"/>
            <a:ext cx="6336704" cy="1569660"/>
          </a:xfrm>
          <a:prstGeom prst="rect">
            <a:avLst/>
          </a:prstGeom>
          <a:noFill/>
        </p:spPr>
        <p:txBody>
          <a:bodyPr wrap="square" rtlCol="0">
            <a:spAutoFit/>
          </a:bodyPr>
          <a:lstStyle/>
          <a:p>
            <a:pPr algn="ctr"/>
            <a:r>
              <a:rPr lang="tr-TR" sz="4800" b="1" dirty="0" smtClean="0">
                <a:solidFill>
                  <a:srgbClr val="FF0000"/>
                </a:solidFill>
              </a:rPr>
              <a:t>SANATIN   KONUMLANDIRILMASI</a:t>
            </a:r>
            <a:endParaRPr lang="tr-TR" sz="4800" b="1" dirty="0">
              <a:solidFill>
                <a:srgbClr val="FF0000"/>
              </a:solidFill>
            </a:endParaRPr>
          </a:p>
        </p:txBody>
      </p:sp>
      <p:sp>
        <p:nvSpPr>
          <p:cNvPr id="6" name="TextBox 5"/>
          <p:cNvSpPr txBox="1"/>
          <p:nvPr/>
        </p:nvSpPr>
        <p:spPr>
          <a:xfrm>
            <a:off x="971600" y="1988840"/>
            <a:ext cx="4536504" cy="1631216"/>
          </a:xfrm>
          <a:prstGeom prst="rect">
            <a:avLst/>
          </a:prstGeom>
          <a:noFill/>
        </p:spPr>
        <p:txBody>
          <a:bodyPr wrap="square" rtlCol="0">
            <a:spAutoFit/>
          </a:bodyPr>
          <a:lstStyle/>
          <a:p>
            <a:r>
              <a:rPr lang="tr-TR" sz="2000" b="1" dirty="0" smtClean="0"/>
              <a:t>Estetik değer, sanatın ayırt edici özelliklerindendir. Eğer bir eser müzede ya da herhangi bir yerde sergileniyorsa, bu onun birileri tarafından sanat olarak değerlendirildiğine kanıttır.</a:t>
            </a:r>
            <a:endParaRPr lang="tr-TR" sz="2000" b="1" dirty="0"/>
          </a:p>
        </p:txBody>
      </p:sp>
      <p:sp>
        <p:nvSpPr>
          <p:cNvPr id="7" name="TextBox 6"/>
          <p:cNvSpPr txBox="1"/>
          <p:nvPr/>
        </p:nvSpPr>
        <p:spPr>
          <a:xfrm>
            <a:off x="971600" y="4005064"/>
            <a:ext cx="4248472" cy="1938992"/>
          </a:xfrm>
          <a:prstGeom prst="rect">
            <a:avLst/>
          </a:prstGeom>
          <a:noFill/>
        </p:spPr>
        <p:txBody>
          <a:bodyPr wrap="square" rtlCol="0">
            <a:spAutoFit/>
          </a:bodyPr>
          <a:lstStyle/>
          <a:p>
            <a:r>
              <a:rPr lang="tr-TR" sz="2000" b="1" dirty="0" smtClean="0"/>
              <a:t>Kabile toplumarında müze benzeri yerler olmasa da, sanatsal ifade şekillerine ayrılmış yerler olabilir. Kuzey Avustralya’daki Tiei halkına ait işlemeli defin direklerinin üretildiği özel yer buna bir örnektir.</a:t>
            </a:r>
            <a:endParaRPr lang="tr-TR" sz="2000" b="1" dirty="0"/>
          </a:p>
        </p:txBody>
      </p:sp>
      <p:pic>
        <p:nvPicPr>
          <p:cNvPr id="4098" name="Picture 2" descr="http://www.artnewsportal.com/images_news/2012/TIW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9644" y="3284984"/>
            <a:ext cx="3771872" cy="276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0406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4" name="Picture 2" descr="http://www.datemplate.com/postpic/2009/01/free-church-powerpoint-backgrounds-music_628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5576" y="692696"/>
            <a:ext cx="4464496" cy="2862322"/>
          </a:xfrm>
          <a:prstGeom prst="rect">
            <a:avLst/>
          </a:prstGeom>
          <a:noFill/>
        </p:spPr>
        <p:txBody>
          <a:bodyPr wrap="square" rtlCol="0">
            <a:spAutoFit/>
          </a:bodyPr>
          <a:lstStyle/>
          <a:p>
            <a:r>
              <a:rPr lang="tr-TR" sz="2000" b="1" dirty="0" smtClean="0"/>
              <a:t>Devlet örgütlenmesine sahip toplumlarda, bizler neyin sanat olup olmadığı konusunda eleştirmenler ve uzmanların görüşüne güveniriz. Ancak kimi zaman uzmanlar da görüş ayrılıkları yaşar. Bu tür görüş ayrılıkları, profesyonel sanatçıların, eleştirmenlerin ve kültürel çeşitliliğin yaygın olduğu çağdaş toplumlarda yaygındır.</a:t>
            </a:r>
          </a:p>
        </p:txBody>
      </p:sp>
      <p:sp>
        <p:nvSpPr>
          <p:cNvPr id="7" name="TextBox 6"/>
          <p:cNvSpPr txBox="1"/>
          <p:nvPr/>
        </p:nvSpPr>
        <p:spPr>
          <a:xfrm>
            <a:off x="755576" y="3789040"/>
            <a:ext cx="4752528" cy="1323439"/>
          </a:xfrm>
          <a:prstGeom prst="rect">
            <a:avLst/>
          </a:prstGeom>
          <a:noFill/>
        </p:spPr>
        <p:txBody>
          <a:bodyPr wrap="square" rtlCol="0">
            <a:spAutoFit/>
          </a:bodyPr>
          <a:lstStyle/>
          <a:p>
            <a:r>
              <a:rPr lang="tr-TR" sz="2000" b="1" dirty="0" smtClean="0"/>
              <a:t>Daha az çeşitlilik sergileyen ve daha az tabakalaşmanın gözlemlendiği toplumlarda bu konularda daha az görüş ayrılığı gözlemlenir.</a:t>
            </a:r>
            <a:endParaRPr lang="tr-TR" sz="2000" b="1" dirty="0"/>
          </a:p>
        </p:txBody>
      </p:sp>
      <p:pic>
        <p:nvPicPr>
          <p:cNvPr id="3074" name="Picture 2" descr="http://1.bp.blogspot.com/-POxS_mzmA7Y/UVb0cx-iZpI/AAAAAAAABUM/CH7k-yFQLzs/s1600/images+(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692696"/>
            <a:ext cx="3057295" cy="24482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ncrypted-tbn0.gstatic.com/images?q=tbn:ANd9GcT9W5AUmeSfOVMnH0MV8PaJaEr3QvThuGW1c1zWkCqZsEsB04n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3712304"/>
            <a:ext cx="3168352" cy="209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4651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4" name="Picture 2" descr="http://www.datemplate.com/postpic/2009/01/free-church-powerpoint-backgrounds-music_628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1600" y="836712"/>
            <a:ext cx="4968552" cy="2246769"/>
          </a:xfrm>
          <a:prstGeom prst="rect">
            <a:avLst/>
          </a:prstGeom>
          <a:noFill/>
        </p:spPr>
        <p:txBody>
          <a:bodyPr wrap="square" rtlCol="0">
            <a:spAutoFit/>
          </a:bodyPr>
          <a:lstStyle/>
          <a:p>
            <a:r>
              <a:rPr lang="tr-TR" sz="2000" b="1" dirty="0" smtClean="0"/>
              <a:t>Nijeryanın güneyinde yaşayan Kalabari halkı arasında ahşap heykeller estetik nedenlerle değil, ruhlara ev sahipliği etsinler diye yapılır. Bu heykeller Kalabarilerin dinindeki ruhları kontrol etmek amacına hizmet eder. Burada heykel, sanat olsun diye değil, ruhani güçleri kontrol etme amacıyla yapılmıştır.</a:t>
            </a:r>
            <a:endParaRPr lang="tr-TR" sz="2000" b="1" dirty="0"/>
          </a:p>
        </p:txBody>
      </p:sp>
      <p:sp>
        <p:nvSpPr>
          <p:cNvPr id="6" name="TextBox 5"/>
          <p:cNvSpPr txBox="1"/>
          <p:nvPr/>
        </p:nvSpPr>
        <p:spPr>
          <a:xfrm>
            <a:off x="971600" y="3284984"/>
            <a:ext cx="4824536" cy="1323439"/>
          </a:xfrm>
          <a:prstGeom prst="rect">
            <a:avLst/>
          </a:prstGeom>
          <a:noFill/>
        </p:spPr>
        <p:txBody>
          <a:bodyPr wrap="square" rtlCol="0">
            <a:spAutoFit/>
          </a:bodyPr>
          <a:lstStyle/>
          <a:p>
            <a:r>
              <a:rPr lang="tr-TR" sz="2000" b="1" dirty="0" smtClean="0"/>
              <a:t>Bu heykellerin yapımında riayet edilen bazı standartlar varsa da, güzellik bunlardan biri değildir. Yine de bir heykelin ruhu temsil edecek bütünlüğe sahip olması gerekir.</a:t>
            </a:r>
            <a:endParaRPr lang="tr-TR" sz="2000" b="1" dirty="0"/>
          </a:p>
        </p:txBody>
      </p:sp>
      <p:sp>
        <p:nvSpPr>
          <p:cNvPr id="7" name="TextBox 6"/>
          <p:cNvSpPr txBox="1"/>
          <p:nvPr/>
        </p:nvSpPr>
        <p:spPr>
          <a:xfrm>
            <a:off x="971600" y="4941168"/>
            <a:ext cx="4968552" cy="1015663"/>
          </a:xfrm>
          <a:prstGeom prst="rect">
            <a:avLst/>
          </a:prstGeom>
          <a:noFill/>
        </p:spPr>
        <p:txBody>
          <a:bodyPr wrap="square" rtlCol="0">
            <a:spAutoFit/>
          </a:bodyPr>
          <a:lstStyle/>
          <a:p>
            <a:r>
              <a:rPr lang="tr-TR" sz="2000" b="1" dirty="0" smtClean="0"/>
              <a:t>Yine de bu heykeller genellikle güzel değil itici görünümdedirler ve sanatsal amaçlarla değil dini gerekçelerle yapılırlar.</a:t>
            </a:r>
            <a:endParaRPr lang="tr-TR" sz="2000" b="1" dirty="0"/>
          </a:p>
        </p:txBody>
      </p:sp>
      <p:pic>
        <p:nvPicPr>
          <p:cNvPr id="2050" name="Picture 2" descr="https://s-media-cache-ak0.pinimg.com/736x/68/f8/e8/68f8e8682cc9a3dcede9da74ecb7f2b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600891"/>
            <a:ext cx="2448272" cy="28407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rtsconnected.org/media/2d/f3/4a2f096004c917ee177a1749bf87/1024/768/1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1586" y="3868494"/>
            <a:ext cx="2714625" cy="265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3111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4" name="Picture 2" descr="http://www.datemplate.com/postpic/2009/01/free-church-powerpoint-backgrounds-music_628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47664" y="332656"/>
            <a:ext cx="6048672" cy="830997"/>
          </a:xfrm>
          <a:prstGeom prst="rect">
            <a:avLst/>
          </a:prstGeom>
          <a:noFill/>
        </p:spPr>
        <p:txBody>
          <a:bodyPr wrap="square" rtlCol="0">
            <a:spAutoFit/>
          </a:bodyPr>
          <a:lstStyle/>
          <a:p>
            <a:r>
              <a:rPr lang="tr-TR" sz="4800" b="1" dirty="0" smtClean="0">
                <a:solidFill>
                  <a:srgbClr val="FF0000"/>
                </a:solidFill>
              </a:rPr>
              <a:t>SANAT VE BİREYSELLİK</a:t>
            </a:r>
            <a:endParaRPr lang="tr-TR" sz="4800" b="1" dirty="0">
              <a:solidFill>
                <a:srgbClr val="FF0000"/>
              </a:solidFill>
            </a:endParaRPr>
          </a:p>
        </p:txBody>
      </p:sp>
      <p:sp>
        <p:nvSpPr>
          <p:cNvPr id="6" name="TextBox 5"/>
          <p:cNvSpPr txBox="1"/>
          <p:nvPr/>
        </p:nvSpPr>
        <p:spPr>
          <a:xfrm>
            <a:off x="755576" y="1418783"/>
            <a:ext cx="4752528" cy="1938992"/>
          </a:xfrm>
          <a:prstGeom prst="rect">
            <a:avLst/>
          </a:prstGeom>
          <a:noFill/>
        </p:spPr>
        <p:txBody>
          <a:bodyPr wrap="square" rtlCol="0">
            <a:spAutoFit/>
          </a:bodyPr>
          <a:lstStyle/>
          <a:p>
            <a:r>
              <a:rPr lang="tr-TR" sz="2000" b="1" dirty="0" smtClean="0"/>
              <a:t>Bir müzede Afrika’dan ya da Papua Yeni Gine’den gelmiş bir eser sergilenirken, genellikle eserle ilgili olarak hangi sanatçıya ait olduğuna değil, hangi kabiliye ait olduğuna ve eseri müzeye bağışlayan Batılı koleksiyoncunun adına yer verilir.</a:t>
            </a:r>
            <a:endParaRPr lang="tr-TR" sz="2000" b="1" dirty="0"/>
          </a:p>
        </p:txBody>
      </p:sp>
      <p:sp>
        <p:nvSpPr>
          <p:cNvPr id="7" name="TextBox 6"/>
          <p:cNvSpPr txBox="1"/>
          <p:nvPr/>
        </p:nvSpPr>
        <p:spPr>
          <a:xfrm>
            <a:off x="755576" y="3501008"/>
            <a:ext cx="4608512" cy="1631216"/>
          </a:xfrm>
          <a:prstGeom prst="rect">
            <a:avLst/>
          </a:prstGeom>
          <a:noFill/>
        </p:spPr>
        <p:txBody>
          <a:bodyPr wrap="square" rtlCol="0">
            <a:spAutoFit/>
          </a:bodyPr>
          <a:lstStyle/>
          <a:p>
            <a:r>
              <a:rPr lang="tr-TR" sz="2000" b="1" dirty="0" smtClean="0"/>
              <a:t>Bu durum Batılı olmayan toplumlarda bireysel yeteneklerin olmadığı izlenimi yaratır. Bu izlenim sanatın kolektif şekilde ortaya konduğu yönündedir. Gerçek durum bazen böyledir, bazen de değildir.</a:t>
            </a:r>
            <a:endParaRPr lang="tr-TR" sz="2000" b="1" dirty="0"/>
          </a:p>
        </p:txBody>
      </p:sp>
      <p:pic>
        <p:nvPicPr>
          <p:cNvPr id="15362" name="Picture 2" descr="http://www.sedventure.com/Images/Tour/28/181/201503101433143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1971" y="1288370"/>
            <a:ext cx="288032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3.bp.blogspot.com/-R71JSjCUocw/UVq64U9aEXI/AAAAAAAAPP8/zMV2uX08kZg/s640/John+Fawcett+Tr+Art-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3342" y="3789040"/>
            <a:ext cx="2857500" cy="2166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4823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TotalTime>
  <Words>1371</Words>
  <Application>Microsoft Macintosh PowerPoint</Application>
  <PresentationFormat>On-screen Show (4:3)</PresentationFormat>
  <Paragraphs>60</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ahmet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ahmet ahmet</dc:creator>
  <cp:lastModifiedBy>ahmet ahmet</cp:lastModifiedBy>
  <cp:revision>3</cp:revision>
  <dcterms:created xsi:type="dcterms:W3CDTF">2018-02-23T11:25:54Z</dcterms:created>
  <dcterms:modified xsi:type="dcterms:W3CDTF">2018-02-23T12:11:53Z</dcterms:modified>
</cp:coreProperties>
</file>