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57" r:id="rId3"/>
    <p:sldId id="258" r:id="rId4"/>
    <p:sldId id="259"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p:scale>
          <a:sx n="96" d="100"/>
          <a:sy n="96" d="100"/>
        </p:scale>
        <p:origin x="-288" y="192"/>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a:solidFill>
                  <a:srgbClr val="204788"/>
                </a:solidFill>
                <a:latin typeface="Times New Roman" panose="02020603050405020304" pitchFamily="18" charset="0"/>
                <a:cs typeface="Times New Roman" panose="02020603050405020304" pitchFamily="18" charset="0"/>
              </a:rPr>
              <a:t>Nallıhan</a:t>
            </a:r>
            <a:r>
              <a:rPr lang="tr-TR" sz="3200" b="0" baseline="0" dirty="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23.11.2017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a:t>Asıl metin stillerini düzenlemek için tıklatın</a:t>
            </a:r>
          </a:p>
          <a:p>
            <a:pPr lvl="1"/>
            <a:r>
              <a:rPr lang="tr-TR" dirty="0"/>
              <a:t>İkinci düzey</a:t>
            </a:r>
          </a:p>
          <a:p>
            <a:pPr lvl="2"/>
            <a:r>
              <a:rPr lang="tr-TR" dirty="0"/>
              <a:t>Üçüncü düzey</a:t>
            </a:r>
          </a:p>
          <a:p>
            <a:pPr lvl="3"/>
            <a:r>
              <a:rPr lang="tr-TR" dirty="0"/>
              <a:t>Dördüncü düzey</a:t>
            </a:r>
          </a:p>
          <a:p>
            <a:pPr lvl="4"/>
            <a:r>
              <a:rPr lang="tr-TR" dirty="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23.11.2017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23.11.2017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23.11.2017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23.11.2017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23.11.2017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3600">
                <a:latin typeface="Times New Roman" panose="02020603050405020304" pitchFamily="18" charset="0"/>
                <a:cs typeface="Times New Roman" panose="02020603050405020304" pitchFamily="18" charset="0"/>
              </a:rPr>
              <a:t>BÖLME-BÖLÜNEBİLME KURALLARI</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NET101 GENEL MATEMATİK</a:t>
            </a:r>
          </a:p>
          <a:p>
            <a:r>
              <a:rPr lang="tr-TR" dirty="0">
                <a:latin typeface="Times New Roman" panose="02020603050405020304" pitchFamily="18" charset="0"/>
                <a:cs typeface="Times New Roman" panose="02020603050405020304" pitchFamily="18" charset="0"/>
              </a:rPr>
              <a:t>ÖĞR. GÖR . </a:t>
            </a:r>
            <a:r>
              <a:rPr lang="tr-TR">
                <a:latin typeface="Times New Roman" panose="02020603050405020304" pitchFamily="18" charset="0"/>
                <a:cs typeface="Times New Roman" panose="02020603050405020304" pitchFamily="18" charset="0"/>
              </a:rPr>
              <a:t>SÜLEYMAN EMRE EYİMAYA</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latin typeface="Times New Roman" panose="02020603050405020304" pitchFamily="18" charset="0"/>
                <a:cs typeface="Times New Roman" panose="02020603050405020304" pitchFamily="18" charset="0"/>
              </a:rPr>
              <a:t>BÖLME</a:t>
            </a:r>
          </a:p>
        </p:txBody>
      </p:sp>
      <p:sp>
        <p:nvSpPr>
          <p:cNvPr id="3" name="İçerik Yer Tutucusu 2"/>
          <p:cNvSpPr>
            <a:spLocks noGrp="1"/>
          </p:cNvSpPr>
          <p:nvPr>
            <p:ph idx="1"/>
          </p:nvPr>
        </p:nvSpPr>
        <p:spPr/>
        <p:txBody>
          <a:bodyPr/>
          <a:lstStyle/>
          <a:p>
            <a:r>
              <a:rPr lang="tr-TR" dirty="0"/>
              <a:t>A</a:t>
            </a:r>
            <a:r>
              <a:rPr lang="en-US" dirty="0"/>
              <a:t>, </a:t>
            </a:r>
            <a:r>
              <a:rPr lang="tr-TR" dirty="0"/>
              <a:t>B</a:t>
            </a:r>
            <a:r>
              <a:rPr lang="en-US" dirty="0"/>
              <a:t>, </a:t>
            </a:r>
            <a:r>
              <a:rPr lang="tr-TR" dirty="0"/>
              <a:t>C</a:t>
            </a:r>
            <a:r>
              <a:rPr lang="en-US" dirty="0"/>
              <a:t> </a:t>
            </a:r>
            <a:r>
              <a:rPr lang="en-US" dirty="0" err="1"/>
              <a:t>ve</a:t>
            </a:r>
            <a:r>
              <a:rPr lang="en-US" dirty="0"/>
              <a:t> </a:t>
            </a:r>
            <a:r>
              <a:rPr lang="tr-TR" dirty="0"/>
              <a:t>K</a:t>
            </a:r>
            <a:r>
              <a:rPr lang="en-US" dirty="0"/>
              <a:t> </a:t>
            </a:r>
            <a:r>
              <a:rPr lang="en-US" dirty="0" err="1"/>
              <a:t>birer</a:t>
            </a:r>
            <a:r>
              <a:rPr lang="en-US" dirty="0"/>
              <a:t> </a:t>
            </a:r>
            <a:r>
              <a:rPr lang="en-US" dirty="0" err="1"/>
              <a:t>doğal</a:t>
            </a:r>
            <a:r>
              <a:rPr lang="en-US" dirty="0"/>
              <a:t> </a:t>
            </a:r>
            <a:r>
              <a:rPr lang="en-US" dirty="0" err="1"/>
              <a:t>sayı</a:t>
            </a:r>
            <a:r>
              <a:rPr lang="en-US" dirty="0"/>
              <a:t>, </a:t>
            </a:r>
            <a:r>
              <a:rPr lang="tr-TR" dirty="0"/>
              <a:t>B</a:t>
            </a:r>
            <a:r>
              <a:rPr lang="en-US" dirty="0"/>
              <a:t> ≠ 0 </a:t>
            </a:r>
            <a:r>
              <a:rPr lang="en-US" dirty="0" err="1"/>
              <a:t>olmak</a:t>
            </a:r>
            <a:r>
              <a:rPr lang="en-US" dirty="0"/>
              <a:t> </a:t>
            </a:r>
            <a:r>
              <a:rPr lang="en-US" dirty="0" err="1"/>
              <a:t>üzere</a:t>
            </a:r>
            <a:r>
              <a:rPr lang="en-US" dirty="0"/>
              <a:t>,</a:t>
            </a:r>
            <a:endParaRPr lang="tr-TR" dirty="0"/>
          </a:p>
          <a:p>
            <a:endParaRPr lang="tr-TR" dirty="0"/>
          </a:p>
          <a:p>
            <a:pPr marL="201168" lvl="1" indent="0">
              <a:buNone/>
            </a:pPr>
            <a:r>
              <a:rPr lang="tr-TR" dirty="0"/>
              <a:t>                                            </a:t>
            </a:r>
          </a:p>
          <a:p>
            <a:pPr marL="201168" lvl="1" indent="0">
              <a:buNone/>
            </a:pPr>
            <a:r>
              <a:rPr lang="tr-TR" dirty="0"/>
              <a:t>                                                    A=BxC+K </a:t>
            </a:r>
          </a:p>
          <a:p>
            <a:pPr marL="201168" lvl="1" indent="0">
              <a:buNone/>
            </a:pPr>
            <a:endParaRPr lang="tr-TR" dirty="0"/>
          </a:p>
          <a:p>
            <a:pPr marL="201168" lvl="1" indent="0">
              <a:buNone/>
            </a:pPr>
            <a:endParaRPr lang="tr-TR" dirty="0"/>
          </a:p>
          <a:p>
            <a:pPr marL="201168" lvl="1" indent="0">
              <a:buNone/>
            </a:pPr>
            <a:endParaRPr lang="tr-TR" dirty="0"/>
          </a:p>
          <a:p>
            <a:pPr marL="201168" lvl="1" indent="0">
              <a:buNone/>
            </a:pPr>
            <a:r>
              <a:rPr lang="tr-TR" dirty="0"/>
              <a:t>Bir bölme işleminde; </a:t>
            </a:r>
          </a:p>
          <a:p>
            <a:pPr marL="544068" lvl="1" indent="-342900">
              <a:buAutoNum type="arabicPeriod"/>
            </a:pPr>
            <a:r>
              <a:rPr lang="tr-TR" dirty="0"/>
              <a:t>K&lt; B ‘dir. </a:t>
            </a:r>
          </a:p>
          <a:p>
            <a:pPr marL="544068" lvl="1" indent="-342900">
              <a:buAutoNum type="arabicPeriod"/>
            </a:pPr>
            <a:r>
              <a:rPr lang="tr-TR" dirty="0"/>
              <a:t>K = 0 ise A sayısı B sayısına tam olarak bölünür. </a:t>
            </a:r>
          </a:p>
          <a:p>
            <a:pPr marL="544068" lvl="1" indent="-342900">
              <a:buAutoNum type="arabicPeriod"/>
            </a:pPr>
            <a:r>
              <a:rPr lang="tr-TR" dirty="0"/>
              <a:t>Kalan(K), bölümden(C) küçük ise bölen(B) ile bölümün (C) yerlerinin değiştirilmesi kalanı değiştirmez. </a:t>
            </a:r>
          </a:p>
          <a:p>
            <a:endParaRPr lang="tr-TR" dirty="0">
              <a:latin typeface="Times New Roman" panose="02020603050405020304" pitchFamily="18" charset="0"/>
              <a:cs typeface="Times New Roman" panose="02020603050405020304" pitchFamily="18" charset="0"/>
            </a:endParaRPr>
          </a:p>
        </p:txBody>
      </p:sp>
      <p:pic>
        <p:nvPicPr>
          <p:cNvPr id="4" name="Picture 3">
            <a:extLst>
              <a:ext uri="{FF2B5EF4-FFF2-40B4-BE49-F238E27FC236}">
                <a16:creationId xmlns:a16="http://schemas.microsoft.com/office/drawing/2014/main" xmlns="" id="{64EB3F07-3EB7-4F06-A8A0-782D107ADD2D}"/>
              </a:ext>
            </a:extLst>
          </p:cNvPr>
          <p:cNvPicPr>
            <a:picLocks noChangeAspect="1"/>
          </p:cNvPicPr>
          <p:nvPr/>
        </p:nvPicPr>
        <p:blipFill>
          <a:blip r:embed="rId2"/>
          <a:stretch>
            <a:fillRect/>
          </a:stretch>
        </p:blipFill>
        <p:spPr>
          <a:xfrm>
            <a:off x="954839" y="2479477"/>
            <a:ext cx="2733675" cy="1533525"/>
          </a:xfrm>
          <a:prstGeom prst="rect">
            <a:avLst/>
          </a:prstGeom>
        </p:spPr>
      </p:pic>
    </p:spTree>
    <p:extLst>
      <p:ext uri="{BB962C8B-B14F-4D97-AF65-F5344CB8AC3E}">
        <p14:creationId xmlns:p14="http://schemas.microsoft.com/office/powerpoint/2010/main" val="966097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C180020-DB0B-4504-94A5-C1865087EEB3}"/>
              </a:ext>
            </a:extLst>
          </p:cNvPr>
          <p:cNvSpPr>
            <a:spLocks noGrp="1"/>
          </p:cNvSpPr>
          <p:nvPr>
            <p:ph type="title"/>
          </p:nvPr>
        </p:nvSpPr>
        <p:spPr/>
        <p:txBody>
          <a:bodyPr/>
          <a:lstStyle/>
          <a:p>
            <a:r>
              <a:rPr lang="tr-TR" dirty="0"/>
              <a:t>BÖLÜNEBİLME KURALLARI</a:t>
            </a:r>
          </a:p>
        </p:txBody>
      </p:sp>
      <p:sp>
        <p:nvSpPr>
          <p:cNvPr id="3" name="Content Placeholder 2">
            <a:extLst>
              <a:ext uri="{FF2B5EF4-FFF2-40B4-BE49-F238E27FC236}">
                <a16:creationId xmlns:a16="http://schemas.microsoft.com/office/drawing/2014/main" xmlns="" id="{BCF7A2B6-34E5-4C8F-8CCD-4E6B704E5315}"/>
              </a:ext>
            </a:extLst>
          </p:cNvPr>
          <p:cNvSpPr>
            <a:spLocks noGrp="1"/>
          </p:cNvSpPr>
          <p:nvPr>
            <p:ph idx="1"/>
          </p:nvPr>
        </p:nvSpPr>
        <p:spPr/>
        <p:txBody>
          <a:bodyPr/>
          <a:lstStyle/>
          <a:p>
            <a:r>
              <a:rPr lang="tr-TR" dirty="0"/>
              <a:t>*İKİ İLE BÖLÜNEBİLME:Her çift sayı 2 ile tam bölünür. Tek sayılar 2 ile tam bölünemeyip 1 kalanını verir.</a:t>
            </a:r>
          </a:p>
          <a:p>
            <a:endParaRPr lang="tr-TR" dirty="0"/>
          </a:p>
          <a:p>
            <a:pPr marL="0" indent="0">
              <a:buNone/>
            </a:pPr>
            <a:r>
              <a:rPr lang="tr-TR" dirty="0"/>
              <a:t>*ÜÇ İLE BÖLÜNEBİLME:Rakamlarının toplamı 3 ün katı olan sayı 3 ile tam bölünür. Kalan, rakamlar toplamının 3 ile bölümünden kalana eşittir.</a:t>
            </a:r>
          </a:p>
          <a:p>
            <a:pPr marL="0" indent="0">
              <a:buNone/>
            </a:pPr>
            <a:endParaRPr lang="tr-TR" dirty="0"/>
          </a:p>
          <a:p>
            <a:pPr marL="0" indent="0">
              <a:buNone/>
            </a:pPr>
            <a:r>
              <a:rPr lang="tr-TR" dirty="0"/>
              <a:t>* DÖRT İLE BÖLÜNEBİLME:Bir sayının son iki basamağı 4 ün katı ise bu sayı 4 e tam bölünür. </a:t>
            </a:r>
            <a:r>
              <a:rPr lang="tr-TR" smtClean="0"/>
              <a:t>Kalan, </a:t>
            </a:r>
            <a:r>
              <a:rPr lang="tr-TR" dirty="0"/>
              <a:t>son iki basamağında belirtilen sayının 4 ile bölümüne eşittir. </a:t>
            </a:r>
          </a:p>
          <a:p>
            <a:pPr marL="0" indent="0">
              <a:buNone/>
            </a:pPr>
            <a:endParaRPr lang="tr-TR" dirty="0"/>
          </a:p>
        </p:txBody>
      </p:sp>
    </p:spTree>
    <p:extLst>
      <p:ext uri="{BB962C8B-B14F-4D97-AF65-F5344CB8AC3E}">
        <p14:creationId xmlns:p14="http://schemas.microsoft.com/office/powerpoint/2010/main" val="28296215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3069C4-3E1D-4DC1-A59E-679BDAF3002B}"/>
              </a:ext>
            </a:extLst>
          </p:cNvPr>
          <p:cNvSpPr>
            <a:spLocks noGrp="1"/>
          </p:cNvSpPr>
          <p:nvPr>
            <p:ph type="title"/>
          </p:nvPr>
        </p:nvSpPr>
        <p:spPr/>
        <p:txBody>
          <a:bodyPr/>
          <a:lstStyle/>
          <a:p>
            <a:r>
              <a:rPr lang="tr-TR" dirty="0"/>
              <a:t>BÖLÜNEBİLME KURALLARI</a:t>
            </a:r>
          </a:p>
        </p:txBody>
      </p:sp>
      <p:sp>
        <p:nvSpPr>
          <p:cNvPr id="3" name="Content Placeholder 2">
            <a:extLst>
              <a:ext uri="{FF2B5EF4-FFF2-40B4-BE49-F238E27FC236}">
                <a16:creationId xmlns:a16="http://schemas.microsoft.com/office/drawing/2014/main" xmlns="" id="{1C60BFFD-B272-40BE-ACDC-3A914AEDCD78}"/>
              </a:ext>
            </a:extLst>
          </p:cNvPr>
          <p:cNvSpPr>
            <a:spLocks noGrp="1"/>
          </p:cNvSpPr>
          <p:nvPr>
            <p:ph idx="1"/>
          </p:nvPr>
        </p:nvSpPr>
        <p:spPr/>
        <p:txBody>
          <a:bodyPr/>
          <a:lstStyle/>
          <a:p>
            <a:r>
              <a:rPr lang="tr-TR" dirty="0"/>
              <a:t>* BEŞ İLE BÖLÜNEBİLME:Bir sayının son </a:t>
            </a:r>
            <a:r>
              <a:rPr lang="tr-TR" dirty="0" smtClean="0"/>
              <a:t>basamağındaki</a:t>
            </a:r>
            <a:r>
              <a:rPr lang="tr-TR" dirty="0" smtClean="0"/>
              <a:t> </a:t>
            </a:r>
            <a:r>
              <a:rPr lang="tr-TR" dirty="0"/>
              <a:t>rakamında 0 veya 5 bulunuyorsa o sayı 5 ile tam bölünür. Aksi halde </a:t>
            </a:r>
            <a:r>
              <a:rPr lang="tr-TR" dirty="0" smtClean="0"/>
              <a:t>kalan, </a:t>
            </a:r>
            <a:r>
              <a:rPr lang="tr-TR" dirty="0"/>
              <a:t>son basamağın 5 ile bölümünden kalana eşittir.</a:t>
            </a:r>
          </a:p>
          <a:p>
            <a:endParaRPr lang="tr-TR" dirty="0"/>
          </a:p>
          <a:p>
            <a:r>
              <a:rPr lang="tr-TR" dirty="0"/>
              <a:t>* ALTI İLE BÖLÜNEBİLME:Eğer bir sayı 2 veya 3 e tam bölünüyorsa 6 ya da tam bölünür.</a:t>
            </a:r>
          </a:p>
          <a:p>
            <a:endParaRPr lang="tr-TR" dirty="0"/>
          </a:p>
          <a:p>
            <a:r>
              <a:rPr lang="tr-TR" dirty="0"/>
              <a:t>* YEDİ İLE BÖLÜNEBİLME:1, 3 ve 2 sayıları bir sayının sırasıyla birler, onlar ve yüzler basamağıyla sırayla çarpılır. Çıkan üçlü grupların toplamlarının farkı, o sayının 7 ile bölümünden kalana eşittir.</a:t>
            </a:r>
          </a:p>
          <a:p>
            <a:endParaRPr lang="tr-TR" dirty="0"/>
          </a:p>
        </p:txBody>
      </p:sp>
    </p:spTree>
    <p:extLst>
      <p:ext uri="{BB962C8B-B14F-4D97-AF65-F5344CB8AC3E}">
        <p14:creationId xmlns:p14="http://schemas.microsoft.com/office/powerpoint/2010/main" val="19691202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59F18C-ECCA-4EF9-B8FC-8ACBFF4383B0}"/>
              </a:ext>
            </a:extLst>
          </p:cNvPr>
          <p:cNvSpPr>
            <a:spLocks noGrp="1"/>
          </p:cNvSpPr>
          <p:nvPr>
            <p:ph type="title"/>
          </p:nvPr>
        </p:nvSpPr>
        <p:spPr/>
        <p:txBody>
          <a:bodyPr/>
          <a:lstStyle/>
          <a:p>
            <a:r>
              <a:rPr lang="tr-TR" dirty="0"/>
              <a:t>BÖLÜNEBİLME KURALLARI</a:t>
            </a:r>
          </a:p>
        </p:txBody>
      </p:sp>
      <p:sp>
        <p:nvSpPr>
          <p:cNvPr id="3" name="Content Placeholder 2">
            <a:extLst>
              <a:ext uri="{FF2B5EF4-FFF2-40B4-BE49-F238E27FC236}">
                <a16:creationId xmlns:a16="http://schemas.microsoft.com/office/drawing/2014/main" xmlns="" id="{86A2F24E-CF11-473B-958D-4F901D64CD67}"/>
              </a:ext>
            </a:extLst>
          </p:cNvPr>
          <p:cNvSpPr>
            <a:spLocks noGrp="1"/>
          </p:cNvSpPr>
          <p:nvPr>
            <p:ph idx="1"/>
          </p:nvPr>
        </p:nvSpPr>
        <p:spPr/>
        <p:txBody>
          <a:bodyPr/>
          <a:lstStyle/>
          <a:p>
            <a:r>
              <a:rPr lang="tr-TR" dirty="0"/>
              <a:t>* SEKİZ İLE BÖLÜNEBİLME:Bir sayının son üç basamağının oluşturduğu sayı 8 ile tam bölünüyorsa o sayı 8 ile tam bölünür. Kalan o sayının son üç basamağının oluşturan sayının 8 ile bölümünden kalana eşittir.</a:t>
            </a:r>
          </a:p>
          <a:p>
            <a:endParaRPr lang="tr-TR" dirty="0"/>
          </a:p>
          <a:p>
            <a:r>
              <a:rPr lang="tr-TR" dirty="0"/>
              <a:t>* DOKUZ İLE BÖLÜNEBİLME:﻿Rakamlarının toplamı 9 un katı olan sayı 9 ile tam bölünür. Kalan, rakamlar toplamının 9 ile bölümünden kalana eşittir.</a:t>
            </a:r>
          </a:p>
          <a:p>
            <a:endParaRPr lang="tr-TR" dirty="0"/>
          </a:p>
          <a:p>
            <a:r>
              <a:rPr lang="tr-TR" dirty="0"/>
              <a:t>* ON İLE BÖLÜNEBİLME:Bir sayının son rakamı 0 ise o sayı 10 ile tam bölünür. Değil ise o sayının 10 ile bölümünden kalan, o sayının son (birler) basamağındaki rakama eşittir.</a:t>
            </a:r>
          </a:p>
          <a:p>
            <a:endParaRPr lang="tr-TR" dirty="0"/>
          </a:p>
        </p:txBody>
      </p:sp>
    </p:spTree>
    <p:extLst>
      <p:ext uri="{BB962C8B-B14F-4D97-AF65-F5344CB8AC3E}">
        <p14:creationId xmlns:p14="http://schemas.microsoft.com/office/powerpoint/2010/main" val="2227804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1FB189B-2FDD-4E12-976E-9254C7FF9B26}"/>
              </a:ext>
            </a:extLst>
          </p:cNvPr>
          <p:cNvSpPr>
            <a:spLocks noGrp="1"/>
          </p:cNvSpPr>
          <p:nvPr>
            <p:ph type="title"/>
          </p:nvPr>
        </p:nvSpPr>
        <p:spPr/>
        <p:txBody>
          <a:bodyPr/>
          <a:lstStyle/>
          <a:p>
            <a:r>
              <a:rPr lang="tr-TR" dirty="0"/>
              <a:t>BÖLÜNEBİLME KURALLARI</a:t>
            </a:r>
            <a:endParaRPr lang="tr-TR" b="1" dirty="0"/>
          </a:p>
        </p:txBody>
      </p:sp>
      <p:sp>
        <p:nvSpPr>
          <p:cNvPr id="3" name="Content Placeholder 2">
            <a:extLst>
              <a:ext uri="{FF2B5EF4-FFF2-40B4-BE49-F238E27FC236}">
                <a16:creationId xmlns:a16="http://schemas.microsoft.com/office/drawing/2014/main" xmlns="" id="{09A186AC-0A74-479C-9BD3-3C75B1A7F691}"/>
              </a:ext>
            </a:extLst>
          </p:cNvPr>
          <p:cNvSpPr>
            <a:spLocks noGrp="1"/>
          </p:cNvSpPr>
          <p:nvPr>
            <p:ph idx="1"/>
          </p:nvPr>
        </p:nvSpPr>
        <p:spPr>
          <a:xfrm>
            <a:off x="1097280" y="1845734"/>
            <a:ext cx="10058400" cy="4023360"/>
          </a:xfrm>
        </p:spPr>
        <p:txBody>
          <a:bodyPr/>
          <a:lstStyle/>
          <a:p>
            <a:r>
              <a:rPr lang="tr-TR" dirty="0"/>
              <a:t>* ONBİR İLE BÖLÜNEBİLME: abcdef gibi bir sayının 11 ile bölümünden kalanı bulmak için birler basamağından itibaren birer atlanarak toplanır. Çıkan iki ayrı değerin farkının 11 ile bölümünden kalan, sayının 11 ile bölümünden kalana eşittir.</a:t>
            </a:r>
          </a:p>
          <a:p>
            <a:r>
              <a:rPr lang="tr-TR" dirty="0"/>
              <a:t>*Örnek: 5 basamaklı (8A7A8) sayısı 11 ile kalansız bölünebildiğine göre; A kaçtır?</a:t>
            </a:r>
          </a:p>
          <a:p>
            <a:r>
              <a:rPr lang="tr-TR" dirty="0"/>
              <a:t>  Çözüm:  + - + - +</a:t>
            </a:r>
          </a:p>
          <a:p>
            <a:r>
              <a:rPr lang="tr-TR" dirty="0"/>
              <a:t>                 8 A7A8</a:t>
            </a:r>
          </a:p>
          <a:p>
            <a:r>
              <a:rPr lang="tr-TR" dirty="0"/>
              <a:t>  8-A+7-A+8=11k</a:t>
            </a:r>
          </a:p>
          <a:p>
            <a:r>
              <a:rPr lang="tr-TR" dirty="0"/>
              <a:t>  23-2A=11k</a:t>
            </a:r>
          </a:p>
          <a:p>
            <a:r>
              <a:rPr lang="tr-TR" dirty="0"/>
              <a:t>  2A=23-11k ise k=1 için 2A=23-11=12 ve A=6 olur.</a:t>
            </a:r>
          </a:p>
        </p:txBody>
      </p:sp>
    </p:spTree>
    <p:extLst>
      <p:ext uri="{BB962C8B-B14F-4D97-AF65-F5344CB8AC3E}">
        <p14:creationId xmlns:p14="http://schemas.microsoft.com/office/powerpoint/2010/main" val="1710564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86</TotalTime>
  <Words>364</Words>
  <Application>Microsoft Office PowerPoint</Application>
  <PresentationFormat>Özel</PresentationFormat>
  <Paragraphs>41</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Geçmişe bakış</vt:lpstr>
      <vt:lpstr>BÖLME-BÖLÜNEBİLME KURALLARI</vt:lpstr>
      <vt:lpstr>BÖLME</vt:lpstr>
      <vt:lpstr>BÖLÜNEBİLME KURALLARI</vt:lpstr>
      <vt:lpstr>BÖLÜNEBİLME KURALLARI</vt:lpstr>
      <vt:lpstr>BÖLÜNEBİLME KURALLARI</vt:lpstr>
      <vt:lpstr>BÖLÜNEBİLME KURALLARI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nmyo-d6</cp:lastModifiedBy>
  <cp:revision>16</cp:revision>
  <dcterms:created xsi:type="dcterms:W3CDTF">2017-11-14T11:12:27Z</dcterms:created>
  <dcterms:modified xsi:type="dcterms:W3CDTF">2017-11-23T09:08:05Z</dcterms:modified>
</cp:coreProperties>
</file>