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6" r:id="rId5"/>
    <p:sldId id="1087" r:id="rId6"/>
    <p:sldId id="1088" r:id="rId7"/>
    <p:sldId id="1089" r:id="rId8"/>
    <p:sldId id="1090" r:id="rId9"/>
    <p:sldId id="1091" r:id="rId10"/>
    <p:sldId id="1092" r:id="rId11"/>
    <p:sldId id="109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9144000" cy="6858000"/>
          </a:xfrm>
        </p:spPr>
        <p:txBody>
          <a:bodyPr>
            <a:normAutofit/>
          </a:bodyPr>
          <a:lstStyle/>
          <a:p>
            <a:pPr>
              <a:buNone/>
            </a:pPr>
            <a:r>
              <a:rPr lang="tr-TR" b="1" dirty="0"/>
              <a:t> </a:t>
            </a:r>
            <a:endParaRPr lang="tr-TR" b="1" dirty="0">
              <a:solidFill>
                <a:schemeClr val="accent1">
                  <a:lumMod val="75000"/>
                </a:schemeClr>
              </a:solidFill>
            </a:endParaRPr>
          </a:p>
          <a:p>
            <a:pPr>
              <a:buNone/>
            </a:pPr>
            <a:r>
              <a:rPr lang="tr-TR" sz="2600" b="1" dirty="0" smtClean="0">
                <a:solidFill>
                  <a:srgbClr val="000099"/>
                </a:solidFill>
              </a:rPr>
              <a:t>Toplulaştırma </a:t>
            </a:r>
            <a:r>
              <a:rPr lang="tr-TR" sz="2600" b="1" dirty="0" smtClean="0">
                <a:solidFill>
                  <a:srgbClr val="000099"/>
                </a:solidFill>
              </a:rPr>
              <a:t>Fayda ve Olumlu Etkileri</a:t>
            </a:r>
            <a:endParaRPr lang="tr-TR" dirty="0" smtClean="0">
              <a:solidFill>
                <a:srgbClr val="000099"/>
              </a:solidFill>
            </a:endParaRPr>
          </a:p>
          <a:p>
            <a:endParaRPr lang="tr-TR" dirty="0" smtClean="0"/>
          </a:p>
          <a:p>
            <a:pPr>
              <a:buClr>
                <a:srgbClr val="000099"/>
              </a:buClr>
              <a:buFont typeface="Courier New" panose="02070309020205020404" pitchFamily="49" charset="0"/>
              <a:buChar char="o"/>
            </a:pPr>
            <a:r>
              <a:rPr lang="tr-TR" dirty="0" smtClean="0"/>
              <a:t>- </a:t>
            </a:r>
            <a:r>
              <a:rPr lang="tr-TR" sz="2400" dirty="0"/>
              <a:t>Küçük parseller bir araya getirileceği için, işletme merkezi ile parseller arasındaki uzaklık azalmakta ve buna bağlı olarak ulaşım giderleri azaldığından, zaman, işçilik ve yakıttan tasarruf sağlanmaktadır. </a:t>
            </a:r>
          </a:p>
          <a:p>
            <a:pPr>
              <a:buClr>
                <a:srgbClr val="000099"/>
              </a:buClr>
              <a:buFont typeface="Courier New" panose="02070309020205020404" pitchFamily="49" charset="0"/>
              <a:buChar char="o"/>
            </a:pPr>
            <a:r>
              <a:rPr lang="tr-TR" sz="2400" dirty="0"/>
              <a:t>- Parsel sayısı azaldığı, şekilleri düzeldiği ve büyüklükleri arttığı için tohum, gübre, ilaç gibi tarımsal girdiler, daha optimal bir düzeyde kullanılmaktadır. </a:t>
            </a:r>
          </a:p>
          <a:p>
            <a:pPr>
              <a:buClr>
                <a:srgbClr val="000099"/>
              </a:buClr>
              <a:buFont typeface="Courier New" panose="02070309020205020404" pitchFamily="49" charset="0"/>
              <a:buChar char="o"/>
            </a:pPr>
            <a:r>
              <a:rPr lang="tr-TR" sz="2400" dirty="0"/>
              <a:t>- Sulama projelerinin uygulanmasında, eski dağınık ve şekilsiz parsellerin sınırlarına bağlı kalma zorunluluğu olmayacağından, yatırım giderlerinden tasarruf sağlanmaktadır. </a:t>
            </a:r>
          </a:p>
          <a:p>
            <a:pPr>
              <a:buClr>
                <a:srgbClr val="000099"/>
              </a:buClr>
              <a:buFont typeface="Courier New" panose="02070309020205020404" pitchFamily="49" charset="0"/>
              <a:buChar char="o"/>
            </a:pPr>
            <a:endParaRPr lang="tr-TR" dirty="0"/>
          </a:p>
        </p:txBody>
      </p:sp>
    </p:spTree>
    <p:extLst>
      <p:ext uri="{BB962C8B-B14F-4D97-AF65-F5344CB8AC3E}">
        <p14:creationId xmlns:p14="http://schemas.microsoft.com/office/powerpoint/2010/main" val="2932956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232756"/>
            <a:ext cx="9144000" cy="6625244"/>
          </a:xfrm>
        </p:spPr>
        <p:txBody>
          <a:bodyPr>
            <a:normAutofit/>
          </a:bodyPr>
          <a:lstStyle/>
          <a:p>
            <a:pPr>
              <a:buNone/>
            </a:pPr>
            <a:r>
              <a:rPr lang="tr-TR" b="1" dirty="0"/>
              <a:t> </a:t>
            </a:r>
            <a:endParaRPr lang="tr-TR" b="1" dirty="0">
              <a:solidFill>
                <a:schemeClr val="accent1">
                  <a:lumMod val="75000"/>
                </a:schemeClr>
              </a:solidFill>
            </a:endParaRPr>
          </a:p>
          <a:p>
            <a:pPr>
              <a:buNone/>
            </a:pPr>
            <a:r>
              <a:rPr lang="tr-TR" sz="2600" b="1" dirty="0" smtClean="0">
                <a:solidFill>
                  <a:srgbClr val="000099"/>
                </a:solidFill>
              </a:rPr>
              <a:t>Toplulaştırma </a:t>
            </a:r>
            <a:r>
              <a:rPr lang="tr-TR" sz="2600" b="1" dirty="0">
                <a:solidFill>
                  <a:srgbClr val="000099"/>
                </a:solidFill>
              </a:rPr>
              <a:t>Fayda ve Olumlu Etkileri</a:t>
            </a:r>
            <a:endParaRPr lang="tr-TR" sz="2800" dirty="0">
              <a:solidFill>
                <a:srgbClr val="000099"/>
              </a:solidFill>
            </a:endParaRPr>
          </a:p>
          <a:p>
            <a:endParaRPr lang="tr-TR" dirty="0" smtClean="0"/>
          </a:p>
          <a:p>
            <a:pPr>
              <a:buClr>
                <a:srgbClr val="000099"/>
              </a:buClr>
              <a:buFont typeface="Courier New" panose="02070309020205020404" pitchFamily="49" charset="0"/>
              <a:buChar char="o"/>
            </a:pPr>
            <a:r>
              <a:rPr lang="tr-TR" dirty="0" smtClean="0"/>
              <a:t> </a:t>
            </a:r>
            <a:r>
              <a:rPr lang="tr-TR" sz="2400" dirty="0"/>
              <a:t>Her par selin yola ve kanala sınırı olacağından sulama ve ulaşım randımanı artmaktadır. </a:t>
            </a:r>
          </a:p>
          <a:p>
            <a:pPr>
              <a:buClr>
                <a:srgbClr val="000099"/>
              </a:buClr>
              <a:buFont typeface="Courier New" panose="02070309020205020404" pitchFamily="49" charset="0"/>
              <a:buChar char="o"/>
            </a:pPr>
            <a:r>
              <a:rPr lang="tr-TR" sz="2400" dirty="0"/>
              <a:t>- Parsellerde müştereklikten doğan huzursuzluklar giderilmektedir. </a:t>
            </a:r>
          </a:p>
          <a:p>
            <a:pPr>
              <a:buClr>
                <a:srgbClr val="000099"/>
              </a:buClr>
              <a:buFont typeface="Courier New" panose="02070309020205020404" pitchFamily="49" charset="0"/>
              <a:buChar char="o"/>
            </a:pPr>
            <a:r>
              <a:rPr lang="tr-TR" sz="2400" dirty="0"/>
              <a:t>- Köy sınırları sabit noktalara dayandırılarak, köyler arasındaki sınır ihtilafları ortadan kalkmaktadır. </a:t>
            </a:r>
          </a:p>
          <a:p>
            <a:pPr>
              <a:buClr>
                <a:srgbClr val="000099"/>
              </a:buClr>
              <a:buFont typeface="Courier New" panose="02070309020205020404" pitchFamily="49" charset="0"/>
              <a:buChar char="o"/>
            </a:pPr>
            <a:r>
              <a:rPr lang="tr-TR" sz="2400" dirty="0"/>
              <a:t>- Varsa. dağınık ve müşterek haldeki Hazine arazisi birleştirilerek dağıtıma hazır hale  getirilmektedir. </a:t>
            </a:r>
          </a:p>
        </p:txBody>
      </p:sp>
    </p:spTree>
    <p:extLst>
      <p:ext uri="{BB962C8B-B14F-4D97-AF65-F5344CB8AC3E}">
        <p14:creationId xmlns:p14="http://schemas.microsoft.com/office/powerpoint/2010/main" val="2098536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149629"/>
            <a:ext cx="9144000" cy="6126483"/>
          </a:xfrm>
        </p:spPr>
        <p:txBody>
          <a:bodyPr>
            <a:normAutofit/>
          </a:bodyPr>
          <a:lstStyle/>
          <a:p>
            <a:pPr lvl="0">
              <a:buNone/>
            </a:pPr>
            <a:r>
              <a:rPr lang="tr-TR" dirty="0" smtClean="0"/>
              <a:t> </a:t>
            </a:r>
            <a:endParaRPr lang="tr-TR" dirty="0"/>
          </a:p>
          <a:p>
            <a:pPr lvl="0">
              <a:buNone/>
            </a:pPr>
            <a:r>
              <a:rPr lang="tr-TR" sz="3600" b="1" dirty="0">
                <a:solidFill>
                  <a:srgbClr val="000099"/>
                </a:solidFill>
              </a:rPr>
              <a:t>Yasal Durum </a:t>
            </a:r>
            <a:endParaRPr lang="tr-TR" sz="3600" b="1" dirty="0" smtClean="0">
              <a:solidFill>
                <a:srgbClr val="000099"/>
              </a:solidFill>
            </a:endParaRPr>
          </a:p>
          <a:p>
            <a:pPr>
              <a:buClr>
                <a:srgbClr val="000099"/>
              </a:buClr>
              <a:buFont typeface="Courier New" panose="02070309020205020404" pitchFamily="49" charset="0"/>
              <a:buChar char="o"/>
            </a:pPr>
            <a:r>
              <a:rPr lang="tr-TR" sz="2200" dirty="0" smtClean="0">
                <a:latin typeface="Cambria" pitchFamily="18" charset="0"/>
              </a:rPr>
              <a:t>İlk </a:t>
            </a:r>
            <a:r>
              <a:rPr lang="tr-TR" sz="2200" dirty="0">
                <a:latin typeface="Cambria" pitchFamily="18" charset="0"/>
              </a:rPr>
              <a:t>yapılan toplulaştırma çalışmaları; mülga TOPRAKSU Genel Müdürlüğü tarafından, 7457 Sayılı Kanun’un 2. maddesinin (j) bendi ile Medeni Kanun’un 678. maddesine dayanarak yapılmıştır. </a:t>
            </a:r>
          </a:p>
          <a:p>
            <a:pPr>
              <a:buClr>
                <a:srgbClr val="000099"/>
              </a:buClr>
              <a:buFont typeface="Courier New" panose="02070309020205020404" pitchFamily="49" charset="0"/>
              <a:buChar char="o"/>
            </a:pPr>
            <a:r>
              <a:rPr lang="tr-TR" sz="2200" dirty="0" smtClean="0">
                <a:latin typeface="Cambria" pitchFamily="18" charset="0"/>
              </a:rPr>
              <a:t>1966 </a:t>
            </a:r>
            <a:r>
              <a:rPr lang="tr-TR" sz="2200" dirty="0">
                <a:latin typeface="Cambria" pitchFamily="18" charset="0"/>
              </a:rPr>
              <a:t>yılına kadar yapılan toplulaştırma çalışmalarından sonra bir tüzük çıkarılması ihtiyacıyla Arazi Toplulaştırma Tüzüğü” 27.06.1966 tarih ve 6/6707 sayılı Bakanlar Kurulu Kararı ile yürürlüğe konmuştur. </a:t>
            </a:r>
          </a:p>
          <a:p>
            <a:pPr>
              <a:buClr>
                <a:srgbClr val="000099"/>
              </a:buClr>
              <a:buFont typeface="Courier New" panose="02070309020205020404" pitchFamily="49" charset="0"/>
              <a:buChar char="o"/>
            </a:pPr>
            <a:r>
              <a:rPr lang="tr-TR" sz="2200" dirty="0">
                <a:latin typeface="Cambria" pitchFamily="18" charset="0"/>
              </a:rPr>
              <a:t>17 Temmuz 1973 tarihinde 1757 Sayılı Toprak ve Tarım Reformu Kanunu yürürlüğe girince, bu kanuna eklenen bir madde ile reform bölgesi ilan edilen yerler dışında, bu kanun (7457) hükümlerine göre toplulaştırma çalışmaları  imkanı sağlanmış ve 1978 yılına kadar uygulamalar sürdürülmüştür. </a:t>
            </a:r>
            <a:endParaRPr lang="tr-TR" sz="2200" dirty="0" smtClean="0">
              <a:latin typeface="Cambria" pitchFamily="18" charset="0"/>
            </a:endParaRPr>
          </a:p>
        </p:txBody>
      </p:sp>
    </p:spTree>
    <p:extLst>
      <p:ext uri="{BB962C8B-B14F-4D97-AF65-F5344CB8AC3E}">
        <p14:creationId xmlns:p14="http://schemas.microsoft.com/office/powerpoint/2010/main" val="3438540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149629"/>
            <a:ext cx="9144000" cy="6126484"/>
          </a:xfrm>
        </p:spPr>
        <p:txBody>
          <a:bodyPr>
            <a:normAutofit/>
          </a:bodyPr>
          <a:lstStyle/>
          <a:p>
            <a:pPr lvl="0">
              <a:buNone/>
            </a:pPr>
            <a:r>
              <a:rPr lang="tr-TR" dirty="0" smtClean="0"/>
              <a:t> </a:t>
            </a:r>
            <a:endParaRPr lang="tr-TR" dirty="0"/>
          </a:p>
          <a:p>
            <a:pPr lvl="0">
              <a:buNone/>
            </a:pPr>
            <a:r>
              <a:rPr lang="tr-TR" sz="3600" b="1" dirty="0">
                <a:solidFill>
                  <a:srgbClr val="000099"/>
                </a:solidFill>
              </a:rPr>
              <a:t>Yasal Durum </a:t>
            </a:r>
            <a:endParaRPr lang="tr-TR" sz="3600" b="1" dirty="0" smtClean="0">
              <a:solidFill>
                <a:srgbClr val="000099"/>
              </a:solidFill>
            </a:endParaRPr>
          </a:p>
          <a:p>
            <a:pPr lvl="0">
              <a:buNone/>
            </a:pPr>
            <a:endParaRPr lang="tr-TR" b="1" dirty="0">
              <a:solidFill>
                <a:srgbClr val="000099"/>
              </a:solidFill>
            </a:endParaRPr>
          </a:p>
          <a:p>
            <a:pPr>
              <a:buClr>
                <a:srgbClr val="000099"/>
              </a:buClr>
              <a:buFont typeface="Courier New" panose="02070309020205020404" pitchFamily="49" charset="0"/>
              <a:buChar char="o"/>
            </a:pPr>
            <a:r>
              <a:rPr lang="tr-TR" sz="2200" dirty="0" smtClean="0">
                <a:latin typeface="Cambria" pitchFamily="18" charset="0"/>
              </a:rPr>
              <a:t>1978 </a:t>
            </a:r>
            <a:r>
              <a:rPr lang="tr-TR" sz="2200" dirty="0">
                <a:latin typeface="Cambria" pitchFamily="18" charset="0"/>
              </a:rPr>
              <a:t>yılında, 1757 Sayılı Toprak ve Tarım Reformu Kanunu Anayasa Mahkemesi tarafından iptal edilince, ikinci defa 7457 sayılı Kanun’un 2. maddesinin (j) bendi ile, Medeni Kanun’un 678. maddesine dayanılarak, 24.09.1978 yılında çıkarılan 7/1 8231 sayılı “Arazi Toplulaştırma Tüzüğü”ne göre çalışmalara devam edilmiştir</a:t>
            </a:r>
          </a:p>
          <a:p>
            <a:pPr>
              <a:buClr>
                <a:srgbClr val="000099"/>
              </a:buClr>
              <a:buFont typeface="Courier New" panose="02070309020205020404" pitchFamily="49" charset="0"/>
              <a:buChar char="o"/>
            </a:pPr>
            <a:r>
              <a:rPr lang="tr-TR" sz="2200" dirty="0">
                <a:latin typeface="Cambria" pitchFamily="18" charset="0"/>
              </a:rPr>
              <a:t>Mülga Köy Hizmetleri Genel Müdürlüğünce, Tarım Reformu Bölgeleri dışındaki toplulaştırma çalışmaları bu tüzüğe göre sürdürülmüş, bu görev KHGM nün 5286 sayılı yasa kapatılması ile bu uygulama aynı kanun ve esaslara göre İl Özel İdare Genel Sekreterliğince yürütülmektedir.</a:t>
            </a:r>
          </a:p>
          <a:p>
            <a:endParaRPr lang="tr-TR" sz="1700" dirty="0"/>
          </a:p>
        </p:txBody>
      </p:sp>
    </p:spTree>
    <p:extLst>
      <p:ext uri="{BB962C8B-B14F-4D97-AF65-F5344CB8AC3E}">
        <p14:creationId xmlns:p14="http://schemas.microsoft.com/office/powerpoint/2010/main" val="2156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9144000" cy="6858000"/>
          </a:xfrm>
        </p:spPr>
        <p:txBody>
          <a:bodyPr>
            <a:normAutofit/>
          </a:bodyPr>
          <a:lstStyle/>
          <a:p>
            <a:endParaRPr lang="tr-TR" dirty="0"/>
          </a:p>
          <a:p>
            <a:pPr>
              <a:buNone/>
            </a:pPr>
            <a:endParaRPr lang="tr-TR" dirty="0"/>
          </a:p>
          <a:p>
            <a:endParaRPr lang="tr-TR" sz="2000" dirty="0" smtClean="0">
              <a:latin typeface="Cambria" pitchFamily="18" charset="0"/>
            </a:endParaRPr>
          </a:p>
          <a:p>
            <a:pPr>
              <a:buClr>
                <a:srgbClr val="000099"/>
              </a:buClr>
              <a:buFont typeface="Courier New" panose="02070309020205020404" pitchFamily="49" charset="0"/>
              <a:buChar char="o"/>
            </a:pPr>
            <a:r>
              <a:rPr lang="tr-TR" sz="2000" dirty="0" smtClean="0">
                <a:latin typeface="Cambria" pitchFamily="18" charset="0"/>
              </a:rPr>
              <a:t>Diğer </a:t>
            </a:r>
            <a:r>
              <a:rPr lang="tr-TR" sz="2000" dirty="0">
                <a:latin typeface="Cambria" pitchFamily="18" charset="0"/>
              </a:rPr>
              <a:t>tarafından 5403 sayılı “Toprak Koruma ve Arazi Kullanımı Kanunu” nun yürürlüğe girmesi ile, kanunun 17. Maddesi gereği uygulama yetkisi Tarım ve </a:t>
            </a:r>
            <a:r>
              <a:rPr lang="tr-TR" sz="2000" dirty="0" err="1">
                <a:latin typeface="Cambria" pitchFamily="18" charset="0"/>
              </a:rPr>
              <a:t>Köyişleri</a:t>
            </a:r>
            <a:r>
              <a:rPr lang="tr-TR" sz="2000" dirty="0">
                <a:latin typeface="Cambria" pitchFamily="18" charset="0"/>
              </a:rPr>
              <a:t> Bakanlığına (TKB) verilmiştir. Aynı kanun “Özel Arazi Toplulaştırması” kavramını getirmiş ve böylece TKB dışında ikinci kurumlarında toplulaştırma yapmasına olanak sağlanmıştır. Ancak 5403 sayılı yasanın yürütülmesine dair tüzük henüz çıkarılmadığından bu yasaya göre henüz uygulama yapılamamıştır. Bu nedenle İl Özel </a:t>
            </a:r>
            <a:r>
              <a:rPr lang="tr-TR" sz="2000" dirty="0" err="1">
                <a:latin typeface="Cambria" pitchFamily="18" charset="0"/>
              </a:rPr>
              <a:t>İdaresl</a:t>
            </a:r>
            <a:r>
              <a:rPr lang="tr-TR" sz="2000" dirty="0">
                <a:latin typeface="Cambria" pitchFamily="18" charset="0"/>
              </a:rPr>
              <a:t> Genel Sekreterlikleri de, DSİ gibi tüzük çıkıncaya kadar uygulama yapamayacaklardır.  </a:t>
            </a:r>
          </a:p>
          <a:p>
            <a:pPr>
              <a:buClr>
                <a:srgbClr val="000099"/>
              </a:buClr>
              <a:buFont typeface="Courier New" panose="02070309020205020404" pitchFamily="49" charset="0"/>
              <a:buChar char="o"/>
            </a:pPr>
            <a:r>
              <a:rPr lang="tr-TR" sz="2000" dirty="0">
                <a:latin typeface="Cambria" pitchFamily="18" charset="0"/>
              </a:rPr>
              <a:t>Tarım Reformu Bölgesi olarak ilan edilen yerlerde ise toplulaştırma çalışmaları 22/11/1984 tarihinde kabul edilen 3083 sayılı “Sulama Alanlarında Arazi Düzenlemesine Dair Tarım Reformu Kanunu” hükümlerine göre yürütülmektedir.  </a:t>
            </a:r>
            <a:r>
              <a:rPr lang="tr-TR" sz="2000" i="1" dirty="0">
                <a:latin typeface="Cambria" pitchFamily="18" charset="0"/>
              </a:rPr>
              <a:t> </a:t>
            </a:r>
            <a:endParaRPr lang="tr-TR" sz="2000" dirty="0">
              <a:latin typeface="Cambria" pitchFamily="18" charset="0"/>
            </a:endParaRPr>
          </a:p>
        </p:txBody>
      </p:sp>
      <p:sp>
        <p:nvSpPr>
          <p:cNvPr id="2" name="Rectangle 1"/>
          <p:cNvSpPr/>
          <p:nvPr/>
        </p:nvSpPr>
        <p:spPr>
          <a:xfrm>
            <a:off x="0" y="394195"/>
            <a:ext cx="4438996" cy="707886"/>
          </a:xfrm>
          <a:prstGeom prst="rect">
            <a:avLst/>
          </a:prstGeom>
        </p:spPr>
        <p:txBody>
          <a:bodyPr wrap="square">
            <a:spAutoFit/>
          </a:bodyPr>
          <a:lstStyle/>
          <a:p>
            <a:pPr lvl="0">
              <a:buNone/>
            </a:pPr>
            <a:r>
              <a:rPr lang="tr-TR" sz="4000" b="1" dirty="0">
                <a:solidFill>
                  <a:srgbClr val="000099"/>
                </a:solidFill>
              </a:rPr>
              <a:t>Yasal Durum </a:t>
            </a:r>
            <a:endParaRPr lang="tr-TR" sz="2800" b="1" dirty="0">
              <a:solidFill>
                <a:srgbClr val="000099"/>
              </a:solidFill>
            </a:endParaRPr>
          </a:p>
        </p:txBody>
      </p:sp>
    </p:spTree>
    <p:extLst>
      <p:ext uri="{BB962C8B-B14F-4D97-AF65-F5344CB8AC3E}">
        <p14:creationId xmlns:p14="http://schemas.microsoft.com/office/powerpoint/2010/main" val="1065269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9144000" cy="6858000"/>
          </a:xfrm>
        </p:spPr>
        <p:txBody>
          <a:bodyPr>
            <a:normAutofit/>
          </a:bodyPr>
          <a:lstStyle/>
          <a:p>
            <a:endParaRPr lang="tr-TR" dirty="0" smtClean="0"/>
          </a:p>
          <a:p>
            <a:endParaRPr lang="tr-TR" dirty="0"/>
          </a:p>
          <a:p>
            <a:endParaRPr lang="tr-TR" dirty="0"/>
          </a:p>
          <a:p>
            <a:pPr>
              <a:buClr>
                <a:srgbClr val="000099"/>
              </a:buClr>
              <a:buFont typeface="Courier New" panose="02070309020205020404" pitchFamily="49" charset="0"/>
              <a:buChar char="o"/>
            </a:pPr>
            <a:r>
              <a:rPr lang="tr-TR" sz="2400" dirty="0">
                <a:latin typeface="Cambria" pitchFamily="18" charset="0"/>
              </a:rPr>
              <a:t>Diğer taraftan TOPLULAŞTIRMA SONRASI parçalanmanın önlenmesi 3083 sayılı yasa ile sağlanmıştır.</a:t>
            </a:r>
          </a:p>
          <a:p>
            <a:pPr>
              <a:buClr>
                <a:srgbClr val="000099"/>
              </a:buClr>
              <a:buFont typeface="Courier New" panose="02070309020205020404" pitchFamily="49" charset="0"/>
              <a:buChar char="o"/>
            </a:pPr>
            <a:r>
              <a:rPr lang="tr-TR" sz="2400" dirty="0">
                <a:latin typeface="Cambria" pitchFamily="18" charset="0"/>
              </a:rPr>
              <a:t>“…..Toplulaştırma sonunda dağıtılan veya sahibine bırakılan tarım arazisi malikleri adına, geriye kalan arazi ise Hazine adına uygulayıcı kuruluşun talebi ile tapuya tescil edilir. Malikleri adına tescil edilen arazi bu Kanun hükümleri dışında </a:t>
            </a:r>
            <a:r>
              <a:rPr lang="tr-TR" sz="2400" b="1" u="sng" dirty="0">
                <a:latin typeface="Cambria" pitchFamily="18" charset="0"/>
              </a:rPr>
              <a:t>o bölge için tespit edilen dağıtım normundan daha küçük parçalara </a:t>
            </a:r>
            <a:r>
              <a:rPr lang="tr-TR" sz="2400" b="1" u="sng" dirty="0" err="1">
                <a:latin typeface="Cambria" pitchFamily="18" charset="0"/>
              </a:rPr>
              <a:t>rızaen</a:t>
            </a:r>
            <a:r>
              <a:rPr lang="tr-TR" sz="2400" b="1" u="sng" dirty="0">
                <a:latin typeface="Cambria" pitchFamily="18" charset="0"/>
              </a:rPr>
              <a:t> veya hükmen taksim edilemez ve ifraz işlemlerine konu olamaz</a:t>
            </a:r>
            <a:r>
              <a:rPr lang="tr-TR" sz="2400" b="1" dirty="0">
                <a:latin typeface="Cambria" pitchFamily="18" charset="0"/>
              </a:rPr>
              <a:t>.</a:t>
            </a:r>
            <a:r>
              <a:rPr lang="tr-TR" sz="2400" dirty="0">
                <a:latin typeface="Cambria" pitchFamily="18" charset="0"/>
              </a:rPr>
              <a:t> Bu husus tapu siciline şerh edilir… </a:t>
            </a:r>
            <a:r>
              <a:rPr lang="tr-TR" dirty="0">
                <a:latin typeface="Cambria" pitchFamily="18" charset="0"/>
              </a:rPr>
              <a:t>“ </a:t>
            </a:r>
          </a:p>
        </p:txBody>
      </p:sp>
      <p:sp>
        <p:nvSpPr>
          <p:cNvPr id="4" name="Rectangle 3"/>
          <p:cNvSpPr/>
          <p:nvPr/>
        </p:nvSpPr>
        <p:spPr>
          <a:xfrm>
            <a:off x="0" y="394195"/>
            <a:ext cx="4438996" cy="707886"/>
          </a:xfrm>
          <a:prstGeom prst="rect">
            <a:avLst/>
          </a:prstGeom>
        </p:spPr>
        <p:txBody>
          <a:bodyPr wrap="square">
            <a:spAutoFit/>
          </a:bodyPr>
          <a:lstStyle/>
          <a:p>
            <a:pPr lvl="0">
              <a:buNone/>
            </a:pPr>
            <a:r>
              <a:rPr lang="tr-TR" sz="4000" b="1" dirty="0">
                <a:solidFill>
                  <a:srgbClr val="000099"/>
                </a:solidFill>
              </a:rPr>
              <a:t>Yasal Durum </a:t>
            </a:r>
            <a:endParaRPr lang="tr-TR" sz="2800" b="1" dirty="0">
              <a:solidFill>
                <a:srgbClr val="000099"/>
              </a:solidFill>
            </a:endParaRPr>
          </a:p>
        </p:txBody>
      </p:sp>
    </p:spTree>
    <p:extLst>
      <p:ext uri="{BB962C8B-B14F-4D97-AF65-F5344CB8AC3E}">
        <p14:creationId xmlns:p14="http://schemas.microsoft.com/office/powerpoint/2010/main" val="188059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9144000" cy="6858000"/>
          </a:xfrm>
        </p:spPr>
        <p:txBody>
          <a:bodyPr>
            <a:normAutofit/>
          </a:bodyPr>
          <a:lstStyle/>
          <a:p>
            <a:pPr lvl="0">
              <a:buNone/>
            </a:pPr>
            <a:r>
              <a:rPr lang="tr-TR" sz="3200" dirty="0">
                <a:solidFill>
                  <a:srgbClr val="000099"/>
                </a:solidFill>
              </a:rPr>
              <a:t> </a:t>
            </a:r>
            <a:endParaRPr lang="tr-TR" sz="3200" dirty="0" smtClean="0">
              <a:solidFill>
                <a:srgbClr val="000099"/>
              </a:solidFill>
            </a:endParaRPr>
          </a:p>
          <a:p>
            <a:pPr lvl="0">
              <a:buNone/>
            </a:pPr>
            <a:r>
              <a:rPr lang="tr-TR" sz="3200" b="1" dirty="0" smtClean="0">
                <a:solidFill>
                  <a:srgbClr val="000099"/>
                </a:solidFill>
              </a:rPr>
              <a:t>Sonuç</a:t>
            </a:r>
            <a:endParaRPr lang="tr-TR" sz="3200" b="1" dirty="0">
              <a:solidFill>
                <a:srgbClr val="000099"/>
              </a:solidFill>
            </a:endParaRPr>
          </a:p>
          <a:p>
            <a:endParaRPr lang="tr-TR" sz="2000" dirty="0" smtClean="0">
              <a:latin typeface="Cambria" pitchFamily="18" charset="0"/>
            </a:endParaRPr>
          </a:p>
          <a:p>
            <a:pPr>
              <a:buClr>
                <a:srgbClr val="000099"/>
              </a:buClr>
              <a:buFont typeface="Courier New" panose="02070309020205020404" pitchFamily="49" charset="0"/>
              <a:buChar char="o"/>
            </a:pPr>
            <a:r>
              <a:rPr lang="tr-TR" sz="2400" dirty="0" smtClean="0">
                <a:latin typeface="Cambria" pitchFamily="18" charset="0"/>
              </a:rPr>
              <a:t>1970 </a:t>
            </a:r>
            <a:r>
              <a:rPr lang="tr-TR" sz="2400" dirty="0">
                <a:latin typeface="Cambria" pitchFamily="18" charset="0"/>
              </a:rPr>
              <a:t>li yılların sonuna kadar Türkiye bir tarım ülkesi olmaya devam etmiştir. 1980 li yıllarda başlatılan sanayi ve hizmet sektöründeki gelişmeler sonuç verdi ve Türkiye sanayi ve hizmet sektöründe Avrupa Birliği ülkeleri ile rahatlıkla rekabet edebilir bir duruma gelmiştir. </a:t>
            </a:r>
            <a:endParaRPr lang="tr-TR" sz="2400" dirty="0" smtClean="0">
              <a:latin typeface="Cambria" pitchFamily="18" charset="0"/>
            </a:endParaRPr>
          </a:p>
          <a:p>
            <a:pPr>
              <a:buClr>
                <a:srgbClr val="000099"/>
              </a:buClr>
              <a:buFont typeface="Courier New" panose="02070309020205020404" pitchFamily="49" charset="0"/>
              <a:buChar char="o"/>
            </a:pPr>
            <a:r>
              <a:rPr lang="tr-TR" sz="2400" dirty="0" smtClean="0">
                <a:latin typeface="Cambria" pitchFamily="18" charset="0"/>
              </a:rPr>
              <a:t>Aynı </a:t>
            </a:r>
            <a:r>
              <a:rPr lang="tr-TR" sz="2400" dirty="0">
                <a:latin typeface="Cambria" pitchFamily="18" charset="0"/>
              </a:rPr>
              <a:t>şeyler tarım sektörü için kolaylıkla söylenemez. </a:t>
            </a:r>
            <a:endParaRPr lang="tr-TR" sz="2400" dirty="0" smtClean="0">
              <a:latin typeface="Cambria" pitchFamily="18" charset="0"/>
            </a:endParaRPr>
          </a:p>
          <a:p>
            <a:pPr>
              <a:buClr>
                <a:srgbClr val="000099"/>
              </a:buClr>
              <a:buFont typeface="Courier New" panose="02070309020205020404" pitchFamily="49" charset="0"/>
              <a:buChar char="o"/>
            </a:pPr>
            <a:r>
              <a:rPr lang="tr-TR" sz="2400" dirty="0" smtClean="0">
                <a:latin typeface="Cambria" pitchFamily="18" charset="0"/>
              </a:rPr>
              <a:t>Bunun </a:t>
            </a:r>
            <a:r>
              <a:rPr lang="tr-TR" sz="2400" dirty="0">
                <a:latin typeface="Cambria" pitchFamily="18" charset="0"/>
              </a:rPr>
              <a:t>en önemli nedeni sanayi ve hizmet sektörlerinde olduğu gibi tarım sektörüne de yapısal iyileştirmeler için destek verilmemesidir. </a:t>
            </a:r>
            <a:endParaRPr lang="tr-TR" sz="2400" dirty="0" smtClean="0">
              <a:latin typeface="Cambria" pitchFamily="18" charset="0"/>
            </a:endParaRPr>
          </a:p>
        </p:txBody>
      </p:sp>
    </p:spTree>
    <p:extLst>
      <p:ext uri="{BB962C8B-B14F-4D97-AF65-F5344CB8AC3E}">
        <p14:creationId xmlns:p14="http://schemas.microsoft.com/office/powerpoint/2010/main" val="420258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9144000" cy="6858000"/>
          </a:xfrm>
        </p:spPr>
        <p:txBody>
          <a:bodyPr>
            <a:normAutofit/>
          </a:bodyPr>
          <a:lstStyle/>
          <a:p>
            <a:pPr lvl="0">
              <a:buNone/>
            </a:pPr>
            <a:r>
              <a:rPr lang="tr-TR" sz="3200" dirty="0">
                <a:solidFill>
                  <a:srgbClr val="000099"/>
                </a:solidFill>
              </a:rPr>
              <a:t> </a:t>
            </a:r>
            <a:endParaRPr lang="tr-TR" sz="3200" dirty="0" smtClean="0">
              <a:solidFill>
                <a:srgbClr val="000099"/>
              </a:solidFill>
            </a:endParaRPr>
          </a:p>
          <a:p>
            <a:pPr lvl="0">
              <a:buNone/>
            </a:pPr>
            <a:r>
              <a:rPr lang="tr-TR" sz="3200" b="1" dirty="0" smtClean="0">
                <a:solidFill>
                  <a:srgbClr val="000099"/>
                </a:solidFill>
              </a:rPr>
              <a:t>Sonuç</a:t>
            </a:r>
            <a:endParaRPr lang="tr-TR" sz="3200" b="1" dirty="0">
              <a:solidFill>
                <a:srgbClr val="000099"/>
              </a:solidFill>
            </a:endParaRPr>
          </a:p>
          <a:p>
            <a:pPr>
              <a:buClr>
                <a:srgbClr val="000099"/>
              </a:buClr>
              <a:buFont typeface="Courier New" panose="02070309020205020404" pitchFamily="49" charset="0"/>
              <a:buChar char="o"/>
            </a:pPr>
            <a:r>
              <a:rPr lang="tr-TR" sz="2400" dirty="0" smtClean="0">
                <a:latin typeface="Cambria" pitchFamily="18" charset="0"/>
              </a:rPr>
              <a:t>Tarım </a:t>
            </a:r>
            <a:r>
              <a:rPr lang="tr-TR" sz="2400" dirty="0">
                <a:latin typeface="Cambria" pitchFamily="18" charset="0"/>
              </a:rPr>
              <a:t>sektöründe destekler daha çok çiftçilere doğrudan yardımlar şeklinde olmuştur. Yapısal iyileştirmeler yapılmadan sağlanan bu yardımlar çiftçilerin ayakta kalmasında çok önemli bir yer tutmaktadır. Ancak kalıcı çözümleri de oluşturamamaktadır. </a:t>
            </a:r>
            <a:endParaRPr lang="tr-TR" sz="2400" dirty="0" smtClean="0">
              <a:latin typeface="Cambria" pitchFamily="18" charset="0"/>
            </a:endParaRPr>
          </a:p>
          <a:p>
            <a:pPr>
              <a:buClr>
                <a:srgbClr val="000099"/>
              </a:buClr>
              <a:buFont typeface="Courier New" panose="02070309020205020404" pitchFamily="49" charset="0"/>
              <a:buChar char="o"/>
            </a:pPr>
            <a:r>
              <a:rPr lang="tr-TR" sz="2400" dirty="0" smtClean="0">
                <a:latin typeface="Cambria" pitchFamily="18" charset="0"/>
              </a:rPr>
              <a:t>Tarım </a:t>
            </a:r>
            <a:r>
              <a:rPr lang="tr-TR" sz="2400" dirty="0">
                <a:latin typeface="Cambria" pitchFamily="18" charset="0"/>
              </a:rPr>
              <a:t>sektörünün de AB ülkeleri ile rekabet edebilir bir duruma gelebilmesi için öncelikle tarımsal yapının iyileştirilmesi gerekmektedir. </a:t>
            </a:r>
            <a:endParaRPr lang="tr-TR" sz="2400" dirty="0" smtClean="0">
              <a:latin typeface="Cambria" pitchFamily="18" charset="0"/>
            </a:endParaRPr>
          </a:p>
          <a:p>
            <a:pPr>
              <a:buClr>
                <a:srgbClr val="000099"/>
              </a:buClr>
              <a:buFont typeface="Courier New" panose="02070309020205020404" pitchFamily="49" charset="0"/>
              <a:buChar char="o"/>
            </a:pPr>
            <a:r>
              <a:rPr lang="tr-TR" sz="2400" dirty="0" smtClean="0">
                <a:latin typeface="Cambria" pitchFamily="18" charset="0"/>
              </a:rPr>
              <a:t>Bu </a:t>
            </a:r>
            <a:r>
              <a:rPr lang="tr-TR" sz="2400" dirty="0">
                <a:latin typeface="Cambria" pitchFamily="18" charset="0"/>
              </a:rPr>
              <a:t>alanda en önemli araç ise arazi toplulaştırması dır. Bu nedenle arazi toplulaştırması çalışmalarının bir an önce tamamlanması gerekmektedir.  </a:t>
            </a:r>
          </a:p>
          <a:p>
            <a:pPr>
              <a:buClr>
                <a:srgbClr val="000099"/>
              </a:buClr>
              <a:buFont typeface="Courier New" panose="02070309020205020404" pitchFamily="49" charset="0"/>
              <a:buChar char="o"/>
            </a:pPr>
            <a:endParaRPr lang="tr-TR" sz="2400" dirty="0"/>
          </a:p>
        </p:txBody>
      </p:sp>
    </p:spTree>
    <p:extLst>
      <p:ext uri="{BB962C8B-B14F-4D97-AF65-F5344CB8AC3E}">
        <p14:creationId xmlns:p14="http://schemas.microsoft.com/office/powerpoint/2010/main" val="2608177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12534</TotalTime>
  <Words>670</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825</cp:revision>
  <cp:lastPrinted>2016-10-24T07:53:35Z</cp:lastPrinted>
  <dcterms:created xsi:type="dcterms:W3CDTF">2016-09-18T09:35:24Z</dcterms:created>
  <dcterms:modified xsi:type="dcterms:W3CDTF">2020-02-28T13:02:06Z</dcterms:modified>
</cp:coreProperties>
</file>