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7" r:id="rId2"/>
    <p:sldId id="258" r:id="rId3"/>
    <p:sldId id="261" r:id="rId4"/>
    <p:sldId id="265" r:id="rId5"/>
    <p:sldId id="284" r:id="rId6"/>
    <p:sldId id="285" r:id="rId7"/>
    <p:sldId id="268" r:id="rId8"/>
    <p:sldId id="277" r:id="rId9"/>
    <p:sldId id="278" r:id="rId10"/>
    <p:sldId id="279" r:id="rId11"/>
    <p:sldId id="280" r:id="rId12"/>
    <p:sldId id="281" r:id="rId13"/>
    <p:sldId id="282" r:id="rId14"/>
    <p:sldId id="262" r:id="rId15"/>
  </p:sldIdLst>
  <p:sldSz cx="18288000" cy="10287000"/>
  <p:notesSz cx="6858000" cy="9144000"/>
  <p:embeddedFontLst>
    <p:embeddedFont>
      <p:font typeface="Montserrat Classic Bold" charset="-94"/>
      <p:regular r:id="rId16"/>
    </p:embeddedFont>
    <p:embeddedFont>
      <p:font typeface="Montserrat Classic" charset="-94"/>
      <p:regular r:id="rId17"/>
    </p:embeddedFont>
    <p:embeddedFont>
      <p:font typeface="Calibri" pitchFamily="34" charset="0"/>
      <p:regular r:id="rId18"/>
      <p:bold r:id="rId19"/>
      <p:italic r:id="rId20"/>
      <p:boldItalic r:id="rId21"/>
    </p:embeddedFont>
    <p:embeddedFont>
      <p:font typeface="Montserrat Light" charset="-94"/>
      <p:regular r:id="rId2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00"/>
    <a:srgbClr val="1618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79" autoAdjust="0"/>
    <p:restoredTop sz="94622" autoAdjust="0"/>
  </p:normalViewPr>
  <p:slideViewPr>
    <p:cSldViewPr>
      <p:cViewPr>
        <p:scale>
          <a:sx n="44" d="100"/>
          <a:sy n="44" d="100"/>
        </p:scale>
        <p:origin x="-906" y="-27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6.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99000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5/6/2020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8000992" y="732068"/>
            <a:ext cx="9829808" cy="8682257"/>
            <a:chOff x="-306601" y="-123825"/>
            <a:chExt cx="11510757" cy="8336045"/>
          </a:xfrm>
        </p:grpSpPr>
        <p:sp>
          <p:nvSpPr>
            <p:cNvPr id="3" name="TextBox 3"/>
            <p:cNvSpPr txBox="1"/>
            <p:nvPr/>
          </p:nvSpPr>
          <p:spPr>
            <a:xfrm>
              <a:off x="0" y="-123825"/>
              <a:ext cx="11204156" cy="1208803"/>
            </a:xfrm>
            <a:prstGeom prst="rect">
              <a:avLst/>
            </a:prstGeom>
          </p:spPr>
          <p:txBody>
            <a:bodyPr lIns="0" tIns="0" rIns="0" bIns="0" rtlCol="0" anchor="t">
              <a:spAutoFit/>
            </a:bodyPr>
            <a:lstStyle/>
            <a:p>
              <a:pPr algn="l">
                <a:lnSpc>
                  <a:spcPts val="8400"/>
                </a:lnSpc>
              </a:pPr>
              <a:r>
                <a:rPr lang="tr-TR" sz="6000" spc="54" dirty="0" smtClean="0">
                  <a:solidFill>
                    <a:srgbClr val="E2B808"/>
                  </a:solidFill>
                  <a:latin typeface="Montserrat Classic Bold"/>
                </a:rPr>
                <a:t>      FİLM KÜNYESİ</a:t>
              </a:r>
              <a:endParaRPr lang="en-US" sz="6000" spc="54" dirty="0">
                <a:solidFill>
                  <a:srgbClr val="E2B808"/>
                </a:solidFill>
                <a:latin typeface="Montserrat Classic Bold"/>
              </a:endParaRPr>
            </a:p>
          </p:txBody>
        </p:sp>
        <p:sp>
          <p:nvSpPr>
            <p:cNvPr id="5" name="TextBox 5"/>
            <p:cNvSpPr txBox="1"/>
            <p:nvPr/>
          </p:nvSpPr>
          <p:spPr>
            <a:xfrm>
              <a:off x="-306601" y="1230945"/>
              <a:ext cx="10951949" cy="6981275"/>
            </a:xfrm>
            <a:prstGeom prst="rect">
              <a:avLst/>
            </a:prstGeom>
          </p:spPr>
          <p:txBody>
            <a:bodyPr wrap="square" lIns="0" tIns="0" rIns="0" bIns="0" rtlCol="0" anchor="t">
              <a:spAutoFit/>
            </a:bodyPr>
            <a:lstStyle/>
            <a:p>
              <a:pPr algn="l">
                <a:lnSpc>
                  <a:spcPts val="6299"/>
                </a:lnSpc>
              </a:pPr>
              <a:r>
                <a:rPr lang="tr-TR" sz="3600" b="1" spc="333" dirty="0" smtClean="0">
                  <a:solidFill>
                    <a:srgbClr val="FFFFFF"/>
                  </a:solidFill>
                  <a:latin typeface="Arial" pitchFamily="34" charset="0"/>
                  <a:cs typeface="Arial" pitchFamily="34" charset="0"/>
                </a:rPr>
                <a:t>Orijinal İsmi: La vita é bella</a:t>
              </a:r>
            </a:p>
            <a:p>
              <a:pPr algn="l">
                <a:lnSpc>
                  <a:spcPts val="6299"/>
                </a:lnSpc>
              </a:pPr>
              <a:r>
                <a:rPr lang="tr-TR" sz="3600" b="1" spc="333" dirty="0" smtClean="0">
                  <a:solidFill>
                    <a:srgbClr val="FFFFFF"/>
                  </a:solidFill>
                  <a:latin typeface="Arial" pitchFamily="34" charset="0"/>
                  <a:cs typeface="Arial" pitchFamily="34" charset="0"/>
                </a:rPr>
                <a:t>Vizyon Tarihi: 26 Şubat 1999</a:t>
              </a:r>
            </a:p>
            <a:p>
              <a:pPr algn="l">
                <a:lnSpc>
                  <a:spcPts val="6299"/>
                </a:lnSpc>
              </a:pPr>
              <a:r>
                <a:rPr lang="tr-TR" sz="3600" b="1" spc="333" dirty="0" smtClean="0">
                  <a:solidFill>
                    <a:srgbClr val="FFFFFF"/>
                  </a:solidFill>
                  <a:latin typeface="Arial" pitchFamily="34" charset="0"/>
                  <a:cs typeface="Arial" pitchFamily="34" charset="0"/>
                </a:rPr>
                <a:t>Süre: 118 dk.</a:t>
              </a:r>
            </a:p>
            <a:p>
              <a:pPr algn="l">
                <a:lnSpc>
                  <a:spcPts val="6299"/>
                </a:lnSpc>
              </a:pPr>
              <a:r>
                <a:rPr lang="tr-TR" sz="3600" b="1" spc="333" dirty="0" smtClean="0">
                  <a:solidFill>
                    <a:srgbClr val="FFFFFF"/>
                  </a:solidFill>
                  <a:latin typeface="Arial" pitchFamily="34" charset="0"/>
                  <a:cs typeface="Arial" pitchFamily="34" charset="0"/>
                </a:rPr>
                <a:t>Tür: Dram, Komedi, Romantik</a:t>
              </a:r>
            </a:p>
            <a:p>
              <a:pPr algn="l">
                <a:lnSpc>
                  <a:spcPts val="6299"/>
                </a:lnSpc>
              </a:pPr>
              <a:r>
                <a:rPr lang="tr-TR" sz="3600" b="1" spc="333" dirty="0" smtClean="0">
                  <a:solidFill>
                    <a:srgbClr val="FFFFFF"/>
                  </a:solidFill>
                  <a:latin typeface="Arial" pitchFamily="34" charset="0"/>
                  <a:cs typeface="Arial" pitchFamily="34" charset="0"/>
                </a:rPr>
                <a:t>Senaryo: Roberto Benigni, </a:t>
              </a:r>
            </a:p>
            <a:p>
              <a:pPr algn="l">
                <a:lnSpc>
                  <a:spcPts val="6299"/>
                </a:lnSpc>
              </a:pPr>
              <a:r>
                <a:rPr lang="tr-TR" sz="3600" b="1" spc="333" dirty="0">
                  <a:solidFill>
                    <a:srgbClr val="FFFFFF"/>
                  </a:solidFill>
                  <a:latin typeface="Arial" pitchFamily="34" charset="0"/>
                  <a:cs typeface="Arial" pitchFamily="34" charset="0"/>
                </a:rPr>
                <a:t> </a:t>
              </a:r>
              <a:r>
                <a:rPr lang="tr-TR" sz="3600" b="1" spc="333" dirty="0" smtClean="0">
                  <a:solidFill>
                    <a:srgbClr val="FFFFFF"/>
                  </a:solidFill>
                  <a:latin typeface="Arial" pitchFamily="34" charset="0"/>
                  <a:cs typeface="Arial" pitchFamily="34" charset="0"/>
                </a:rPr>
                <a:t>              Vincenzo Cerami</a:t>
              </a:r>
            </a:p>
            <a:p>
              <a:pPr algn="l">
                <a:lnSpc>
                  <a:spcPts val="6299"/>
                </a:lnSpc>
              </a:pPr>
              <a:r>
                <a:rPr lang="tr-TR" sz="3600" b="1" spc="333" dirty="0" smtClean="0">
                  <a:solidFill>
                    <a:srgbClr val="FFFFFF"/>
                  </a:solidFill>
                  <a:latin typeface="Arial" pitchFamily="34" charset="0"/>
                  <a:cs typeface="Arial" pitchFamily="34" charset="0"/>
                </a:rPr>
                <a:t>Yönetmen: Roberto Benigni</a:t>
              </a:r>
            </a:p>
            <a:p>
              <a:pPr algn="l">
                <a:lnSpc>
                  <a:spcPts val="6299"/>
                </a:lnSpc>
              </a:pPr>
              <a:r>
                <a:rPr lang="tr-TR" sz="3600" b="1" spc="333" dirty="0" smtClean="0">
                  <a:solidFill>
                    <a:srgbClr val="FFFFFF"/>
                  </a:solidFill>
                  <a:latin typeface="Arial" pitchFamily="34" charset="0"/>
                  <a:cs typeface="Arial" pitchFamily="34" charset="0"/>
                </a:rPr>
                <a:t>Yapımı: 1997-İtalya </a:t>
              </a:r>
            </a:p>
            <a:p>
              <a:pPr algn="l">
                <a:lnSpc>
                  <a:spcPts val="6299"/>
                </a:lnSpc>
              </a:pPr>
              <a:r>
                <a:rPr lang="tr-TR" sz="3600" b="1" spc="333" dirty="0" smtClean="0">
                  <a:solidFill>
                    <a:srgbClr val="FFFFFF"/>
                  </a:solidFill>
                  <a:latin typeface="Arial" pitchFamily="34" charset="0"/>
                  <a:cs typeface="Arial" pitchFamily="34" charset="0"/>
                </a:rPr>
                <a:t>Müzik : Nicola Piovani</a:t>
              </a:r>
              <a:endParaRPr lang="en-US" sz="3600" b="1" spc="333" dirty="0">
                <a:solidFill>
                  <a:srgbClr val="FFFFFF"/>
                </a:solidFill>
                <a:latin typeface="Arial" pitchFamily="34" charset="0"/>
                <a:cs typeface="Arial" pitchFamily="34" charset="0"/>
              </a:endParaRPr>
            </a:p>
          </p:txBody>
        </p:sp>
      </p:grpSp>
      <p:pic>
        <p:nvPicPr>
          <p:cNvPr id="6" name="Picture 6"/>
          <p:cNvPicPr>
            <a:picLocks noChangeAspect="1"/>
          </p:cNvPicPr>
          <p:nvPr/>
        </p:nvPicPr>
        <p:blipFill>
          <a:blip r:embed="rId2"/>
          <a:srcRect/>
          <a:stretch>
            <a:fillRect/>
          </a:stretch>
        </p:blipFill>
        <p:spPr>
          <a:xfrm>
            <a:off x="773870" y="732068"/>
            <a:ext cx="6264234" cy="8822865"/>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5864083" y="207818"/>
            <a:ext cx="12205708" cy="9871364"/>
          </a:xfrm>
          <a:prstGeom prst="rect">
            <a:avLst/>
          </a:prstGeom>
          <a:solidFill>
            <a:srgbClr val="E2B808"/>
          </a:solidFill>
        </p:spPr>
      </p:sp>
      <p:sp>
        <p:nvSpPr>
          <p:cNvPr id="29" name="TextBox 29"/>
          <p:cNvSpPr txBox="1"/>
          <p:nvPr/>
        </p:nvSpPr>
        <p:spPr>
          <a:xfrm>
            <a:off x="285688" y="1386811"/>
            <a:ext cx="5214974" cy="6347892"/>
          </a:xfrm>
          <a:prstGeom prst="rect">
            <a:avLst/>
          </a:prstGeom>
        </p:spPr>
        <p:txBody>
          <a:bodyPr wrap="square" lIns="0" tIns="0" rIns="0" bIns="0" rtlCol="0" anchor="t">
            <a:spAutoFit/>
          </a:bodyPr>
          <a:lstStyle/>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İNSAN</a:t>
            </a: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 </a:t>
            </a: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HAKLARI </a:t>
            </a:r>
            <a:endParaRPr lang="tr-TR" sz="7200" dirty="0" smtClean="0">
              <a:solidFill>
                <a:srgbClr val="FFFFFF"/>
              </a:solidFill>
              <a:latin typeface="Arial" pitchFamily="34" charset="0"/>
              <a:cs typeface="Arial" pitchFamily="34" charset="0"/>
            </a:endParaRPr>
          </a:p>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EVRENSEL</a:t>
            </a:r>
            <a:endParaRPr lang="tr-TR" sz="7200" dirty="0" smtClean="0">
              <a:solidFill>
                <a:srgbClr val="FFFFFF"/>
              </a:solidFill>
              <a:latin typeface="Arial" pitchFamily="34" charset="0"/>
              <a:cs typeface="Arial" pitchFamily="34" charset="0"/>
            </a:endParaRPr>
          </a:p>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BİLDİRGESİ</a:t>
            </a:r>
          </a:p>
          <a:p>
            <a:pPr marL="0" lvl="0" indent="0" algn="l">
              <a:lnSpc>
                <a:spcPts val="4479"/>
              </a:lnSpc>
              <a:spcBef>
                <a:spcPct val="0"/>
              </a:spcBef>
            </a:pPr>
            <a:endParaRPr lang="en-US" sz="3199" u="none" dirty="0">
              <a:solidFill>
                <a:srgbClr val="FFFFFF"/>
              </a:solidFill>
              <a:latin typeface="Montserrat Classic"/>
            </a:endParaRPr>
          </a:p>
        </p:txBody>
      </p:sp>
      <p:sp>
        <p:nvSpPr>
          <p:cNvPr id="32" name="Metin kutusu 31"/>
          <p:cNvSpPr txBox="1"/>
          <p:nvPr/>
        </p:nvSpPr>
        <p:spPr>
          <a:xfrm>
            <a:off x="6000728" y="1071534"/>
            <a:ext cx="11858708" cy="7848302"/>
          </a:xfrm>
          <a:prstGeom prst="rect">
            <a:avLst/>
          </a:prstGeom>
          <a:noFill/>
        </p:spPr>
        <p:txBody>
          <a:bodyPr wrap="square" rtlCol="0">
            <a:spAutoFit/>
          </a:bodyPr>
          <a:lstStyle/>
          <a:p>
            <a:r>
              <a:rPr lang="tr-TR" sz="2800" b="1" dirty="0" smtClean="0">
                <a:latin typeface="Arial" pitchFamily="34" charset="0"/>
                <a:cs typeface="Arial" pitchFamily="34" charset="0"/>
              </a:rPr>
              <a:t>Madde 6</a:t>
            </a:r>
          </a:p>
          <a:p>
            <a:r>
              <a:rPr lang="tr-TR" sz="2800" dirty="0" smtClean="0">
                <a:latin typeface="Arial" pitchFamily="34" charset="0"/>
                <a:cs typeface="Arial" pitchFamily="34" charset="0"/>
              </a:rPr>
              <a:t>Herkesin, her nerede olursa olsun, hukuksal kişiliğinin tanınması hakkı vardır. </a:t>
            </a:r>
          </a:p>
          <a:p>
            <a:pPr>
              <a:buFont typeface="Wingdings" pitchFamily="2" charset="2"/>
              <a:buChar char="§"/>
            </a:pPr>
            <a:r>
              <a:rPr lang="tr-TR" sz="2800" dirty="0" smtClean="0">
                <a:latin typeface="Arial" pitchFamily="34" charset="0"/>
                <a:cs typeface="Arial" pitchFamily="34" charset="0"/>
              </a:rPr>
              <a:t> Sadece Yahudi oldukların için kim oldukları hiçe sayılan kişiler.</a:t>
            </a:r>
          </a:p>
          <a:p>
            <a:endParaRPr lang="tr-TR" sz="2800" dirty="0" smtClean="0">
              <a:latin typeface="Arial" pitchFamily="34" charset="0"/>
              <a:cs typeface="Arial" pitchFamily="34" charset="0"/>
            </a:endParaRPr>
          </a:p>
          <a:p>
            <a:r>
              <a:rPr lang="tr-TR" sz="2800" b="1" dirty="0" smtClean="0">
                <a:latin typeface="Arial" pitchFamily="34" charset="0"/>
                <a:cs typeface="Arial" pitchFamily="34" charset="0"/>
              </a:rPr>
              <a:t>Madde 9</a:t>
            </a:r>
          </a:p>
          <a:p>
            <a:r>
              <a:rPr lang="tr-TR" sz="2800" dirty="0" smtClean="0">
                <a:latin typeface="Arial" pitchFamily="34" charset="0"/>
                <a:cs typeface="Arial" pitchFamily="34" charset="0"/>
              </a:rPr>
              <a:t> Hiç kimse keyfi olarak yakalanamaz, tutuklanamaz ve sürgün edilemez. </a:t>
            </a:r>
          </a:p>
          <a:p>
            <a:pPr>
              <a:buFont typeface="Wingdings" pitchFamily="2" charset="2"/>
              <a:buChar char="§"/>
            </a:pPr>
            <a:r>
              <a:rPr lang="tr-TR" sz="2800" dirty="0" smtClean="0">
                <a:latin typeface="Arial" pitchFamily="34" charset="0"/>
                <a:cs typeface="Arial" pitchFamily="34" charset="0"/>
              </a:rPr>
              <a:t> Yahudi oldukları için toplanıp kamplara götürülen kişiler.</a:t>
            </a:r>
          </a:p>
          <a:p>
            <a:endParaRPr lang="tr-TR" sz="2800" dirty="0" smtClean="0">
              <a:latin typeface="Arial" pitchFamily="34" charset="0"/>
              <a:cs typeface="Arial" pitchFamily="34" charset="0"/>
            </a:endParaRPr>
          </a:p>
          <a:p>
            <a:r>
              <a:rPr lang="tr-TR" sz="2800" b="1" dirty="0" smtClean="0">
                <a:latin typeface="Arial" pitchFamily="34" charset="0"/>
                <a:cs typeface="Arial" pitchFamily="34" charset="0"/>
              </a:rPr>
              <a:t>Madde 12 </a:t>
            </a:r>
          </a:p>
          <a:p>
            <a:r>
              <a:rPr lang="tr-TR" sz="2800" dirty="0" smtClean="0">
                <a:latin typeface="Arial" pitchFamily="34" charset="0"/>
                <a:cs typeface="Arial" pitchFamily="34" charset="0"/>
              </a:rPr>
              <a:t>Kimsenin özel yaşamına, ailesine konutuna ya da haberleşmesine keyfi olarak karışılamaz, şeref ve adına saldırılamaz.</a:t>
            </a:r>
          </a:p>
          <a:p>
            <a:r>
              <a:rPr lang="tr-TR" sz="2800" dirty="0" smtClean="0">
                <a:latin typeface="Arial" pitchFamily="34" charset="0"/>
                <a:cs typeface="Arial" pitchFamily="34" charset="0"/>
              </a:rPr>
              <a:t>Herkesin bu gibi karışma ve saldırılara karşı yasa tarafından korunmaya hakkı vardır. </a:t>
            </a:r>
          </a:p>
          <a:p>
            <a:pPr>
              <a:buFont typeface="Wingdings" pitchFamily="2" charset="2"/>
              <a:buChar char="§"/>
            </a:pPr>
            <a:r>
              <a:rPr lang="tr-TR" sz="2800" dirty="0" smtClean="0">
                <a:latin typeface="Arial" pitchFamily="34" charset="0"/>
                <a:cs typeface="Arial" pitchFamily="34" charset="0"/>
              </a:rPr>
              <a:t> Guido’nun eşi Dora’ya istediğinde ve uğraşmasını rağmen ulaşamaması.</a:t>
            </a:r>
          </a:p>
          <a:p>
            <a:pPr>
              <a:buFont typeface="Wingdings" pitchFamily="2" charset="2"/>
              <a:buChar char="§"/>
            </a:pPr>
            <a:r>
              <a:rPr lang="tr-TR" sz="2800" dirty="0" smtClean="0">
                <a:latin typeface="Arial" pitchFamily="34" charset="0"/>
                <a:cs typeface="Arial" pitchFamily="34" charset="0"/>
              </a:rPr>
              <a:t> Toplama kamplarındaki herkesin yaşamlarının kısıtlanması ve evlerinden koparıp alınması.</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5864083" y="207818"/>
            <a:ext cx="12205708" cy="9871364"/>
          </a:xfrm>
          <a:prstGeom prst="rect">
            <a:avLst/>
          </a:prstGeom>
          <a:solidFill>
            <a:srgbClr val="E2B808"/>
          </a:solidFill>
        </p:spPr>
      </p:sp>
      <p:sp>
        <p:nvSpPr>
          <p:cNvPr id="29" name="TextBox 29"/>
          <p:cNvSpPr txBox="1"/>
          <p:nvPr/>
        </p:nvSpPr>
        <p:spPr>
          <a:xfrm>
            <a:off x="285688" y="1386811"/>
            <a:ext cx="5214974" cy="6347892"/>
          </a:xfrm>
          <a:prstGeom prst="rect">
            <a:avLst/>
          </a:prstGeom>
        </p:spPr>
        <p:txBody>
          <a:bodyPr wrap="square" lIns="0" tIns="0" rIns="0" bIns="0" rtlCol="0" anchor="t">
            <a:spAutoFit/>
          </a:bodyPr>
          <a:lstStyle/>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İNSAN</a:t>
            </a: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 </a:t>
            </a: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HAKLARI </a:t>
            </a:r>
            <a:endParaRPr lang="tr-TR" sz="7200" dirty="0" smtClean="0">
              <a:solidFill>
                <a:srgbClr val="FFFFFF"/>
              </a:solidFill>
              <a:latin typeface="Arial" pitchFamily="34" charset="0"/>
              <a:cs typeface="Arial" pitchFamily="34" charset="0"/>
            </a:endParaRPr>
          </a:p>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EVRENSEL</a:t>
            </a:r>
            <a:endParaRPr lang="tr-TR" sz="7200" dirty="0" smtClean="0">
              <a:solidFill>
                <a:srgbClr val="FFFFFF"/>
              </a:solidFill>
              <a:latin typeface="Arial" pitchFamily="34" charset="0"/>
              <a:cs typeface="Arial" pitchFamily="34" charset="0"/>
            </a:endParaRPr>
          </a:p>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BİLDİRGESİ</a:t>
            </a:r>
          </a:p>
          <a:p>
            <a:pPr marL="0" lvl="0" indent="0" algn="l">
              <a:lnSpc>
                <a:spcPts val="4479"/>
              </a:lnSpc>
              <a:spcBef>
                <a:spcPct val="0"/>
              </a:spcBef>
            </a:pPr>
            <a:endParaRPr lang="en-US" sz="3199" u="none" dirty="0">
              <a:solidFill>
                <a:srgbClr val="FFFFFF"/>
              </a:solidFill>
              <a:latin typeface="Montserrat Classic"/>
            </a:endParaRPr>
          </a:p>
        </p:txBody>
      </p:sp>
      <p:sp>
        <p:nvSpPr>
          <p:cNvPr id="32" name="Metin kutusu 31"/>
          <p:cNvSpPr txBox="1"/>
          <p:nvPr/>
        </p:nvSpPr>
        <p:spPr>
          <a:xfrm>
            <a:off x="6000728" y="714344"/>
            <a:ext cx="11858708" cy="8710077"/>
          </a:xfrm>
          <a:prstGeom prst="rect">
            <a:avLst/>
          </a:prstGeom>
          <a:noFill/>
        </p:spPr>
        <p:txBody>
          <a:bodyPr wrap="square" rtlCol="0">
            <a:spAutoFit/>
          </a:bodyPr>
          <a:lstStyle/>
          <a:p>
            <a:r>
              <a:rPr lang="tr-TR" sz="2800" b="1" dirty="0" smtClean="0">
                <a:latin typeface="Arial" pitchFamily="34" charset="0"/>
                <a:cs typeface="Arial" pitchFamily="34" charset="0"/>
              </a:rPr>
              <a:t>Madde 13 </a:t>
            </a:r>
          </a:p>
          <a:p>
            <a:pPr marL="514350" indent="-514350">
              <a:buAutoNum type="arabicPeriod"/>
            </a:pPr>
            <a:r>
              <a:rPr lang="tr-TR" sz="2800" dirty="0" smtClean="0">
                <a:latin typeface="Arial" pitchFamily="34" charset="0"/>
                <a:cs typeface="Arial" pitchFamily="34" charset="0"/>
              </a:rPr>
              <a:t>Herkesin bir devletin toprakları üzerinde serbestçe dolaşma ve oturma hakkı vardır. </a:t>
            </a:r>
          </a:p>
          <a:p>
            <a:pPr marL="514350" indent="-514350">
              <a:buAutoNum type="arabicPeriod"/>
            </a:pPr>
            <a:r>
              <a:rPr lang="tr-TR" sz="2800" dirty="0" smtClean="0">
                <a:latin typeface="Arial" pitchFamily="34" charset="0"/>
                <a:cs typeface="Arial" pitchFamily="34" charset="0"/>
              </a:rPr>
              <a:t>Herkes , kendi ülkesi de dahil olmak üzere, herhangi bir ülkeden ayrılmak ve ülkesine yeniden dönmek hakkına sahiptir. </a:t>
            </a:r>
          </a:p>
          <a:p>
            <a:pPr marL="514350" indent="-514350">
              <a:buFont typeface="Wingdings" pitchFamily="2" charset="2"/>
              <a:buChar char="§"/>
            </a:pPr>
            <a:r>
              <a:rPr lang="tr-TR" sz="2800" dirty="0" smtClean="0">
                <a:latin typeface="Arial" pitchFamily="34" charset="0"/>
                <a:cs typeface="Arial" pitchFamily="34" charset="0"/>
              </a:rPr>
              <a:t> Toplama kamplarına getirilen kişilerin yaşadıkları yerlerden alınıp bundan mahrum edilmeleri. </a:t>
            </a:r>
          </a:p>
          <a:p>
            <a:pPr marL="514350" indent="-514350"/>
            <a:endParaRPr lang="tr-TR" sz="2800" dirty="0" smtClean="0">
              <a:latin typeface="Arial" pitchFamily="34" charset="0"/>
              <a:cs typeface="Arial" pitchFamily="34" charset="0"/>
            </a:endParaRPr>
          </a:p>
          <a:p>
            <a:r>
              <a:rPr lang="tr-TR" sz="2800" b="1" dirty="0" smtClean="0">
                <a:latin typeface="Arial" pitchFamily="34" charset="0"/>
                <a:cs typeface="Arial" pitchFamily="34" charset="0"/>
              </a:rPr>
              <a:t>Madde 18 </a:t>
            </a:r>
          </a:p>
          <a:p>
            <a:r>
              <a:rPr lang="tr-TR" sz="2800" dirty="0" smtClean="0">
                <a:latin typeface="Arial" pitchFamily="34" charset="0"/>
                <a:cs typeface="Arial" pitchFamily="34" charset="0"/>
              </a:rPr>
              <a:t>Herkesin düşünce, vicdan ve din özgürlüğüne hakkı vardır. Bu hak, din veya topluca, açık olarak ya da özel biçimde öğrenim, uygulama, ibadet ve dinsel törenlerle açığa vurma özgürlüğünü içerir. </a:t>
            </a:r>
          </a:p>
          <a:p>
            <a:pPr>
              <a:buFont typeface="Wingdings" pitchFamily="2" charset="2"/>
              <a:buChar char="§"/>
            </a:pPr>
            <a:r>
              <a:rPr lang="tr-TR" sz="2800" dirty="0" smtClean="0">
                <a:latin typeface="Arial" pitchFamily="34" charset="0"/>
                <a:cs typeface="Arial" pitchFamily="34" charset="0"/>
              </a:rPr>
              <a:t> Yahudi olanların toplama kamplarına götürülmesi.</a:t>
            </a:r>
          </a:p>
          <a:p>
            <a:endParaRPr lang="tr-TR" sz="2800" dirty="0" smtClean="0">
              <a:latin typeface="Arial" pitchFamily="34" charset="0"/>
              <a:cs typeface="Arial" pitchFamily="34" charset="0"/>
            </a:endParaRPr>
          </a:p>
          <a:p>
            <a:r>
              <a:rPr lang="tr-TR" sz="2800" b="1" dirty="0" smtClean="0">
                <a:latin typeface="Arial" pitchFamily="34" charset="0"/>
                <a:cs typeface="Arial" pitchFamily="34" charset="0"/>
              </a:rPr>
              <a:t>Madde 22</a:t>
            </a:r>
            <a:br>
              <a:rPr lang="tr-TR" sz="2800" b="1" dirty="0" smtClean="0">
                <a:latin typeface="Arial" pitchFamily="34" charset="0"/>
                <a:cs typeface="Arial" pitchFamily="34" charset="0"/>
              </a:rPr>
            </a:br>
            <a:r>
              <a:rPr lang="tr-TR" sz="2800" dirty="0" smtClean="0">
                <a:latin typeface="Arial" pitchFamily="34" charset="0"/>
                <a:cs typeface="Arial" pitchFamily="34" charset="0"/>
              </a:rPr>
              <a:t>Herkesin, toplumun bir üyesi olarak, toplumsal güvenliğe hakkı vardır; ulusal çabalarla, uluslararası işbirliği yoluyla ve her Devletin örgütlenme ve kaynaklarına göre herkes insan onuru ve kişiliğin özgür gelişmesi bakımından vazgeçilmez olan ekonomik, toplumsal ve kültürel haklarının gerçekleştirilmesi hakkına sahiptir.</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5864083" y="207818"/>
            <a:ext cx="12205708" cy="9871364"/>
          </a:xfrm>
          <a:prstGeom prst="rect">
            <a:avLst/>
          </a:prstGeom>
          <a:solidFill>
            <a:srgbClr val="E2B808"/>
          </a:solidFill>
        </p:spPr>
      </p:sp>
      <p:sp>
        <p:nvSpPr>
          <p:cNvPr id="29" name="TextBox 29"/>
          <p:cNvSpPr txBox="1"/>
          <p:nvPr/>
        </p:nvSpPr>
        <p:spPr>
          <a:xfrm>
            <a:off x="285688" y="1386811"/>
            <a:ext cx="5214974" cy="6347892"/>
          </a:xfrm>
          <a:prstGeom prst="rect">
            <a:avLst/>
          </a:prstGeom>
        </p:spPr>
        <p:txBody>
          <a:bodyPr wrap="square" lIns="0" tIns="0" rIns="0" bIns="0" rtlCol="0" anchor="t">
            <a:spAutoFit/>
          </a:bodyPr>
          <a:lstStyle/>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İNSAN</a:t>
            </a: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 </a:t>
            </a: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HAKLARI </a:t>
            </a:r>
            <a:endParaRPr lang="tr-TR" sz="7200" dirty="0" smtClean="0">
              <a:solidFill>
                <a:srgbClr val="FFFFFF"/>
              </a:solidFill>
              <a:latin typeface="Arial" pitchFamily="34" charset="0"/>
              <a:cs typeface="Arial" pitchFamily="34" charset="0"/>
            </a:endParaRPr>
          </a:p>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EVRENSEL</a:t>
            </a:r>
            <a:endParaRPr lang="tr-TR" sz="7200" dirty="0" smtClean="0">
              <a:solidFill>
                <a:srgbClr val="FFFFFF"/>
              </a:solidFill>
              <a:latin typeface="Arial" pitchFamily="34" charset="0"/>
              <a:cs typeface="Arial" pitchFamily="34" charset="0"/>
            </a:endParaRPr>
          </a:p>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BİLDİRGESİ</a:t>
            </a:r>
          </a:p>
          <a:p>
            <a:pPr marL="0" lvl="0" indent="0" algn="l">
              <a:lnSpc>
                <a:spcPts val="4479"/>
              </a:lnSpc>
              <a:spcBef>
                <a:spcPct val="0"/>
              </a:spcBef>
            </a:pPr>
            <a:endParaRPr lang="en-US" sz="3199" u="none" dirty="0">
              <a:solidFill>
                <a:srgbClr val="FFFFFF"/>
              </a:solidFill>
              <a:latin typeface="Montserrat Classic"/>
            </a:endParaRPr>
          </a:p>
        </p:txBody>
      </p:sp>
      <p:sp>
        <p:nvSpPr>
          <p:cNvPr id="32" name="Metin kutusu 31"/>
          <p:cNvSpPr txBox="1"/>
          <p:nvPr/>
        </p:nvSpPr>
        <p:spPr>
          <a:xfrm>
            <a:off x="6000728" y="1571600"/>
            <a:ext cx="11858708" cy="6986528"/>
          </a:xfrm>
          <a:prstGeom prst="rect">
            <a:avLst/>
          </a:prstGeom>
          <a:noFill/>
        </p:spPr>
        <p:txBody>
          <a:bodyPr wrap="square" rtlCol="0">
            <a:spAutoFit/>
          </a:bodyPr>
          <a:lstStyle/>
          <a:p>
            <a:r>
              <a:rPr lang="tr-TR" sz="2800" b="1" dirty="0" smtClean="0">
                <a:latin typeface="Arial" pitchFamily="34" charset="0"/>
                <a:cs typeface="Arial" pitchFamily="34" charset="0"/>
              </a:rPr>
              <a:t>Madde 23</a:t>
            </a:r>
            <a:br>
              <a:rPr lang="tr-TR" sz="2800" b="1" dirty="0" smtClean="0">
                <a:latin typeface="Arial" pitchFamily="34" charset="0"/>
                <a:cs typeface="Arial" pitchFamily="34" charset="0"/>
              </a:rPr>
            </a:br>
            <a:r>
              <a:rPr lang="tr-TR" sz="2800" dirty="0" smtClean="0">
                <a:latin typeface="Arial" pitchFamily="34" charset="0"/>
                <a:cs typeface="Arial" pitchFamily="34" charset="0"/>
              </a:rPr>
              <a:t>1.    Herkesin çalışma, işini özgürce seçme, adil ve elverişli koşullarda çalışma ve işsizliğe karşı korunma hakkı vardır.</a:t>
            </a:r>
            <a:br>
              <a:rPr lang="tr-TR" sz="2800" dirty="0" smtClean="0">
                <a:latin typeface="Arial" pitchFamily="34" charset="0"/>
                <a:cs typeface="Arial" pitchFamily="34" charset="0"/>
              </a:rPr>
            </a:br>
            <a:r>
              <a:rPr lang="tr-TR" sz="2800" dirty="0" smtClean="0">
                <a:latin typeface="Arial" pitchFamily="34" charset="0"/>
                <a:cs typeface="Arial" pitchFamily="34" charset="0"/>
              </a:rPr>
              <a:t>2.    Herkesin, herhangi bir ayrım gözetilmeksizin, eşit iş için eşit ücrete hakkı vardır.</a:t>
            </a:r>
            <a:br>
              <a:rPr lang="tr-TR" sz="2800" dirty="0" smtClean="0">
                <a:latin typeface="Arial" pitchFamily="34" charset="0"/>
                <a:cs typeface="Arial" pitchFamily="34" charset="0"/>
              </a:rPr>
            </a:br>
            <a:r>
              <a:rPr lang="tr-TR" sz="2800" dirty="0" smtClean="0">
                <a:latin typeface="Arial" pitchFamily="34" charset="0"/>
                <a:cs typeface="Arial" pitchFamily="34" charset="0"/>
              </a:rPr>
              <a:t>3.    Çalışan herkesin, kendisi ve ailesi için insan onuruna yaraşır bir yaşam sağlayacak düzeyde, adil ve elverişli ücretlendirilmeye hakkı vardır; bu, gerekirse, başka toplumsal korunma yollarıyla desteklenmelidir.</a:t>
            </a:r>
            <a:br>
              <a:rPr lang="tr-TR" sz="2800" dirty="0" smtClean="0">
                <a:latin typeface="Arial" pitchFamily="34" charset="0"/>
                <a:cs typeface="Arial" pitchFamily="34" charset="0"/>
              </a:rPr>
            </a:br>
            <a:r>
              <a:rPr lang="tr-TR" sz="2800" dirty="0" smtClean="0">
                <a:latin typeface="Arial" pitchFamily="34" charset="0"/>
                <a:cs typeface="Arial" pitchFamily="34" charset="0"/>
              </a:rPr>
              <a:t>4.    Herkesin, çıkarını korumak için sendika kurma ya da sendikaya üye olma hakkı vardır.</a:t>
            </a:r>
          </a:p>
          <a:p>
            <a:endParaRPr lang="tr-TR" sz="2800" dirty="0" smtClean="0">
              <a:latin typeface="Arial" pitchFamily="34" charset="0"/>
              <a:cs typeface="Arial" pitchFamily="34" charset="0"/>
            </a:endParaRPr>
          </a:p>
          <a:p>
            <a:r>
              <a:rPr lang="tr-TR" sz="2800" b="1" dirty="0" smtClean="0">
                <a:latin typeface="Arial" pitchFamily="34" charset="0"/>
                <a:cs typeface="Arial" pitchFamily="34" charset="0"/>
              </a:rPr>
              <a:t>Madde 24</a:t>
            </a:r>
            <a:br>
              <a:rPr lang="tr-TR" sz="2800" b="1" dirty="0" smtClean="0">
                <a:latin typeface="Arial" pitchFamily="34" charset="0"/>
                <a:cs typeface="Arial" pitchFamily="34" charset="0"/>
              </a:rPr>
            </a:br>
            <a:r>
              <a:rPr lang="tr-TR" sz="2800" dirty="0" smtClean="0">
                <a:latin typeface="Arial" pitchFamily="34" charset="0"/>
                <a:cs typeface="Arial" pitchFamily="34" charset="0"/>
              </a:rPr>
              <a:t>Herkesin, dinlenme ve boş zamana hakkı vardır; bu, iş saatlerinin makul ölçüde sınırlandırılması ve belirli aralıklarla ücretli tatil yapma hakkını da kapsar.</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5864083" y="207818"/>
            <a:ext cx="12205708" cy="9871364"/>
          </a:xfrm>
          <a:prstGeom prst="rect">
            <a:avLst/>
          </a:prstGeom>
          <a:solidFill>
            <a:srgbClr val="E2B808"/>
          </a:solidFill>
        </p:spPr>
      </p:sp>
      <p:sp>
        <p:nvSpPr>
          <p:cNvPr id="29" name="TextBox 29"/>
          <p:cNvSpPr txBox="1"/>
          <p:nvPr/>
        </p:nvSpPr>
        <p:spPr>
          <a:xfrm>
            <a:off x="285688" y="1386811"/>
            <a:ext cx="5214974" cy="6347892"/>
          </a:xfrm>
          <a:prstGeom prst="rect">
            <a:avLst/>
          </a:prstGeom>
        </p:spPr>
        <p:txBody>
          <a:bodyPr wrap="square" lIns="0" tIns="0" rIns="0" bIns="0" rtlCol="0" anchor="t">
            <a:spAutoFit/>
          </a:bodyPr>
          <a:lstStyle/>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İNSAN</a:t>
            </a: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 </a:t>
            </a: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HAKLARI </a:t>
            </a:r>
            <a:endParaRPr lang="tr-TR" sz="7200" dirty="0" smtClean="0">
              <a:solidFill>
                <a:srgbClr val="FFFFFF"/>
              </a:solidFill>
              <a:latin typeface="Arial" pitchFamily="34" charset="0"/>
              <a:cs typeface="Arial" pitchFamily="34" charset="0"/>
            </a:endParaRPr>
          </a:p>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EVRENSEL</a:t>
            </a:r>
            <a:endParaRPr lang="tr-TR" sz="7200" dirty="0" smtClean="0">
              <a:solidFill>
                <a:srgbClr val="FFFFFF"/>
              </a:solidFill>
              <a:latin typeface="Arial" pitchFamily="34" charset="0"/>
              <a:cs typeface="Arial" pitchFamily="34" charset="0"/>
            </a:endParaRPr>
          </a:p>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BİLDİRGESİ</a:t>
            </a:r>
          </a:p>
          <a:p>
            <a:pPr marL="0" lvl="0" indent="0" algn="l">
              <a:lnSpc>
                <a:spcPts val="4479"/>
              </a:lnSpc>
              <a:spcBef>
                <a:spcPct val="0"/>
              </a:spcBef>
            </a:pPr>
            <a:endParaRPr lang="en-US" sz="3199" u="none" dirty="0">
              <a:solidFill>
                <a:srgbClr val="FFFFFF"/>
              </a:solidFill>
              <a:latin typeface="Montserrat Classic"/>
            </a:endParaRPr>
          </a:p>
        </p:txBody>
      </p:sp>
      <p:sp>
        <p:nvSpPr>
          <p:cNvPr id="32" name="Metin kutusu 31"/>
          <p:cNvSpPr txBox="1"/>
          <p:nvPr/>
        </p:nvSpPr>
        <p:spPr>
          <a:xfrm>
            <a:off x="6000728" y="1571600"/>
            <a:ext cx="11858708" cy="6986528"/>
          </a:xfrm>
          <a:prstGeom prst="rect">
            <a:avLst/>
          </a:prstGeom>
          <a:noFill/>
        </p:spPr>
        <p:txBody>
          <a:bodyPr wrap="square" rtlCol="0">
            <a:spAutoFit/>
          </a:bodyPr>
          <a:lstStyle/>
          <a:p>
            <a:r>
              <a:rPr lang="tr-TR" sz="2800" b="1" dirty="0" smtClean="0">
                <a:latin typeface="Arial" pitchFamily="34" charset="0"/>
                <a:cs typeface="Arial" pitchFamily="34" charset="0"/>
              </a:rPr>
              <a:t>Madde 25</a:t>
            </a:r>
            <a:br>
              <a:rPr lang="tr-TR" sz="2800" b="1" dirty="0" smtClean="0">
                <a:latin typeface="Arial" pitchFamily="34" charset="0"/>
                <a:cs typeface="Arial" pitchFamily="34" charset="0"/>
              </a:rPr>
            </a:br>
            <a:r>
              <a:rPr lang="tr-TR" sz="2800" dirty="0" smtClean="0">
                <a:latin typeface="Arial" pitchFamily="34" charset="0"/>
                <a:cs typeface="Arial" pitchFamily="34" charset="0"/>
              </a:rPr>
              <a:t>1.    Herkesin, kendisinin ve ailesinin sağlığı ve iyi yaşaması için yeterli yaşama standartlarına hakkı vardır; bu hak, beslenme, giyim, konut, tıbbi bakım ile gerekli toplumsal hizmetleri ve işsizlik, hastalık, sakatlık, dulluk, yaşlılık ya da kendi denetiminin dışındaki koşullardan kaynaklanan başka geçimini sağlayamama durumlarında güvenlik hakkını da kapsar.</a:t>
            </a:r>
            <a:br>
              <a:rPr lang="tr-TR" sz="2800" dirty="0" smtClean="0">
                <a:latin typeface="Arial" pitchFamily="34" charset="0"/>
                <a:cs typeface="Arial" pitchFamily="34" charset="0"/>
              </a:rPr>
            </a:br>
            <a:r>
              <a:rPr lang="tr-TR" sz="2800" dirty="0" smtClean="0">
                <a:latin typeface="Arial" pitchFamily="34" charset="0"/>
                <a:cs typeface="Arial" pitchFamily="34" charset="0"/>
              </a:rPr>
              <a:t>2.    Anne ve çocukların özel bakım ve yardıma hakları vardır. Tüm çocuklar, evlilik içi ya da dışı doğmuş olmalarına bakılmaksızın, aynı toplumsal korumadan yararlanır.</a:t>
            </a:r>
          </a:p>
          <a:p>
            <a:endParaRPr lang="tr-TR" sz="2800" dirty="0" smtClean="0">
              <a:latin typeface="Arial" pitchFamily="34" charset="0"/>
              <a:cs typeface="Arial" pitchFamily="34" charset="0"/>
            </a:endParaRPr>
          </a:p>
          <a:p>
            <a:r>
              <a:rPr lang="tr-TR" sz="2800" b="1" dirty="0" smtClean="0">
                <a:latin typeface="Arial" pitchFamily="34" charset="0"/>
                <a:cs typeface="Arial" pitchFamily="34" charset="0"/>
              </a:rPr>
              <a:t>Madde 27</a:t>
            </a:r>
            <a:br>
              <a:rPr lang="tr-TR" sz="2800" b="1" dirty="0" smtClean="0">
                <a:latin typeface="Arial" pitchFamily="34" charset="0"/>
                <a:cs typeface="Arial" pitchFamily="34" charset="0"/>
              </a:rPr>
            </a:br>
            <a:r>
              <a:rPr lang="tr-TR" sz="2800" dirty="0" smtClean="0">
                <a:latin typeface="Arial" pitchFamily="34" charset="0"/>
                <a:cs typeface="Arial" pitchFamily="34" charset="0"/>
              </a:rPr>
              <a:t>1.    Herkes, topluluğun kültürel yaşamına özgürce katılma, sanattan yararlanma ve bilimsel gelişmeye katılarak onun yararlarını paylaşma hakkına sahiptir.</a:t>
            </a:r>
            <a:br>
              <a:rPr lang="tr-TR" sz="2800" dirty="0" smtClean="0">
                <a:latin typeface="Arial" pitchFamily="34" charset="0"/>
                <a:cs typeface="Arial" pitchFamily="34" charset="0"/>
              </a:rPr>
            </a:br>
            <a:r>
              <a:rPr lang="tr-TR" sz="2800" dirty="0" smtClean="0">
                <a:latin typeface="Arial" pitchFamily="34" charset="0"/>
                <a:cs typeface="Arial" pitchFamily="34" charset="0"/>
              </a:rPr>
              <a:t>2.    Herkesin kendi yaratısı olan bilim, yazın ve sanat ürünlerinden doğan manevi ve maddi çıkarlarının korunmasına hakkı vardır.</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5864083" y="207818"/>
            <a:ext cx="12205708" cy="9871364"/>
          </a:xfrm>
          <a:prstGeom prst="rect">
            <a:avLst/>
          </a:prstGeom>
          <a:solidFill>
            <a:srgbClr val="E2B808"/>
          </a:solidFill>
        </p:spPr>
      </p:sp>
      <p:sp>
        <p:nvSpPr>
          <p:cNvPr id="29" name="TextBox 29"/>
          <p:cNvSpPr txBox="1"/>
          <p:nvPr/>
        </p:nvSpPr>
        <p:spPr>
          <a:xfrm>
            <a:off x="285688" y="1386811"/>
            <a:ext cx="5214974" cy="6347892"/>
          </a:xfrm>
          <a:prstGeom prst="rect">
            <a:avLst/>
          </a:prstGeom>
        </p:spPr>
        <p:txBody>
          <a:bodyPr wrap="square" lIns="0" tIns="0" rIns="0" bIns="0" rtlCol="0" anchor="t">
            <a:spAutoFit/>
          </a:bodyPr>
          <a:lstStyle/>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İNSAN</a:t>
            </a: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 </a:t>
            </a: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HAKLARI </a:t>
            </a:r>
            <a:endParaRPr lang="tr-TR" sz="7200" dirty="0" smtClean="0">
              <a:solidFill>
                <a:srgbClr val="FFFFFF"/>
              </a:solidFill>
              <a:latin typeface="Arial" pitchFamily="34" charset="0"/>
              <a:cs typeface="Arial" pitchFamily="34" charset="0"/>
            </a:endParaRPr>
          </a:p>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EVRENSEL</a:t>
            </a:r>
            <a:endParaRPr lang="tr-TR" sz="7200" dirty="0" smtClean="0">
              <a:solidFill>
                <a:srgbClr val="FFFFFF"/>
              </a:solidFill>
              <a:latin typeface="Arial" pitchFamily="34" charset="0"/>
              <a:cs typeface="Arial" pitchFamily="34" charset="0"/>
            </a:endParaRPr>
          </a:p>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BİLDİRGESİ</a:t>
            </a:r>
          </a:p>
          <a:p>
            <a:pPr marL="0" lvl="0" indent="0" algn="l">
              <a:lnSpc>
                <a:spcPts val="4479"/>
              </a:lnSpc>
              <a:spcBef>
                <a:spcPct val="0"/>
              </a:spcBef>
            </a:pPr>
            <a:endParaRPr lang="en-US" sz="3199" u="none" dirty="0">
              <a:solidFill>
                <a:srgbClr val="FFFFFF"/>
              </a:solidFill>
              <a:latin typeface="Montserrat Classic"/>
            </a:endParaRPr>
          </a:p>
        </p:txBody>
      </p:sp>
      <p:sp>
        <p:nvSpPr>
          <p:cNvPr id="32" name="Metin kutusu 31"/>
          <p:cNvSpPr txBox="1"/>
          <p:nvPr/>
        </p:nvSpPr>
        <p:spPr>
          <a:xfrm>
            <a:off x="6286480" y="1928790"/>
            <a:ext cx="10972800" cy="6124754"/>
          </a:xfrm>
          <a:prstGeom prst="rect">
            <a:avLst/>
          </a:prstGeom>
          <a:noFill/>
        </p:spPr>
        <p:txBody>
          <a:bodyPr wrap="square" rtlCol="0">
            <a:spAutoFit/>
          </a:bodyPr>
          <a:lstStyle/>
          <a:p>
            <a:r>
              <a:rPr lang="tr-TR" sz="2800" b="1" dirty="0" smtClean="0">
                <a:latin typeface="Arial" pitchFamily="34" charset="0"/>
                <a:cs typeface="Arial" pitchFamily="34" charset="0"/>
              </a:rPr>
              <a:t>Madde 28</a:t>
            </a:r>
            <a:br>
              <a:rPr lang="tr-TR" sz="2800" b="1" dirty="0" smtClean="0">
                <a:latin typeface="Arial" pitchFamily="34" charset="0"/>
                <a:cs typeface="Arial" pitchFamily="34" charset="0"/>
              </a:rPr>
            </a:br>
            <a:r>
              <a:rPr lang="tr-TR" sz="2800" dirty="0" smtClean="0">
                <a:latin typeface="Arial" pitchFamily="34" charset="0"/>
                <a:cs typeface="Arial" pitchFamily="34" charset="0"/>
              </a:rPr>
              <a:t>Herkesin bu Bildirgede ileri sürülen hak ve özgürlüklerin tam olarak gerçekleşebileceği bir toplumsal ve uluslararası düzene hakkı vardır.</a:t>
            </a:r>
          </a:p>
          <a:p>
            <a:endParaRPr lang="tr-TR" sz="2800" dirty="0" smtClean="0">
              <a:latin typeface="Arial" pitchFamily="34" charset="0"/>
              <a:cs typeface="Arial" pitchFamily="34" charset="0"/>
            </a:endParaRPr>
          </a:p>
          <a:p>
            <a:r>
              <a:rPr lang="tr-TR" sz="2800" b="1" dirty="0" smtClean="0">
                <a:latin typeface="Arial" pitchFamily="34" charset="0"/>
                <a:cs typeface="Arial" pitchFamily="34" charset="0"/>
              </a:rPr>
              <a:t>Madde 29</a:t>
            </a:r>
            <a:br>
              <a:rPr lang="tr-TR" sz="2800" b="1" dirty="0" smtClean="0">
                <a:latin typeface="Arial" pitchFamily="34" charset="0"/>
                <a:cs typeface="Arial" pitchFamily="34" charset="0"/>
              </a:rPr>
            </a:br>
            <a:r>
              <a:rPr lang="tr-TR" sz="2800" dirty="0" smtClean="0">
                <a:latin typeface="Arial" pitchFamily="34" charset="0"/>
                <a:cs typeface="Arial" pitchFamily="34" charset="0"/>
              </a:rPr>
              <a:t>1.    Herkesin, kişiliğinin özgürce ve tam gelişmesine olanak sağlayan tek ortam olan topluluğuna karşı ödevleri vardır.</a:t>
            </a:r>
            <a:br>
              <a:rPr lang="tr-TR" sz="2800" dirty="0" smtClean="0">
                <a:latin typeface="Arial" pitchFamily="34" charset="0"/>
                <a:cs typeface="Arial" pitchFamily="34" charset="0"/>
              </a:rPr>
            </a:br>
            <a:r>
              <a:rPr lang="tr-TR" sz="2800" dirty="0" smtClean="0">
                <a:latin typeface="Arial" pitchFamily="34" charset="0"/>
                <a:cs typeface="Arial" pitchFamily="34" charset="0"/>
              </a:rPr>
              <a:t>2.    Herkes, hak ve özgürlüklerini kullanırken, ancak başkalarının hak ve özgürlüklerinin gereğince tanınması ve bunlara saygı gösterilmesinin sağlanması ile demokratik bir toplumdaki ahlak, kamu düzeni ve genel refahın adil gereklerinin karşılanması amacıyla, yasayla belirlenmiş sınırlamalara bağlı olabilir.</a:t>
            </a:r>
            <a:br>
              <a:rPr lang="tr-TR" sz="2800" dirty="0" smtClean="0">
                <a:latin typeface="Arial" pitchFamily="34" charset="0"/>
                <a:cs typeface="Arial" pitchFamily="34" charset="0"/>
              </a:rPr>
            </a:br>
            <a:r>
              <a:rPr lang="tr-TR" sz="2800" dirty="0" smtClean="0">
                <a:latin typeface="Arial" pitchFamily="34" charset="0"/>
                <a:cs typeface="Arial" pitchFamily="34" charset="0"/>
              </a:rPr>
              <a:t>3.    Bu hak ve özgürlükler, hiçbir koşulda Birleşmiş Milletlerin amaç ve ilkelerine aykırı olarak kullanılamaz.</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218209" y="207818"/>
            <a:ext cx="17851582" cy="9871364"/>
          </a:xfrm>
          <a:prstGeom prst="rect">
            <a:avLst/>
          </a:prstGeom>
          <a:solidFill>
            <a:srgbClr val="910C00"/>
          </a:solidFill>
        </p:spPr>
      </p:sp>
      <p:sp>
        <p:nvSpPr>
          <p:cNvPr id="3" name="AutoShape 3"/>
          <p:cNvSpPr/>
          <p:nvPr/>
        </p:nvSpPr>
        <p:spPr>
          <a:xfrm>
            <a:off x="1028700" y="2849711"/>
            <a:ext cx="4966855" cy="3325091"/>
          </a:xfrm>
          <a:prstGeom prst="rect">
            <a:avLst/>
          </a:prstGeom>
          <a:solidFill>
            <a:srgbClr val="E2B808"/>
          </a:solidFill>
        </p:spPr>
      </p:sp>
      <p:sp>
        <p:nvSpPr>
          <p:cNvPr id="4" name="AutoShape 4"/>
          <p:cNvSpPr/>
          <p:nvPr/>
        </p:nvSpPr>
        <p:spPr>
          <a:xfrm>
            <a:off x="6660573" y="2849711"/>
            <a:ext cx="4966855" cy="3325091"/>
          </a:xfrm>
          <a:prstGeom prst="rect">
            <a:avLst/>
          </a:prstGeom>
          <a:solidFill>
            <a:srgbClr val="E2B808"/>
          </a:solidFill>
        </p:spPr>
      </p:sp>
      <p:sp>
        <p:nvSpPr>
          <p:cNvPr id="5" name="AutoShape 5"/>
          <p:cNvSpPr/>
          <p:nvPr/>
        </p:nvSpPr>
        <p:spPr>
          <a:xfrm>
            <a:off x="12292445" y="2849711"/>
            <a:ext cx="4966855" cy="3325091"/>
          </a:xfrm>
          <a:prstGeom prst="rect">
            <a:avLst/>
          </a:prstGeom>
          <a:solidFill>
            <a:srgbClr val="E2B808"/>
          </a:solidFill>
        </p:spPr>
      </p:sp>
      <p:sp>
        <p:nvSpPr>
          <p:cNvPr id="9" name="TextBox 9"/>
          <p:cNvSpPr txBox="1"/>
          <p:nvPr/>
        </p:nvSpPr>
        <p:spPr>
          <a:xfrm>
            <a:off x="1585248" y="959908"/>
            <a:ext cx="15674052" cy="829330"/>
          </a:xfrm>
          <a:prstGeom prst="rect">
            <a:avLst/>
          </a:prstGeom>
        </p:spPr>
        <p:txBody>
          <a:bodyPr lIns="0" tIns="0" rIns="0" bIns="0" rtlCol="0" anchor="t">
            <a:spAutoFit/>
          </a:bodyPr>
          <a:lstStyle/>
          <a:p>
            <a:pPr algn="ctr">
              <a:lnSpc>
                <a:spcPts val="7205"/>
              </a:lnSpc>
            </a:pPr>
            <a:r>
              <a:rPr lang="tr-TR" sz="5500" spc="159" dirty="0" smtClean="0">
                <a:solidFill>
                  <a:srgbClr val="FFFFFF"/>
                </a:solidFill>
                <a:latin typeface="Montserrat Classic"/>
              </a:rPr>
              <a:t>OYUNCULAR</a:t>
            </a:r>
            <a:endParaRPr lang="en-US" sz="5500" spc="159" dirty="0">
              <a:solidFill>
                <a:srgbClr val="FFFFFF"/>
              </a:solidFill>
              <a:latin typeface="Montserrat Classic"/>
            </a:endParaRPr>
          </a:p>
        </p:txBody>
      </p:sp>
      <p:grpSp>
        <p:nvGrpSpPr>
          <p:cNvPr id="10" name="Group 10"/>
          <p:cNvGrpSpPr/>
          <p:nvPr/>
        </p:nvGrpSpPr>
        <p:grpSpPr>
          <a:xfrm>
            <a:off x="994134" y="6587871"/>
            <a:ext cx="5001421" cy="1790297"/>
            <a:chOff x="-352925" y="-153401"/>
            <a:chExt cx="6353237" cy="1338951"/>
          </a:xfrm>
        </p:grpSpPr>
        <p:sp>
          <p:nvSpPr>
            <p:cNvPr id="11" name="TextBox 11"/>
            <p:cNvSpPr txBox="1"/>
            <p:nvPr/>
          </p:nvSpPr>
          <p:spPr>
            <a:xfrm>
              <a:off x="-352925" y="-153401"/>
              <a:ext cx="6008798" cy="431595"/>
            </a:xfrm>
            <a:prstGeom prst="rect">
              <a:avLst/>
            </a:prstGeom>
          </p:spPr>
          <p:txBody>
            <a:bodyPr lIns="0" tIns="0" rIns="0" bIns="0" rtlCol="0" anchor="t">
              <a:spAutoFit/>
            </a:bodyPr>
            <a:lstStyle/>
            <a:p>
              <a:pPr algn="ctr">
                <a:lnSpc>
                  <a:spcPts val="4480"/>
                </a:lnSpc>
              </a:pPr>
              <a:r>
                <a:rPr lang="tr-TR" sz="4000" b="1" dirty="0" smtClean="0">
                  <a:solidFill>
                    <a:srgbClr val="FFFFFF"/>
                  </a:solidFill>
                  <a:latin typeface="Arial" pitchFamily="34" charset="0"/>
                  <a:cs typeface="Arial" pitchFamily="34" charset="0"/>
                </a:rPr>
                <a:t>Roberto Benigni</a:t>
              </a:r>
              <a:endParaRPr lang="en-US" sz="4000" b="1" dirty="0">
                <a:solidFill>
                  <a:srgbClr val="FFFFFF"/>
                </a:solidFill>
                <a:latin typeface="Arial" pitchFamily="34" charset="0"/>
                <a:cs typeface="Arial" pitchFamily="34" charset="0"/>
              </a:endParaRPr>
            </a:p>
          </p:txBody>
        </p:sp>
        <p:sp>
          <p:nvSpPr>
            <p:cNvPr id="12" name="TextBox 12"/>
            <p:cNvSpPr txBox="1"/>
            <p:nvPr/>
          </p:nvSpPr>
          <p:spPr>
            <a:xfrm>
              <a:off x="8485" y="849865"/>
              <a:ext cx="5991827" cy="335685"/>
            </a:xfrm>
            <a:prstGeom prst="rect">
              <a:avLst/>
            </a:prstGeom>
          </p:spPr>
          <p:txBody>
            <a:bodyPr lIns="0" tIns="0" rIns="0" bIns="0" rtlCol="0" anchor="t">
              <a:spAutoFit/>
            </a:bodyPr>
            <a:lstStyle/>
            <a:p>
              <a:pPr algn="ctr">
                <a:lnSpc>
                  <a:spcPts val="3500"/>
                </a:lnSpc>
              </a:pPr>
              <a:r>
                <a:rPr lang="tr-TR" sz="3600" b="1" dirty="0" smtClean="0">
                  <a:solidFill>
                    <a:srgbClr val="E2B808"/>
                  </a:solidFill>
                  <a:latin typeface="Arial" pitchFamily="34" charset="0"/>
                  <a:cs typeface="Arial" pitchFamily="34" charset="0"/>
                </a:rPr>
                <a:t>GUİDO</a:t>
              </a:r>
              <a:endParaRPr lang="en-US" sz="3600" b="1" dirty="0">
                <a:solidFill>
                  <a:srgbClr val="E2B808"/>
                </a:solidFill>
                <a:latin typeface="Arial" pitchFamily="34" charset="0"/>
                <a:cs typeface="Arial" pitchFamily="34" charset="0"/>
              </a:endParaRPr>
            </a:p>
          </p:txBody>
        </p:sp>
      </p:grpSp>
      <p:grpSp>
        <p:nvGrpSpPr>
          <p:cNvPr id="13" name="Group 13"/>
          <p:cNvGrpSpPr/>
          <p:nvPr/>
        </p:nvGrpSpPr>
        <p:grpSpPr>
          <a:xfrm>
            <a:off x="6888794" y="6660061"/>
            <a:ext cx="4738633" cy="1641925"/>
            <a:chOff x="0" y="-57149"/>
            <a:chExt cx="6008798" cy="1248235"/>
          </a:xfrm>
        </p:grpSpPr>
        <p:sp>
          <p:nvSpPr>
            <p:cNvPr id="14" name="TextBox 14"/>
            <p:cNvSpPr txBox="1"/>
            <p:nvPr/>
          </p:nvSpPr>
          <p:spPr>
            <a:xfrm>
              <a:off x="0" y="-57149"/>
              <a:ext cx="6008798" cy="769442"/>
            </a:xfrm>
            <a:prstGeom prst="rect">
              <a:avLst/>
            </a:prstGeom>
          </p:spPr>
          <p:txBody>
            <a:bodyPr lIns="0" tIns="0" rIns="0" bIns="0" rtlCol="0" anchor="t">
              <a:spAutoFit/>
            </a:bodyPr>
            <a:lstStyle/>
            <a:p>
              <a:pPr algn="ctr">
                <a:lnSpc>
                  <a:spcPts val="4480"/>
                </a:lnSpc>
              </a:pPr>
              <a:r>
                <a:rPr lang="tr-TR" sz="4000" b="1" dirty="0" smtClean="0">
                  <a:solidFill>
                    <a:srgbClr val="FFFFFF"/>
                  </a:solidFill>
                  <a:latin typeface="Arial" pitchFamily="34" charset="0"/>
                  <a:cs typeface="Arial" pitchFamily="34" charset="0"/>
                </a:rPr>
                <a:t>Nicoletta Braschi</a:t>
              </a:r>
              <a:endParaRPr lang="en-US" sz="4000" b="1" dirty="0">
                <a:solidFill>
                  <a:srgbClr val="FFFFFF"/>
                </a:solidFill>
                <a:latin typeface="Arial" pitchFamily="34" charset="0"/>
                <a:cs typeface="Arial" pitchFamily="34" charset="0"/>
              </a:endParaRPr>
            </a:p>
          </p:txBody>
        </p:sp>
        <p:sp>
          <p:nvSpPr>
            <p:cNvPr id="15" name="TextBox 15"/>
            <p:cNvSpPr txBox="1"/>
            <p:nvPr/>
          </p:nvSpPr>
          <p:spPr>
            <a:xfrm>
              <a:off x="8484" y="849865"/>
              <a:ext cx="5991826" cy="341221"/>
            </a:xfrm>
            <a:prstGeom prst="rect">
              <a:avLst/>
            </a:prstGeom>
          </p:spPr>
          <p:txBody>
            <a:bodyPr lIns="0" tIns="0" rIns="0" bIns="0" rtlCol="0" anchor="t">
              <a:spAutoFit/>
            </a:bodyPr>
            <a:lstStyle/>
            <a:p>
              <a:pPr algn="ctr">
                <a:lnSpc>
                  <a:spcPts val="3500"/>
                </a:lnSpc>
              </a:pPr>
              <a:r>
                <a:rPr lang="tr-TR" sz="3600" b="1" dirty="0" smtClean="0">
                  <a:solidFill>
                    <a:srgbClr val="E2B808"/>
                  </a:solidFill>
                  <a:latin typeface="Arial" pitchFamily="34" charset="0"/>
                  <a:cs typeface="Arial" pitchFamily="34" charset="0"/>
                </a:rPr>
                <a:t>DORA</a:t>
              </a:r>
              <a:endParaRPr lang="en-US" sz="3600" b="1" dirty="0">
                <a:solidFill>
                  <a:srgbClr val="E2B808"/>
                </a:solidFill>
                <a:latin typeface="Arial" pitchFamily="34" charset="0"/>
                <a:cs typeface="Arial" pitchFamily="34" charset="0"/>
              </a:endParaRPr>
            </a:p>
          </p:txBody>
        </p:sp>
      </p:grpSp>
      <p:grpSp>
        <p:nvGrpSpPr>
          <p:cNvPr id="16" name="Group 16"/>
          <p:cNvGrpSpPr/>
          <p:nvPr/>
        </p:nvGrpSpPr>
        <p:grpSpPr>
          <a:xfrm>
            <a:off x="12546645" y="6660061"/>
            <a:ext cx="4712656" cy="1988639"/>
            <a:chOff x="0" y="-57149"/>
            <a:chExt cx="6008798" cy="1505469"/>
          </a:xfrm>
        </p:grpSpPr>
        <p:sp>
          <p:nvSpPr>
            <p:cNvPr id="17" name="TextBox 17"/>
            <p:cNvSpPr txBox="1"/>
            <p:nvPr/>
          </p:nvSpPr>
          <p:spPr>
            <a:xfrm>
              <a:off x="0" y="-57149"/>
              <a:ext cx="6008798" cy="769442"/>
            </a:xfrm>
            <a:prstGeom prst="rect">
              <a:avLst/>
            </a:prstGeom>
          </p:spPr>
          <p:txBody>
            <a:bodyPr lIns="0" tIns="0" rIns="0" bIns="0" rtlCol="0" anchor="t">
              <a:spAutoFit/>
            </a:bodyPr>
            <a:lstStyle/>
            <a:p>
              <a:pPr algn="ctr">
                <a:lnSpc>
                  <a:spcPts val="4480"/>
                </a:lnSpc>
              </a:pPr>
              <a:r>
                <a:rPr lang="tr-TR" sz="4000" dirty="0" smtClean="0">
                  <a:solidFill>
                    <a:srgbClr val="FFFFFF"/>
                  </a:solidFill>
                  <a:latin typeface="Arial" pitchFamily="34" charset="0"/>
                  <a:cs typeface="Arial" pitchFamily="34" charset="0"/>
                </a:rPr>
                <a:t>Giorgio Canttarini</a:t>
              </a:r>
              <a:endParaRPr lang="en-US" sz="4000" dirty="0">
                <a:solidFill>
                  <a:srgbClr val="FFFFFF"/>
                </a:solidFill>
                <a:latin typeface="Arial" pitchFamily="34" charset="0"/>
                <a:cs typeface="Arial" pitchFamily="34" charset="0"/>
              </a:endParaRPr>
            </a:p>
          </p:txBody>
        </p:sp>
        <p:sp>
          <p:nvSpPr>
            <p:cNvPr id="18" name="TextBox 18"/>
            <p:cNvSpPr txBox="1"/>
            <p:nvPr/>
          </p:nvSpPr>
          <p:spPr>
            <a:xfrm>
              <a:off x="8485" y="849865"/>
              <a:ext cx="5991826" cy="598455"/>
            </a:xfrm>
            <a:prstGeom prst="rect">
              <a:avLst/>
            </a:prstGeom>
          </p:spPr>
          <p:txBody>
            <a:bodyPr lIns="0" tIns="0" rIns="0" bIns="0" rtlCol="0" anchor="t">
              <a:spAutoFit/>
            </a:bodyPr>
            <a:lstStyle/>
            <a:p>
              <a:pPr algn="ctr">
                <a:lnSpc>
                  <a:spcPts val="3500"/>
                </a:lnSpc>
              </a:pPr>
              <a:r>
                <a:rPr lang="tr-TR" sz="3200" b="1" dirty="0" smtClean="0">
                  <a:solidFill>
                    <a:srgbClr val="E2B808"/>
                  </a:solidFill>
                  <a:latin typeface="Arial" pitchFamily="34" charset="0"/>
                  <a:cs typeface="Arial" pitchFamily="34" charset="0"/>
                </a:rPr>
                <a:t>GİOSUé</a:t>
              </a:r>
              <a:endParaRPr lang="en-US" sz="3200" b="1" dirty="0">
                <a:solidFill>
                  <a:srgbClr val="E2B808"/>
                </a:solidFill>
                <a:latin typeface="Arial" pitchFamily="34" charset="0"/>
                <a:cs typeface="Arial" pitchFamily="34" charset="0"/>
              </a:endParaRPr>
            </a:p>
          </p:txBody>
        </p:sp>
      </p:grpSp>
      <p:pic>
        <p:nvPicPr>
          <p:cNvPr id="19" name="Resim 1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40476" y="3025439"/>
            <a:ext cx="3543299" cy="2976669"/>
          </a:xfrm>
          <a:prstGeom prst="rect">
            <a:avLst/>
          </a:prstGeom>
        </p:spPr>
      </p:pic>
      <p:pic>
        <p:nvPicPr>
          <p:cNvPr id="20" name="Resim 1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39000" y="2985878"/>
            <a:ext cx="3809999" cy="3055789"/>
          </a:xfrm>
          <a:prstGeom prst="rect">
            <a:avLst/>
          </a:prstGeom>
        </p:spPr>
      </p:pic>
      <p:pic>
        <p:nvPicPr>
          <p:cNvPr id="21" name="Resim 2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553008" y="2997389"/>
            <a:ext cx="4493869" cy="2995913"/>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381000" y="340154"/>
            <a:ext cx="17581728" cy="9680146"/>
          </a:xfrm>
          <a:prstGeom prst="rect">
            <a:avLst/>
          </a:prstGeom>
          <a:solidFill>
            <a:srgbClr val="FFC000"/>
          </a:solidFill>
        </p:spPr>
      </p:sp>
      <p:grpSp>
        <p:nvGrpSpPr>
          <p:cNvPr id="8" name="Group 8"/>
          <p:cNvGrpSpPr/>
          <p:nvPr/>
        </p:nvGrpSpPr>
        <p:grpSpPr>
          <a:xfrm>
            <a:off x="859938" y="1407816"/>
            <a:ext cx="15370661" cy="2782789"/>
            <a:chOff x="8486" y="-57150"/>
            <a:chExt cx="6000312" cy="1016622"/>
          </a:xfrm>
        </p:grpSpPr>
        <p:sp>
          <p:nvSpPr>
            <p:cNvPr id="9" name="TextBox 9"/>
            <p:cNvSpPr txBox="1"/>
            <p:nvPr/>
          </p:nvSpPr>
          <p:spPr>
            <a:xfrm>
              <a:off x="565184" y="-57150"/>
              <a:ext cx="5443614" cy="187210"/>
            </a:xfrm>
            <a:prstGeom prst="rect">
              <a:avLst/>
            </a:prstGeom>
          </p:spPr>
          <p:txBody>
            <a:bodyPr wrap="square" lIns="0" tIns="0" rIns="0" bIns="0" rtlCol="0" anchor="t">
              <a:spAutoFit/>
            </a:bodyPr>
            <a:lstStyle/>
            <a:p>
              <a:pPr algn="ctr">
                <a:lnSpc>
                  <a:spcPts val="4480"/>
                </a:lnSpc>
              </a:pPr>
              <a:endParaRPr lang="en-US" sz="3200" dirty="0">
                <a:solidFill>
                  <a:srgbClr val="FFFFFF"/>
                </a:solidFill>
                <a:latin typeface="Montserrat Classic"/>
              </a:endParaRPr>
            </a:p>
          </p:txBody>
        </p:sp>
        <p:sp>
          <p:nvSpPr>
            <p:cNvPr id="10" name="TextBox 10"/>
            <p:cNvSpPr txBox="1"/>
            <p:nvPr/>
          </p:nvSpPr>
          <p:spPr>
            <a:xfrm>
              <a:off x="8486" y="813771"/>
              <a:ext cx="5991826" cy="145701"/>
            </a:xfrm>
            <a:prstGeom prst="rect">
              <a:avLst/>
            </a:prstGeom>
          </p:spPr>
          <p:txBody>
            <a:bodyPr lIns="0" tIns="0" rIns="0" bIns="0" rtlCol="0" anchor="t">
              <a:spAutoFit/>
            </a:bodyPr>
            <a:lstStyle/>
            <a:p>
              <a:pPr algn="ctr">
                <a:lnSpc>
                  <a:spcPts val="3500"/>
                </a:lnSpc>
              </a:pPr>
              <a:endParaRPr lang="en-US" sz="2500" dirty="0">
                <a:solidFill>
                  <a:srgbClr val="910C00"/>
                </a:solidFill>
                <a:latin typeface="Montserrat Light"/>
              </a:endParaRPr>
            </a:p>
          </p:txBody>
        </p:sp>
      </p:grpSp>
      <p:sp>
        <p:nvSpPr>
          <p:cNvPr id="19" name="Metin kutusu 18"/>
          <p:cNvSpPr txBox="1"/>
          <p:nvPr/>
        </p:nvSpPr>
        <p:spPr>
          <a:xfrm>
            <a:off x="3643274" y="928658"/>
            <a:ext cx="11001452" cy="1077218"/>
          </a:xfrm>
          <a:prstGeom prst="rect">
            <a:avLst/>
          </a:prstGeom>
          <a:noFill/>
        </p:spPr>
        <p:txBody>
          <a:bodyPr wrap="square" rtlCol="0">
            <a:spAutoFit/>
          </a:bodyPr>
          <a:lstStyle/>
          <a:p>
            <a:endParaRPr lang="tr-TR" sz="2000" dirty="0" smtClean="0">
              <a:latin typeface="Arial" pitchFamily="34" charset="0"/>
              <a:cs typeface="Arial" pitchFamily="34" charset="0"/>
            </a:endParaRPr>
          </a:p>
          <a:p>
            <a:r>
              <a:rPr lang="tr-TR" sz="4400" b="1" dirty="0" smtClean="0">
                <a:latin typeface="Arial" pitchFamily="34" charset="0"/>
                <a:cs typeface="Arial" pitchFamily="34" charset="0"/>
              </a:rPr>
              <a:t>                 FİLM AKIŞ ANALİZİ</a:t>
            </a:r>
            <a:endParaRPr lang="tr-TR" sz="4400" b="1" dirty="0">
              <a:latin typeface="Arial" pitchFamily="34" charset="0"/>
              <a:cs typeface="Arial" pitchFamily="34" charset="0"/>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501850" y="6572260"/>
            <a:ext cx="3309539" cy="3268208"/>
          </a:xfrm>
          <a:prstGeom prst="rect">
            <a:avLst/>
          </a:prstGeom>
          <a:solidFill>
            <a:srgbClr val="161802"/>
          </a:solidFill>
          <a:ln>
            <a:noFill/>
          </a:ln>
          <a:effec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011810" y="7422122"/>
            <a:ext cx="2529469" cy="24035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599" y="529771"/>
            <a:ext cx="3281475" cy="32564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77887" y="914521"/>
            <a:ext cx="2511239" cy="2388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Metin kutusu 3"/>
          <p:cNvSpPr txBox="1"/>
          <p:nvPr/>
        </p:nvSpPr>
        <p:spPr>
          <a:xfrm>
            <a:off x="4143340" y="2357418"/>
            <a:ext cx="10287072" cy="6555641"/>
          </a:xfrm>
          <a:prstGeom prst="rect">
            <a:avLst/>
          </a:prstGeom>
          <a:noFill/>
        </p:spPr>
        <p:txBody>
          <a:bodyPr wrap="square" rtlCol="0">
            <a:spAutoFit/>
          </a:bodyPr>
          <a:lstStyle/>
          <a:p>
            <a:pPr algn="ctr"/>
            <a:r>
              <a:rPr lang="tr-TR" sz="2800" dirty="0" smtClean="0">
                <a:latin typeface="Arial" pitchFamily="34" charset="0"/>
                <a:cs typeface="Arial" pitchFamily="34" charset="0"/>
              </a:rPr>
              <a:t>Baş kahramanımız Guido, amcasının yanına İtalya’ya gelmiştir. Amcasının bulunduğu İtalya’da kitap evi açmayı planlıyordur. Kitap evi açmak için gerekli izinleri alamayıp amcasının yanında otelde garsonluk yapmaya başlamıştır. </a:t>
            </a:r>
          </a:p>
          <a:p>
            <a:pPr algn="ctr"/>
            <a:r>
              <a:rPr lang="tr-TR" sz="2800" dirty="0" smtClean="0">
                <a:latin typeface="Arial" pitchFamily="34" charset="0"/>
                <a:cs typeface="Arial" pitchFamily="34" charset="0"/>
              </a:rPr>
              <a:t>Filmin ilk kısımlarında Guido’nun ilk görüşte aşık olduğu eşi Dora’yla tanışma kısımları yer almaktadır. Dora öğretmendir. Yahudi değildir ve zengin bir ailenin tek kızıdır. Dora’nın nişanlısı memur, zengin ve kibirli biridir. Dora nişanlısını sevmemektedir. Dora’nın etrafındaki insanlar ırkçı yapıya sahiptir buda Dora’nın karakteriyle ters düşmektedir.</a:t>
            </a:r>
          </a:p>
          <a:p>
            <a:pPr algn="ctr"/>
            <a:r>
              <a:rPr lang="tr-TR" sz="2800" dirty="0" smtClean="0">
                <a:latin typeface="Arial" pitchFamily="34" charset="0"/>
                <a:cs typeface="Arial" pitchFamily="34" charset="0"/>
              </a:rPr>
              <a:t>Kahramanımız Guido neşeli ve pratik zekasıyla dikkat çeken Yahudi bir gençtir. Kısa sürede birbirine aşık olan Dora ve Guido evlenir. Giosué adında bir oğulları olur. Guido’da sahip olmak istediği kitapçıyı açmıştır. İtalya’da Yahudilere olan olumsuz tutum daha da şiddetlenmiştir</a:t>
            </a:r>
            <a:r>
              <a:rPr lang="tr-TR" sz="2800" dirty="0">
                <a:latin typeface="Arial" pitchFamily="34" charset="0"/>
                <a:cs typeface="Arial" pitchFamily="34" charset="0"/>
              </a:rPr>
              <a:t>.</a:t>
            </a:r>
            <a:endParaRPr lang="tr-TR" sz="28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381000" y="340154"/>
            <a:ext cx="17581728" cy="9680146"/>
          </a:xfrm>
          <a:prstGeom prst="rect">
            <a:avLst/>
          </a:prstGeom>
          <a:solidFill>
            <a:srgbClr val="FFC000"/>
          </a:solidFill>
        </p:spPr>
      </p:sp>
      <p:grpSp>
        <p:nvGrpSpPr>
          <p:cNvPr id="8" name="Group 8"/>
          <p:cNvGrpSpPr/>
          <p:nvPr/>
        </p:nvGrpSpPr>
        <p:grpSpPr>
          <a:xfrm>
            <a:off x="859938" y="1407816"/>
            <a:ext cx="15370661" cy="2782789"/>
            <a:chOff x="8486" y="-57150"/>
            <a:chExt cx="6000312" cy="1016622"/>
          </a:xfrm>
        </p:grpSpPr>
        <p:sp>
          <p:nvSpPr>
            <p:cNvPr id="9" name="TextBox 9"/>
            <p:cNvSpPr txBox="1"/>
            <p:nvPr/>
          </p:nvSpPr>
          <p:spPr>
            <a:xfrm>
              <a:off x="565184" y="-57150"/>
              <a:ext cx="5443614" cy="187210"/>
            </a:xfrm>
            <a:prstGeom prst="rect">
              <a:avLst/>
            </a:prstGeom>
          </p:spPr>
          <p:txBody>
            <a:bodyPr wrap="square" lIns="0" tIns="0" rIns="0" bIns="0" rtlCol="0" anchor="t">
              <a:spAutoFit/>
            </a:bodyPr>
            <a:lstStyle/>
            <a:p>
              <a:pPr algn="ctr">
                <a:lnSpc>
                  <a:spcPts val="4480"/>
                </a:lnSpc>
              </a:pPr>
              <a:endParaRPr lang="en-US" sz="3200" dirty="0">
                <a:solidFill>
                  <a:srgbClr val="FFFFFF"/>
                </a:solidFill>
                <a:latin typeface="Montserrat Classic"/>
              </a:endParaRPr>
            </a:p>
          </p:txBody>
        </p:sp>
        <p:sp>
          <p:nvSpPr>
            <p:cNvPr id="10" name="TextBox 10"/>
            <p:cNvSpPr txBox="1"/>
            <p:nvPr/>
          </p:nvSpPr>
          <p:spPr>
            <a:xfrm>
              <a:off x="8486" y="813771"/>
              <a:ext cx="5991826" cy="145701"/>
            </a:xfrm>
            <a:prstGeom prst="rect">
              <a:avLst/>
            </a:prstGeom>
          </p:spPr>
          <p:txBody>
            <a:bodyPr lIns="0" tIns="0" rIns="0" bIns="0" rtlCol="0" anchor="t">
              <a:spAutoFit/>
            </a:bodyPr>
            <a:lstStyle/>
            <a:p>
              <a:pPr algn="ctr">
                <a:lnSpc>
                  <a:spcPts val="3500"/>
                </a:lnSpc>
              </a:pPr>
              <a:endParaRPr lang="en-US" sz="2500" dirty="0">
                <a:solidFill>
                  <a:srgbClr val="910C00"/>
                </a:solidFill>
                <a:latin typeface="Montserrat Light"/>
              </a:endParaRPr>
            </a:p>
          </p:txBody>
        </p:sp>
      </p:grpSp>
      <p:sp>
        <p:nvSpPr>
          <p:cNvPr id="19" name="Metin kutusu 18"/>
          <p:cNvSpPr txBox="1"/>
          <p:nvPr/>
        </p:nvSpPr>
        <p:spPr>
          <a:xfrm>
            <a:off x="4571968" y="1428724"/>
            <a:ext cx="9429816" cy="7417415"/>
          </a:xfrm>
          <a:prstGeom prst="rect">
            <a:avLst/>
          </a:prstGeom>
          <a:noFill/>
        </p:spPr>
        <p:txBody>
          <a:bodyPr wrap="square" rtlCol="0">
            <a:spAutoFit/>
          </a:bodyPr>
          <a:lstStyle/>
          <a:p>
            <a:pPr algn="ctr"/>
            <a:r>
              <a:rPr lang="tr-TR" sz="2800" dirty="0" smtClean="0">
                <a:latin typeface="Arial" pitchFamily="34" charset="0"/>
                <a:cs typeface="Arial" pitchFamily="34" charset="0"/>
              </a:rPr>
              <a:t>Giosuénun dördüncü doğum günü hazırlıklarının yapıldığı kutlanacağı zaman, Yahudileri toplamaya gelen askerler Guido'yu, Giosué ve Eliseo Amcayı alıp trene bindirirler. Dora’nın bundan haberi yoktur. Haberi aldığı an tren istasyonuna koşar ve onlarla birlikte gitmek istediğini belirtir. Yahudi olmadığı için trene binmeye izni yoktur ama diretince askerler onu da trene bindirirler. Devamında onları esir kampına çalıştırmak için götürürler. Filmin asıl önemli kısmı bundan sonra başlamaktadır.Toplama kampında çalıştırılmaya başlanan Guido Giosué yakalamaları için saklanmasını bunun bir oyun olduğunu oyunun sonunda Giosué oyuncak olarak isteği tankın gerçeğine ulaşacağını söyler diğer çocuklarından saklandığını bu şekilde oyunda bin puana ulaştığında gerçekleşeceğini söyleyerek öylesine ızdıraplı bir işte çalışırken bile çocuğuna olan sevgisini onların düştüğü durumu anlamaması için fazlaca çaba gösterir.</a:t>
            </a:r>
            <a:endParaRPr lang="tr-TR" sz="2800" dirty="0">
              <a:latin typeface="Arial" pitchFamily="34" charset="0"/>
              <a:cs typeface="Arial" pitchFamily="34" charset="0"/>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017847" y="6000756"/>
            <a:ext cx="3815930" cy="3768274"/>
          </a:xfrm>
          <a:prstGeom prst="rect">
            <a:avLst/>
          </a:prstGeom>
          <a:solidFill>
            <a:srgbClr val="161802"/>
          </a:solidFill>
          <a:ln>
            <a:noFill/>
          </a:ln>
          <a:effec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647164" y="6982912"/>
            <a:ext cx="2916502" cy="27713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440" y="500030"/>
            <a:ext cx="3674327" cy="36462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73334" y="1035385"/>
            <a:ext cx="2811883" cy="26740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88047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381000" y="340154"/>
            <a:ext cx="17581728" cy="9680146"/>
          </a:xfrm>
          <a:prstGeom prst="rect">
            <a:avLst/>
          </a:prstGeom>
          <a:solidFill>
            <a:srgbClr val="FFC000"/>
          </a:solidFill>
        </p:spPr>
      </p:sp>
      <p:grpSp>
        <p:nvGrpSpPr>
          <p:cNvPr id="3" name="Group 8"/>
          <p:cNvGrpSpPr/>
          <p:nvPr/>
        </p:nvGrpSpPr>
        <p:grpSpPr>
          <a:xfrm>
            <a:off x="859938" y="1407816"/>
            <a:ext cx="15370661" cy="2782789"/>
            <a:chOff x="8486" y="-57150"/>
            <a:chExt cx="6000312" cy="1016622"/>
          </a:xfrm>
        </p:grpSpPr>
        <p:sp>
          <p:nvSpPr>
            <p:cNvPr id="9" name="TextBox 9"/>
            <p:cNvSpPr txBox="1"/>
            <p:nvPr/>
          </p:nvSpPr>
          <p:spPr>
            <a:xfrm>
              <a:off x="565184" y="-57150"/>
              <a:ext cx="5443614" cy="187210"/>
            </a:xfrm>
            <a:prstGeom prst="rect">
              <a:avLst/>
            </a:prstGeom>
          </p:spPr>
          <p:txBody>
            <a:bodyPr wrap="square" lIns="0" tIns="0" rIns="0" bIns="0" rtlCol="0" anchor="t">
              <a:spAutoFit/>
            </a:bodyPr>
            <a:lstStyle/>
            <a:p>
              <a:pPr algn="ctr">
                <a:lnSpc>
                  <a:spcPts val="4480"/>
                </a:lnSpc>
              </a:pPr>
              <a:endParaRPr lang="en-US" sz="3200" dirty="0">
                <a:solidFill>
                  <a:srgbClr val="FFFFFF"/>
                </a:solidFill>
                <a:latin typeface="Montserrat Classic"/>
              </a:endParaRPr>
            </a:p>
          </p:txBody>
        </p:sp>
        <p:sp>
          <p:nvSpPr>
            <p:cNvPr id="10" name="TextBox 10"/>
            <p:cNvSpPr txBox="1"/>
            <p:nvPr/>
          </p:nvSpPr>
          <p:spPr>
            <a:xfrm>
              <a:off x="8486" y="813771"/>
              <a:ext cx="5991826" cy="145701"/>
            </a:xfrm>
            <a:prstGeom prst="rect">
              <a:avLst/>
            </a:prstGeom>
          </p:spPr>
          <p:txBody>
            <a:bodyPr lIns="0" tIns="0" rIns="0" bIns="0" rtlCol="0" anchor="t">
              <a:spAutoFit/>
            </a:bodyPr>
            <a:lstStyle/>
            <a:p>
              <a:pPr algn="ctr">
                <a:lnSpc>
                  <a:spcPts val="3500"/>
                </a:lnSpc>
              </a:pPr>
              <a:endParaRPr lang="en-US" sz="2500" dirty="0">
                <a:solidFill>
                  <a:srgbClr val="910C00"/>
                </a:solidFill>
                <a:latin typeface="Montserrat Light"/>
              </a:endParaRPr>
            </a:p>
          </p:txBody>
        </p:sp>
      </p:grpSp>
      <p:sp>
        <p:nvSpPr>
          <p:cNvPr id="19" name="Metin kutusu 18"/>
          <p:cNvSpPr txBox="1"/>
          <p:nvPr/>
        </p:nvSpPr>
        <p:spPr>
          <a:xfrm>
            <a:off x="4571968" y="1428724"/>
            <a:ext cx="9429816" cy="7417415"/>
          </a:xfrm>
          <a:prstGeom prst="rect">
            <a:avLst/>
          </a:prstGeom>
          <a:noFill/>
        </p:spPr>
        <p:txBody>
          <a:bodyPr wrap="square" rtlCol="0">
            <a:spAutoFit/>
          </a:bodyPr>
          <a:lstStyle/>
          <a:p>
            <a:pPr algn="ctr"/>
            <a:r>
              <a:rPr lang="tr-TR" sz="2800" dirty="0" smtClean="0">
                <a:latin typeface="Arial" pitchFamily="34" charset="0"/>
                <a:cs typeface="Arial" pitchFamily="34" charset="0"/>
              </a:rPr>
              <a:t>Giosuénun dördüncü doğum günü hazırlıklarının yapıldığı kutlanacağı zaman, Yahudileri toplamaya gelen askerler Guido'yu, Giosué ve Eliseo Amcayı alıp trene bindirirler. Dora’nın bundan haberi yoktur. Haberi aldığı an tren istasyonuna koşar ve onlarla birlikte gitmek istediğini belirtir. Yahudi olmadığı için trene binmeye izni yoktur ama diretince askerler onu da trene bindirirler. Devamında onları esir kampına çalıştırmak için götürürler. Filmin asıl önemli kısmı bundan sonra başlamaktadır.Toplama kampında çalıştırılmaya başlanan Guido Giosué yakalamaları için saklanmasını bunun bir oyun olduğunu oyunun sonunda Giosué oyuncak olarak isteği tankın gerçeğine ulaşacağını söyler diğer çocuklarından saklandığını bu şekilde oyunda bin puana ulaştığında gerçekleşeceğini söyleyerek öylesine ızdıraplı bir işte çalışırken bile çocuğuna olan sevgisini onların düştüğü durumu anlamaması için fazlaca çaba gösterir.</a:t>
            </a:r>
            <a:endParaRPr lang="tr-TR" sz="2800" dirty="0">
              <a:latin typeface="Arial" pitchFamily="34" charset="0"/>
              <a:cs typeface="Arial" pitchFamily="34" charset="0"/>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017847" y="6000756"/>
            <a:ext cx="3815930" cy="3768274"/>
          </a:xfrm>
          <a:prstGeom prst="rect">
            <a:avLst/>
          </a:prstGeom>
          <a:solidFill>
            <a:srgbClr val="161802"/>
          </a:solidFill>
          <a:ln>
            <a:noFill/>
          </a:ln>
          <a:effec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647164" y="6982912"/>
            <a:ext cx="2916502" cy="27713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440" y="500030"/>
            <a:ext cx="3674327" cy="36462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73334" y="1035385"/>
            <a:ext cx="2811883" cy="26740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88047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381000" y="340154"/>
            <a:ext cx="17581728" cy="9680146"/>
          </a:xfrm>
          <a:prstGeom prst="rect">
            <a:avLst/>
          </a:prstGeom>
          <a:solidFill>
            <a:srgbClr val="FFC000"/>
          </a:solidFill>
        </p:spPr>
      </p:sp>
      <p:grpSp>
        <p:nvGrpSpPr>
          <p:cNvPr id="3" name="Group 8"/>
          <p:cNvGrpSpPr/>
          <p:nvPr/>
        </p:nvGrpSpPr>
        <p:grpSpPr>
          <a:xfrm>
            <a:off x="859938" y="1407816"/>
            <a:ext cx="15370661" cy="2782789"/>
            <a:chOff x="8486" y="-57150"/>
            <a:chExt cx="6000312" cy="1016622"/>
          </a:xfrm>
        </p:grpSpPr>
        <p:sp>
          <p:nvSpPr>
            <p:cNvPr id="9" name="TextBox 9"/>
            <p:cNvSpPr txBox="1"/>
            <p:nvPr/>
          </p:nvSpPr>
          <p:spPr>
            <a:xfrm>
              <a:off x="565184" y="-57150"/>
              <a:ext cx="5443614" cy="187210"/>
            </a:xfrm>
            <a:prstGeom prst="rect">
              <a:avLst/>
            </a:prstGeom>
          </p:spPr>
          <p:txBody>
            <a:bodyPr wrap="square" lIns="0" tIns="0" rIns="0" bIns="0" rtlCol="0" anchor="t">
              <a:spAutoFit/>
            </a:bodyPr>
            <a:lstStyle/>
            <a:p>
              <a:pPr algn="ctr">
                <a:lnSpc>
                  <a:spcPts val="4480"/>
                </a:lnSpc>
              </a:pPr>
              <a:endParaRPr lang="en-US" sz="3200" dirty="0">
                <a:solidFill>
                  <a:srgbClr val="FFFFFF"/>
                </a:solidFill>
                <a:latin typeface="Montserrat Classic"/>
              </a:endParaRPr>
            </a:p>
          </p:txBody>
        </p:sp>
        <p:sp>
          <p:nvSpPr>
            <p:cNvPr id="10" name="TextBox 10"/>
            <p:cNvSpPr txBox="1"/>
            <p:nvPr/>
          </p:nvSpPr>
          <p:spPr>
            <a:xfrm>
              <a:off x="8486" y="813771"/>
              <a:ext cx="5991826" cy="145701"/>
            </a:xfrm>
            <a:prstGeom prst="rect">
              <a:avLst/>
            </a:prstGeom>
          </p:spPr>
          <p:txBody>
            <a:bodyPr lIns="0" tIns="0" rIns="0" bIns="0" rtlCol="0" anchor="t">
              <a:spAutoFit/>
            </a:bodyPr>
            <a:lstStyle/>
            <a:p>
              <a:pPr algn="ctr">
                <a:lnSpc>
                  <a:spcPts val="3500"/>
                </a:lnSpc>
              </a:pPr>
              <a:endParaRPr lang="en-US" sz="2500" dirty="0">
                <a:solidFill>
                  <a:srgbClr val="910C00"/>
                </a:solidFill>
                <a:latin typeface="Montserrat Light"/>
              </a:endParaRPr>
            </a:p>
          </p:txBody>
        </p:sp>
      </p:grpSp>
      <p:sp>
        <p:nvSpPr>
          <p:cNvPr id="19" name="Metin kutusu 18"/>
          <p:cNvSpPr txBox="1"/>
          <p:nvPr/>
        </p:nvSpPr>
        <p:spPr>
          <a:xfrm>
            <a:off x="4500530" y="928658"/>
            <a:ext cx="9429816" cy="8710077"/>
          </a:xfrm>
          <a:prstGeom prst="rect">
            <a:avLst/>
          </a:prstGeom>
          <a:noFill/>
        </p:spPr>
        <p:txBody>
          <a:bodyPr wrap="square" rtlCol="0">
            <a:spAutoFit/>
          </a:bodyPr>
          <a:lstStyle/>
          <a:p>
            <a:pPr algn="ctr"/>
            <a:r>
              <a:rPr lang="tr-TR" sz="2800" dirty="0" err="1" smtClean="0">
                <a:latin typeface="Arial" pitchFamily="34" charset="0"/>
                <a:cs typeface="Arial" pitchFamily="34" charset="0"/>
              </a:rPr>
              <a:t>Guido</a:t>
            </a:r>
            <a:r>
              <a:rPr lang="tr-TR" sz="2800" dirty="0" smtClean="0">
                <a:latin typeface="Arial" pitchFamily="34" charset="0"/>
                <a:cs typeface="Arial" pitchFamily="34" charset="0"/>
              </a:rPr>
              <a:t> toplama kampında kaldıkları bir çok kişiyle beraber zor şartlar altında kalırlar yorgunluktan ölecek raddeye kadar gelirler kaldıkları yere geldiklerinde herkes direk yataklarına uzanırken </a:t>
            </a:r>
            <a:r>
              <a:rPr lang="tr-TR" sz="2800" dirty="0" err="1" smtClean="0">
                <a:latin typeface="Arial" pitchFamily="34" charset="0"/>
                <a:cs typeface="Arial" pitchFamily="34" charset="0"/>
              </a:rPr>
              <a:t>Guido</a:t>
            </a:r>
            <a:r>
              <a:rPr lang="tr-TR" sz="2800" dirty="0" smtClean="0">
                <a:latin typeface="Arial" pitchFamily="34" charset="0"/>
                <a:cs typeface="Arial" pitchFamily="34" charset="0"/>
              </a:rPr>
              <a:t> oğlu </a:t>
            </a:r>
            <a:r>
              <a:rPr lang="tr-TR" sz="2800" dirty="0" err="1" smtClean="0">
                <a:latin typeface="Arial" pitchFamily="34" charset="0"/>
                <a:cs typeface="Arial" pitchFamily="34" charset="0"/>
              </a:rPr>
              <a:t>Giosué’i</a:t>
            </a:r>
            <a:r>
              <a:rPr lang="tr-TR" sz="2800" dirty="0" smtClean="0">
                <a:latin typeface="Arial" pitchFamily="34" charset="0"/>
                <a:cs typeface="Arial" pitchFamily="34" charset="0"/>
              </a:rPr>
              <a:t> bulup onla ilgilenip azıcık yemek olarak verilen ekmeği oğluna vererek onun aç kalmasını önlemeye çalışır ve yorgunluğu çok fazla olmasına rağmen oğluyla oyun oynar oyununda puan aldığını ve aldığı her puanları hesaplayarak aklında tutması gerektiğini söyler. </a:t>
            </a:r>
            <a:r>
              <a:rPr lang="tr-TR" sz="2800" dirty="0" err="1" smtClean="0">
                <a:latin typeface="Arial" pitchFamily="34" charset="0"/>
                <a:cs typeface="Arial" pitchFamily="34" charset="0"/>
              </a:rPr>
              <a:t>Guido</a:t>
            </a:r>
            <a:r>
              <a:rPr lang="tr-TR" sz="2800" dirty="0" smtClean="0">
                <a:latin typeface="Arial" pitchFamily="34" charset="0"/>
                <a:cs typeface="Arial" pitchFamily="34" charset="0"/>
              </a:rPr>
              <a:t> bir gün sağlık testinden geçerken amcasının çalıştığı otelde çalışırken orada bulmacalara çok ilgili olan Generalle karşılaşır ve General </a:t>
            </a:r>
            <a:r>
              <a:rPr lang="tr-TR" sz="2800" dirty="0" err="1" smtClean="0">
                <a:latin typeface="Arial" pitchFamily="34" charset="0"/>
                <a:cs typeface="Arial" pitchFamily="34" charset="0"/>
              </a:rPr>
              <a:t>Guido’nun</a:t>
            </a:r>
            <a:r>
              <a:rPr lang="tr-TR" sz="2800" dirty="0" smtClean="0">
                <a:latin typeface="Arial" pitchFamily="34" charset="0"/>
                <a:cs typeface="Arial" pitchFamily="34" charset="0"/>
              </a:rPr>
              <a:t> yemek servisleri sırasında garson olmasına yardım eder. Bunlar olurken </a:t>
            </a:r>
            <a:r>
              <a:rPr lang="tr-TR" sz="2800" dirty="0" err="1" smtClean="0">
                <a:latin typeface="Arial" pitchFamily="34" charset="0"/>
                <a:cs typeface="Arial" pitchFamily="34" charset="0"/>
              </a:rPr>
              <a:t>Guido</a:t>
            </a:r>
            <a:r>
              <a:rPr lang="tr-TR" sz="2800" dirty="0" smtClean="0">
                <a:latin typeface="Arial" pitchFamily="34" charset="0"/>
                <a:cs typeface="Arial" pitchFamily="34" charset="0"/>
              </a:rPr>
              <a:t> oğlunu da yemek servisi yaptığı yerdeki çocukların arasına katar ve hiç konuşmaması gerektiğini bunun oyunun kuralı olduğunu anlatarak yapmasını sağlar. Ancak çocuklar yemek yemeden önce alışkanlığı olan afiyet olsun tarzı cümleleri söylerken </a:t>
            </a:r>
            <a:r>
              <a:rPr lang="tr-TR" sz="2800" dirty="0" err="1" smtClean="0">
                <a:latin typeface="Arial" pitchFamily="34" charset="0"/>
                <a:cs typeface="Arial" pitchFamily="34" charset="0"/>
              </a:rPr>
              <a:t>Giosué</a:t>
            </a:r>
            <a:r>
              <a:rPr lang="tr-TR" sz="2800" dirty="0" smtClean="0">
                <a:latin typeface="Arial" pitchFamily="34" charset="0"/>
                <a:cs typeface="Arial" pitchFamily="34" charset="0"/>
              </a:rPr>
              <a:t> de söyler ve başkalarının  duymasına izin vermemek için </a:t>
            </a:r>
            <a:r>
              <a:rPr lang="tr-TR" sz="2800" dirty="0" err="1" smtClean="0">
                <a:latin typeface="Arial" pitchFamily="34" charset="0"/>
                <a:cs typeface="Arial" pitchFamily="34" charset="0"/>
              </a:rPr>
              <a:t>Guido</a:t>
            </a:r>
            <a:r>
              <a:rPr lang="tr-TR" sz="2800" dirty="0" smtClean="0">
                <a:latin typeface="Arial" pitchFamily="34" charset="0"/>
                <a:cs typeface="Arial" pitchFamily="34" charset="0"/>
              </a:rPr>
              <a:t> her çocuğa bunu söyletir ve bu olaydan </a:t>
            </a:r>
            <a:r>
              <a:rPr lang="tr-TR" sz="2800" dirty="0" err="1" smtClean="0">
                <a:latin typeface="Arial" pitchFamily="34" charset="0"/>
                <a:cs typeface="Arial" pitchFamily="34" charset="0"/>
              </a:rPr>
              <a:t>Giosué’u</a:t>
            </a:r>
            <a:r>
              <a:rPr lang="tr-TR" sz="2800" dirty="0" smtClean="0">
                <a:latin typeface="Arial" pitchFamily="34" charset="0"/>
                <a:cs typeface="Arial" pitchFamily="34" charset="0"/>
              </a:rPr>
              <a:t> kurtarmış olur.</a:t>
            </a:r>
            <a:endParaRPr lang="tr-TR" sz="2800" dirty="0">
              <a:latin typeface="Arial" pitchFamily="34" charset="0"/>
              <a:cs typeface="Arial" pitchFamily="34" charset="0"/>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017847" y="6000756"/>
            <a:ext cx="3815930" cy="3768274"/>
          </a:xfrm>
          <a:prstGeom prst="rect">
            <a:avLst/>
          </a:prstGeom>
          <a:solidFill>
            <a:srgbClr val="161802"/>
          </a:solidFill>
          <a:ln>
            <a:noFill/>
          </a:ln>
          <a:effec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647164" y="6982912"/>
            <a:ext cx="2916502" cy="27713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440" y="500030"/>
            <a:ext cx="3674327" cy="36462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73334" y="1035385"/>
            <a:ext cx="2811883" cy="26740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88047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357126" y="285716"/>
            <a:ext cx="17581728" cy="9680146"/>
          </a:xfrm>
          <a:prstGeom prst="rect">
            <a:avLst/>
          </a:prstGeom>
          <a:solidFill>
            <a:srgbClr val="FFC000"/>
          </a:solidFill>
        </p:spPr>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859040" y="6929450"/>
            <a:ext cx="2974736" cy="2937586"/>
          </a:xfrm>
          <a:prstGeom prst="rect">
            <a:avLst/>
          </a:prstGeom>
          <a:solidFill>
            <a:srgbClr val="161802"/>
          </a:solidFill>
          <a:ln>
            <a:noFill/>
          </a:ln>
          <a:effec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90084" y="7691846"/>
            <a:ext cx="2273581" cy="2160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0002" y="421011"/>
            <a:ext cx="3071834" cy="3048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04918" y="838170"/>
            <a:ext cx="2666918" cy="25362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11 Metin kutusu"/>
          <p:cNvSpPr txBox="1"/>
          <p:nvPr/>
        </p:nvSpPr>
        <p:spPr>
          <a:xfrm>
            <a:off x="3643274" y="1142972"/>
            <a:ext cx="11144328" cy="8279190"/>
          </a:xfrm>
          <a:prstGeom prst="rect">
            <a:avLst/>
          </a:prstGeom>
          <a:noFill/>
        </p:spPr>
        <p:txBody>
          <a:bodyPr wrap="square" rtlCol="0">
            <a:spAutoFit/>
          </a:bodyPr>
          <a:lstStyle/>
          <a:p>
            <a:pPr algn="ctr"/>
            <a:r>
              <a:rPr lang="tr-TR" sz="2800" dirty="0" smtClean="0">
                <a:latin typeface="Arial" pitchFamily="34" charset="0"/>
                <a:cs typeface="Arial" pitchFamily="34" charset="0"/>
              </a:rPr>
              <a:t>Kaçma planları yapan Guido eşine ulaşıp planlarını anlatmak için eşinin bulunduğu kadınların toplama kampına kadın kılığında girmeye çalışır ancak güvenlik önlemlerinden dolayı zar zor geçtiğinde Dora’yı bulamaz ve geri dönmek zorunda kalır. Giosué çocukların dışarı çıkar ve Guido dışarı çıktığını gördüğünde hemen yanına gerek onu saklanmanın da oyunda bir görev olduğunu ve orada saklambaç oynayan çocuklarında bunu yaptıklarını anlatmaya çalışır ve geri dönerler. Kaçma planlarına devam eden eşi Dora’ya ulaşmaya çalışırken Giosué’yu bir çocuğun saklambaç oynarken girdiği demir kutu tarzı yere saklar. Doraya ulaşmaya çalışırken savaş şiddetini artırdığı için Dora’ya yine ulaşamaz ancak eşine burada olduklarını bildirmek için bir gün duyuru yapılan hoparlörden şarkı söyleyerek eşine jest yapar. Daha sonra oradan kaçarken yakaların ve duvarların arkasına götürülüp ateş edilerek Guido öldürülür. Savaştan dolayı toplama kampında herkes gidip kaldıkları yer bom boş kaldığında Giosué saklandığı yerden çıkar ve Tankla gelen askerler Giosué Tanka bindirerek yolarına devam ederler. Toplama kampındakiler sokaklardadır ve Giosué annesini gördüğünde Tanktan inmek istediğinde asker indirir ve annesiyle sarılıkken film biter.</a:t>
            </a:r>
            <a:endParaRPr lang="tr-TR" sz="2800" dirty="0">
              <a:latin typeface="Arial" pitchFamily="34" charset="0"/>
              <a:cs typeface="Arial" pitchFamily="34" charset="0"/>
            </a:endParaRPr>
          </a:p>
        </p:txBody>
      </p:sp>
    </p:spTree>
    <p:extLst>
      <p:ext uri="{BB962C8B-B14F-4D97-AF65-F5344CB8AC3E}">
        <p14:creationId xmlns:p14="http://schemas.microsoft.com/office/powerpoint/2010/main" val="5701435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5864083" y="207818"/>
            <a:ext cx="12205708" cy="9871364"/>
          </a:xfrm>
          <a:prstGeom prst="rect">
            <a:avLst/>
          </a:prstGeom>
          <a:solidFill>
            <a:srgbClr val="E2B808"/>
          </a:solidFill>
        </p:spPr>
      </p:sp>
      <p:sp>
        <p:nvSpPr>
          <p:cNvPr id="29" name="TextBox 29"/>
          <p:cNvSpPr txBox="1"/>
          <p:nvPr/>
        </p:nvSpPr>
        <p:spPr>
          <a:xfrm>
            <a:off x="285688" y="1386811"/>
            <a:ext cx="5214974" cy="6347892"/>
          </a:xfrm>
          <a:prstGeom prst="rect">
            <a:avLst/>
          </a:prstGeom>
        </p:spPr>
        <p:txBody>
          <a:bodyPr wrap="square" lIns="0" tIns="0" rIns="0" bIns="0" rtlCol="0" anchor="t">
            <a:spAutoFit/>
          </a:bodyPr>
          <a:lstStyle/>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İNSAN</a:t>
            </a: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 </a:t>
            </a: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HAKLARI </a:t>
            </a:r>
            <a:endParaRPr lang="tr-TR" sz="7200" dirty="0" smtClean="0">
              <a:solidFill>
                <a:srgbClr val="FFFFFF"/>
              </a:solidFill>
              <a:latin typeface="Arial" pitchFamily="34" charset="0"/>
              <a:cs typeface="Arial" pitchFamily="34" charset="0"/>
            </a:endParaRPr>
          </a:p>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EVRENSEL</a:t>
            </a:r>
            <a:endParaRPr lang="tr-TR" sz="7200" dirty="0" smtClean="0">
              <a:solidFill>
                <a:srgbClr val="FFFFFF"/>
              </a:solidFill>
              <a:latin typeface="Arial" pitchFamily="34" charset="0"/>
              <a:cs typeface="Arial" pitchFamily="34" charset="0"/>
            </a:endParaRPr>
          </a:p>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BİLDİRGESİ</a:t>
            </a:r>
          </a:p>
          <a:p>
            <a:pPr marL="0" lvl="0" indent="0" algn="l">
              <a:lnSpc>
                <a:spcPts val="4479"/>
              </a:lnSpc>
              <a:spcBef>
                <a:spcPct val="0"/>
              </a:spcBef>
            </a:pPr>
            <a:endParaRPr lang="en-US" sz="3199" u="none" dirty="0">
              <a:solidFill>
                <a:srgbClr val="FFFFFF"/>
              </a:solidFill>
              <a:latin typeface="Montserrat Classic"/>
            </a:endParaRPr>
          </a:p>
        </p:txBody>
      </p:sp>
      <p:sp>
        <p:nvSpPr>
          <p:cNvPr id="32" name="Metin kutusu 31"/>
          <p:cNvSpPr txBox="1"/>
          <p:nvPr/>
        </p:nvSpPr>
        <p:spPr>
          <a:xfrm>
            <a:off x="6000728" y="357154"/>
            <a:ext cx="11858708" cy="9500413"/>
          </a:xfrm>
          <a:prstGeom prst="rect">
            <a:avLst/>
          </a:prstGeom>
          <a:noFill/>
        </p:spPr>
        <p:txBody>
          <a:bodyPr wrap="square" rtlCol="0">
            <a:spAutoFit/>
          </a:bodyPr>
          <a:lstStyle/>
          <a:p>
            <a:r>
              <a:rPr lang="tr-TR" sz="2800" b="1" dirty="0" smtClean="0">
                <a:latin typeface="Arial" pitchFamily="34" charset="0"/>
                <a:cs typeface="Arial" pitchFamily="34" charset="0"/>
              </a:rPr>
              <a:t>Madde 1</a:t>
            </a:r>
          </a:p>
          <a:p>
            <a:r>
              <a:rPr lang="tr-TR" sz="2800" dirty="0" smtClean="0">
                <a:latin typeface="Arial" pitchFamily="34" charset="0"/>
                <a:cs typeface="Arial" pitchFamily="34" charset="0"/>
              </a:rPr>
              <a:t>Bütün insanlar özgür, onur ve haklar bakımından eşit doğarlar. Akıl ve vicdanla donatılmışlardır, birbirlerine kardeşlik anlayışıyla davranmalıdırlar</a:t>
            </a:r>
            <a:r>
              <a:rPr lang="tr-TR" sz="2800" dirty="0" smtClean="0"/>
              <a:t>.</a:t>
            </a:r>
            <a:endParaRPr lang="tr-TR" sz="2800" dirty="0" smtClean="0">
              <a:latin typeface="Arial" pitchFamily="34" charset="0"/>
              <a:cs typeface="Arial" pitchFamily="34" charset="0"/>
            </a:endParaRPr>
          </a:p>
          <a:p>
            <a:pPr marL="342900" indent="-342900">
              <a:buFont typeface="Wingdings" pitchFamily="2" charset="2"/>
              <a:buChar char="§"/>
            </a:pPr>
            <a:r>
              <a:rPr lang="tr-TR" sz="2800" dirty="0" smtClean="0">
                <a:latin typeface="Arial" pitchFamily="34" charset="0"/>
                <a:cs typeface="Arial" pitchFamily="34" charset="0"/>
              </a:rPr>
              <a:t>Guido ve amcasının Yahudi olduğu için Faşist saldırılara maruz kalmaları.</a:t>
            </a:r>
          </a:p>
          <a:p>
            <a:pPr marL="342900" indent="-342900">
              <a:buFont typeface="Wingdings" pitchFamily="2" charset="2"/>
              <a:buChar char="§"/>
            </a:pPr>
            <a:r>
              <a:rPr lang="tr-TR" sz="2800" dirty="0" smtClean="0">
                <a:latin typeface="Arial" pitchFamily="34" charset="0"/>
                <a:cs typeface="Arial" pitchFamily="34" charset="0"/>
              </a:rPr>
              <a:t>Kitapevinin duvarlarına yazılı Yahudi oldukları için insan onurunu hiçe sayan saldırgan hakaretler.</a:t>
            </a:r>
          </a:p>
          <a:p>
            <a:pPr marL="342900" indent="-342900">
              <a:buFont typeface="Wingdings" pitchFamily="2" charset="2"/>
              <a:buChar char="§"/>
            </a:pPr>
            <a:r>
              <a:rPr lang="tr-TR" sz="2800" dirty="0" smtClean="0">
                <a:latin typeface="Arial" pitchFamily="34" charset="0"/>
                <a:cs typeface="Arial" pitchFamily="34" charset="0"/>
              </a:rPr>
              <a:t>İstekleri dışında toplama kamplarına götürülüp özgürlüklerinin elinden alınması.</a:t>
            </a:r>
          </a:p>
          <a:p>
            <a:pPr marL="342900" indent="-342900">
              <a:buFont typeface="Wingdings" pitchFamily="2" charset="2"/>
              <a:buChar char="§"/>
            </a:pPr>
            <a:r>
              <a:rPr lang="tr-TR" sz="2800" dirty="0" smtClean="0">
                <a:latin typeface="Arial" pitchFamily="34" charset="0"/>
                <a:cs typeface="Arial" pitchFamily="34" charset="0"/>
              </a:rPr>
              <a:t>Toplama kampında bulunan herkesin zorla ve orda olmak istemedikleri halde sırf Yahudi oldukları için  çalışmak ve orada kalmaları.</a:t>
            </a:r>
          </a:p>
          <a:p>
            <a:pPr marL="342900" indent="-342900"/>
            <a:endParaRPr lang="tr-TR" sz="2800" dirty="0" smtClean="0">
              <a:latin typeface="Arial" pitchFamily="34" charset="0"/>
              <a:cs typeface="Arial" pitchFamily="34" charset="0"/>
            </a:endParaRPr>
          </a:p>
          <a:p>
            <a:r>
              <a:rPr lang="tr-TR" sz="2800" b="1" dirty="0" smtClean="0">
                <a:latin typeface="Arial" pitchFamily="34" charset="0"/>
                <a:cs typeface="Arial" pitchFamily="34" charset="0"/>
              </a:rPr>
              <a:t>Madde 2</a:t>
            </a:r>
          </a:p>
          <a:p>
            <a:r>
              <a:rPr lang="tr-TR" sz="2800" dirty="0" smtClean="0">
                <a:latin typeface="Arial" pitchFamily="34" charset="0"/>
                <a:cs typeface="Arial" pitchFamily="34" charset="0"/>
              </a:rPr>
              <a:t>Herkes ırk, renk, cinsiyet, dil, din, siyasal ya da başka türden kanaat, ulusal ya da toplumsal köken, mülkiyet, doğuş veya başka türden statü gibi herhangi bir ayrım gözetilmeksizin, bu Bildirgede belirtilen bütün hak ve özgürlüklere sahiptir.</a:t>
            </a:r>
          </a:p>
          <a:p>
            <a:pPr marL="457200" indent="-457200">
              <a:buFont typeface="Wingdings" pitchFamily="2" charset="2"/>
              <a:buChar char="§"/>
            </a:pPr>
            <a:r>
              <a:rPr lang="tr-TR" sz="2800" dirty="0" smtClean="0">
                <a:latin typeface="Arial" pitchFamily="34" charset="0"/>
                <a:cs typeface="Arial" pitchFamily="34" charset="0"/>
              </a:rPr>
              <a:t>Filmin temelinde Yahudi oluşlarından sebep baskıya, ölüme maruz kalmaları.</a:t>
            </a:r>
          </a:p>
          <a:p>
            <a:pPr marL="457200" indent="-457200">
              <a:buFont typeface="Wingdings" pitchFamily="2" charset="2"/>
              <a:buChar char="§"/>
            </a:pPr>
            <a:r>
              <a:rPr lang="tr-TR" sz="2800" dirty="0" smtClean="0">
                <a:latin typeface="Arial" pitchFamily="34" charset="0"/>
                <a:cs typeface="Arial" pitchFamily="34" charset="0"/>
              </a:rPr>
              <a:t>Yahudi olan herkesin toplama kampına götürülmesi.</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5864083" y="207818"/>
            <a:ext cx="12205708" cy="9871364"/>
          </a:xfrm>
          <a:prstGeom prst="rect">
            <a:avLst/>
          </a:prstGeom>
          <a:solidFill>
            <a:srgbClr val="E2B808"/>
          </a:solidFill>
        </p:spPr>
      </p:sp>
      <p:sp>
        <p:nvSpPr>
          <p:cNvPr id="29" name="TextBox 29"/>
          <p:cNvSpPr txBox="1"/>
          <p:nvPr/>
        </p:nvSpPr>
        <p:spPr>
          <a:xfrm>
            <a:off x="285688" y="1386811"/>
            <a:ext cx="5214974" cy="6347892"/>
          </a:xfrm>
          <a:prstGeom prst="rect">
            <a:avLst/>
          </a:prstGeom>
        </p:spPr>
        <p:txBody>
          <a:bodyPr wrap="square" lIns="0" tIns="0" rIns="0" bIns="0" rtlCol="0" anchor="t">
            <a:spAutoFit/>
          </a:bodyPr>
          <a:lstStyle/>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İNSAN</a:t>
            </a: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 </a:t>
            </a: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HAKLARI </a:t>
            </a:r>
            <a:endParaRPr lang="tr-TR" sz="7200" dirty="0" smtClean="0">
              <a:solidFill>
                <a:srgbClr val="FFFFFF"/>
              </a:solidFill>
              <a:latin typeface="Arial" pitchFamily="34" charset="0"/>
              <a:cs typeface="Arial" pitchFamily="34" charset="0"/>
            </a:endParaRPr>
          </a:p>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EVRENSEL</a:t>
            </a:r>
            <a:endParaRPr lang="tr-TR" sz="7200" dirty="0" smtClean="0">
              <a:solidFill>
                <a:srgbClr val="FFFFFF"/>
              </a:solidFill>
              <a:latin typeface="Arial" pitchFamily="34" charset="0"/>
              <a:cs typeface="Arial" pitchFamily="34" charset="0"/>
            </a:endParaRPr>
          </a:p>
          <a:p>
            <a:pPr lvl="0">
              <a:lnSpc>
                <a:spcPts val="4479"/>
              </a:lnSpc>
              <a:spcBef>
                <a:spcPct val="0"/>
              </a:spcBef>
            </a:pPr>
            <a:endParaRPr lang="tr-TR" sz="7200" dirty="0" smtClean="0">
              <a:solidFill>
                <a:srgbClr val="FFFFFF"/>
              </a:solidFill>
              <a:latin typeface="Arial" pitchFamily="34" charset="0"/>
              <a:cs typeface="Arial" pitchFamily="34" charset="0"/>
            </a:endParaRPr>
          </a:p>
          <a:p>
            <a:pPr lvl="0">
              <a:lnSpc>
                <a:spcPts val="4479"/>
              </a:lnSpc>
              <a:spcBef>
                <a:spcPct val="0"/>
              </a:spcBef>
            </a:pPr>
            <a:r>
              <a:rPr lang="en-US" sz="7200" dirty="0" smtClean="0">
                <a:solidFill>
                  <a:srgbClr val="FFFFFF"/>
                </a:solidFill>
                <a:latin typeface="Arial" pitchFamily="34" charset="0"/>
                <a:cs typeface="Arial" pitchFamily="34" charset="0"/>
              </a:rPr>
              <a:t>BİLDİRGESİ</a:t>
            </a:r>
          </a:p>
          <a:p>
            <a:pPr marL="0" lvl="0" indent="0" algn="l">
              <a:lnSpc>
                <a:spcPts val="4479"/>
              </a:lnSpc>
              <a:spcBef>
                <a:spcPct val="0"/>
              </a:spcBef>
            </a:pPr>
            <a:endParaRPr lang="en-US" sz="3199" u="none" dirty="0">
              <a:solidFill>
                <a:srgbClr val="FFFFFF"/>
              </a:solidFill>
              <a:latin typeface="Montserrat Classic"/>
            </a:endParaRPr>
          </a:p>
        </p:txBody>
      </p:sp>
      <p:sp>
        <p:nvSpPr>
          <p:cNvPr id="32" name="Metin kutusu 31"/>
          <p:cNvSpPr txBox="1"/>
          <p:nvPr/>
        </p:nvSpPr>
        <p:spPr>
          <a:xfrm>
            <a:off x="6000728" y="857220"/>
            <a:ext cx="11858708" cy="8279190"/>
          </a:xfrm>
          <a:prstGeom prst="rect">
            <a:avLst/>
          </a:prstGeom>
          <a:noFill/>
        </p:spPr>
        <p:txBody>
          <a:bodyPr wrap="square" rtlCol="0">
            <a:spAutoFit/>
          </a:bodyPr>
          <a:lstStyle/>
          <a:p>
            <a:r>
              <a:rPr lang="tr-TR" sz="2800" b="1" dirty="0" smtClean="0">
                <a:latin typeface="Arial" pitchFamily="34" charset="0"/>
                <a:cs typeface="Arial" pitchFamily="34" charset="0"/>
              </a:rPr>
              <a:t>Madde 3</a:t>
            </a:r>
            <a:br>
              <a:rPr lang="tr-TR" sz="2800" b="1" dirty="0" smtClean="0">
                <a:latin typeface="Arial" pitchFamily="34" charset="0"/>
                <a:cs typeface="Arial" pitchFamily="34" charset="0"/>
              </a:rPr>
            </a:br>
            <a:r>
              <a:rPr lang="tr-TR" sz="2800" dirty="0" smtClean="0">
                <a:latin typeface="Arial" pitchFamily="34" charset="0"/>
                <a:cs typeface="Arial" pitchFamily="34" charset="0"/>
              </a:rPr>
              <a:t>Herkesin yaşama hakkı ile kişi özgürlüğü ve güvenliğine hakkı vardır</a:t>
            </a:r>
            <a:r>
              <a:rPr lang="tr-TR" sz="2800" dirty="0" smtClean="0">
                <a:solidFill>
                  <a:srgbClr val="555555"/>
                </a:solidFill>
                <a:latin typeface="Arial" pitchFamily="34" charset="0"/>
                <a:cs typeface="Arial" pitchFamily="34" charset="0"/>
              </a:rPr>
              <a:t>.</a:t>
            </a:r>
          </a:p>
          <a:p>
            <a:pPr>
              <a:buFont typeface="Wingdings" pitchFamily="2" charset="2"/>
              <a:buChar char="§"/>
            </a:pPr>
            <a:r>
              <a:rPr lang="tr-TR" sz="2800" dirty="0" smtClean="0">
                <a:latin typeface="Arial" pitchFamily="34" charset="0"/>
                <a:cs typeface="Arial" pitchFamily="34" charset="0"/>
              </a:rPr>
              <a:t> Guido’nun amcasının ve onun gibi yaşlı Yahudilerin, çocukların yakılarak öldürülmesi.</a:t>
            </a:r>
          </a:p>
          <a:p>
            <a:pPr>
              <a:buFont typeface="Wingdings" pitchFamily="2" charset="2"/>
              <a:buChar char="§"/>
            </a:pPr>
            <a:r>
              <a:rPr lang="tr-TR" sz="2800" dirty="0" smtClean="0">
                <a:latin typeface="Arial" pitchFamily="34" charset="0"/>
                <a:cs typeface="Arial" pitchFamily="34" charset="0"/>
              </a:rPr>
              <a:t> İnsanlardan sabunlar yapılması.</a:t>
            </a:r>
          </a:p>
          <a:p>
            <a:pPr>
              <a:buFont typeface="Wingdings" pitchFamily="2" charset="2"/>
              <a:buChar char="§"/>
            </a:pPr>
            <a:r>
              <a:rPr lang="tr-TR" sz="2800" dirty="0" smtClean="0">
                <a:latin typeface="Arial" pitchFamily="34" charset="0"/>
                <a:cs typeface="Arial" pitchFamily="34" charset="0"/>
              </a:rPr>
              <a:t>Toplama kampında bulunan herkesin zorla ve orda olmak istemedikleri halde sırf Yahudi oldukları için  çalışmak ve orada kalmaları.</a:t>
            </a:r>
          </a:p>
          <a:p>
            <a:pPr>
              <a:buFont typeface="Wingdings" pitchFamily="2" charset="2"/>
              <a:buChar char="§"/>
            </a:pPr>
            <a:endParaRPr lang="tr-TR" sz="2800" dirty="0" smtClean="0">
              <a:latin typeface="Arial" pitchFamily="34" charset="0"/>
              <a:cs typeface="Arial" pitchFamily="34" charset="0"/>
            </a:endParaRPr>
          </a:p>
          <a:p>
            <a:r>
              <a:rPr lang="tr-TR" sz="2800" b="1" dirty="0" smtClean="0">
                <a:latin typeface="Arial" pitchFamily="34" charset="0"/>
                <a:cs typeface="Arial" pitchFamily="34" charset="0"/>
              </a:rPr>
              <a:t>Madde 4</a:t>
            </a:r>
          </a:p>
          <a:p>
            <a:r>
              <a:rPr lang="tr-TR" sz="2800" dirty="0" smtClean="0">
                <a:latin typeface="Arial" pitchFamily="34" charset="0"/>
                <a:cs typeface="Arial" pitchFamily="34" charset="0"/>
              </a:rPr>
              <a:t>Hiç kimse, kölelik ya da kulluk altında tutulamaz; her türden kölelik ve köle ticareti yasaktır</a:t>
            </a:r>
            <a:r>
              <a:rPr lang="tr-TR" sz="2800" b="1" dirty="0" smtClean="0">
                <a:latin typeface="Arial" pitchFamily="34" charset="0"/>
                <a:cs typeface="Arial" pitchFamily="34" charset="0"/>
              </a:rPr>
              <a:t>.</a:t>
            </a:r>
          </a:p>
          <a:p>
            <a:pPr>
              <a:buFont typeface="Wingdings" pitchFamily="2" charset="2"/>
              <a:buChar char="§"/>
            </a:pPr>
            <a:r>
              <a:rPr lang="tr-TR" sz="2800" dirty="0" smtClean="0">
                <a:latin typeface="Arial" pitchFamily="34" charset="0"/>
                <a:cs typeface="Arial" pitchFamily="34" charset="0"/>
              </a:rPr>
              <a:t>  Toplama kamplarında köle gibi istek dışı çalıştırılmaları.</a:t>
            </a:r>
          </a:p>
          <a:p>
            <a:endParaRPr lang="tr-TR" sz="2800" dirty="0" smtClean="0">
              <a:latin typeface="Arial" pitchFamily="34" charset="0"/>
              <a:cs typeface="Arial" pitchFamily="34" charset="0"/>
            </a:endParaRPr>
          </a:p>
          <a:p>
            <a:r>
              <a:rPr lang="tr-TR" sz="2800" b="1" dirty="0" smtClean="0">
                <a:latin typeface="Arial" pitchFamily="34" charset="0"/>
                <a:cs typeface="Arial" pitchFamily="34" charset="0"/>
              </a:rPr>
              <a:t>Madde 5</a:t>
            </a:r>
          </a:p>
          <a:p>
            <a:r>
              <a:rPr lang="tr-TR" sz="2800" dirty="0" smtClean="0">
                <a:latin typeface="Arial" pitchFamily="34" charset="0"/>
                <a:cs typeface="Arial" pitchFamily="34" charset="0"/>
              </a:rPr>
              <a:t>Hiç kimseye işkence yapılamaz, zalimce, insanlık dışı veya onur kırıcı davranışlarda  bulunulamaz ve ceza verilemez</a:t>
            </a:r>
            <a:r>
              <a:rPr lang="tr-TR" sz="2800" b="1" dirty="0" smtClean="0">
                <a:latin typeface="Arial" pitchFamily="34" charset="0"/>
                <a:cs typeface="Arial" pitchFamily="34" charset="0"/>
              </a:rPr>
              <a:t>. </a:t>
            </a:r>
          </a:p>
          <a:p>
            <a:pPr>
              <a:buFont typeface="Wingdings" pitchFamily="2" charset="2"/>
              <a:buChar char="§"/>
            </a:pPr>
            <a:r>
              <a:rPr lang="tr-TR" sz="2800" dirty="0" smtClean="0">
                <a:latin typeface="Arial" pitchFamily="34" charset="0"/>
                <a:cs typeface="Arial" pitchFamily="34" charset="0"/>
              </a:rPr>
              <a:t> Toplama kampında ağır şartlar altında zorla çalıştırılan insanlar.</a:t>
            </a:r>
          </a:p>
          <a:p>
            <a:pPr>
              <a:buFont typeface="Wingdings" pitchFamily="2" charset="2"/>
              <a:buChar char="§"/>
            </a:pPr>
            <a:r>
              <a:rPr lang="tr-TR" sz="2800" dirty="0" smtClean="0">
                <a:latin typeface="Arial" pitchFamily="34" charset="0"/>
                <a:cs typeface="Arial" pitchFamily="34" charset="0"/>
              </a:rPr>
              <a:t> Zorla Yahudilerin toplanıp kamplara götürmeleri.</a:t>
            </a:r>
          </a:p>
          <a:p>
            <a:pPr>
              <a:buFont typeface="Wingdings" pitchFamily="2" charset="2"/>
              <a:buChar char="§"/>
            </a:pPr>
            <a:r>
              <a:rPr lang="tr-TR" sz="2800" dirty="0" smtClean="0">
                <a:latin typeface="Arial" pitchFamily="34" charset="0"/>
                <a:cs typeface="Arial" pitchFamily="34" charset="0"/>
              </a:rPr>
              <a:t> Yahudilerin çalıştırılırken dövülmeleri.</a:t>
            </a:r>
            <a:endParaRPr lang="tr-TR"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283</TotalTime>
  <Words>1131</Words>
  <Application>Microsoft Office PowerPoint</Application>
  <PresentationFormat>Özel</PresentationFormat>
  <Paragraphs>153</Paragraphs>
  <Slides>14</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14</vt:i4>
      </vt:variant>
    </vt:vector>
  </HeadingPairs>
  <TitlesOfParts>
    <vt:vector size="21" baseType="lpstr">
      <vt:lpstr>Arial</vt:lpstr>
      <vt:lpstr>Montserrat Classic Bold</vt:lpstr>
      <vt:lpstr>Montserrat Classic</vt:lpstr>
      <vt:lpstr>Calibri</vt:lpstr>
      <vt:lpstr>Wingdings</vt:lpstr>
      <vt:lpstr>Montserrat Light</vt:lpstr>
      <vt:lpstr>Office Theme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hayat güzeldir</dc:title>
  <dc:creator>PC</dc:creator>
  <cp:lastModifiedBy>PC</cp:lastModifiedBy>
  <cp:revision>36</cp:revision>
  <dcterms:created xsi:type="dcterms:W3CDTF">2006-08-16T00:00:00Z</dcterms:created>
  <dcterms:modified xsi:type="dcterms:W3CDTF">2020-05-06T15:16:18Z</dcterms:modified>
  <dc:identifier>DAD5CzzatIc</dc:identifier>
</cp:coreProperties>
</file>