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69" r:id="rId3"/>
    <p:sldId id="270" r:id="rId4"/>
    <p:sldId id="263" r:id="rId5"/>
    <p:sldId id="264" r:id="rId6"/>
    <p:sldId id="265" r:id="rId7"/>
    <p:sldId id="259" r:id="rId8"/>
    <p:sldId id="266" r:id="rId9"/>
    <p:sldId id="267" r:id="rId10"/>
    <p:sldId id="260" r:id="rId11"/>
    <p:sldId id="268" r:id="rId12"/>
    <p:sldId id="262" r:id="rId13"/>
    <p:sldId id="261"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13AA5EE-A982-49E5-8797-420A8CCDFAC6}"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53A8E5C-9CFC-4A93-9865-C697DEE7AE9F}" type="slidenum">
              <a:rPr lang="tr-TR" smtClean="0"/>
              <a:t>‹#›</a:t>
            </a:fld>
            <a:endParaRPr lang="tr-TR"/>
          </a:p>
        </p:txBody>
      </p:sp>
    </p:spTree>
    <p:extLst>
      <p:ext uri="{BB962C8B-B14F-4D97-AF65-F5344CB8AC3E}">
        <p14:creationId xmlns:p14="http://schemas.microsoft.com/office/powerpoint/2010/main" val="3891005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13AA5EE-A982-49E5-8797-420A8CCDFAC6}"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53A8E5C-9CFC-4A93-9865-C697DEE7AE9F}" type="slidenum">
              <a:rPr lang="tr-TR" smtClean="0"/>
              <a:t>‹#›</a:t>
            </a:fld>
            <a:endParaRPr lang="tr-TR"/>
          </a:p>
        </p:txBody>
      </p:sp>
    </p:spTree>
    <p:extLst>
      <p:ext uri="{BB962C8B-B14F-4D97-AF65-F5344CB8AC3E}">
        <p14:creationId xmlns:p14="http://schemas.microsoft.com/office/powerpoint/2010/main" val="1832425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13AA5EE-A982-49E5-8797-420A8CCDFAC6}"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53A8E5C-9CFC-4A93-9865-C697DEE7AE9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120153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813AA5EE-A982-49E5-8797-420A8CCDFAC6}"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3A8E5C-9CFC-4A93-9865-C697DEE7AE9F}" type="slidenum">
              <a:rPr lang="tr-TR" smtClean="0"/>
              <a:t>‹#›</a:t>
            </a:fld>
            <a:endParaRPr lang="tr-TR"/>
          </a:p>
        </p:txBody>
      </p:sp>
    </p:spTree>
    <p:extLst>
      <p:ext uri="{BB962C8B-B14F-4D97-AF65-F5344CB8AC3E}">
        <p14:creationId xmlns:p14="http://schemas.microsoft.com/office/powerpoint/2010/main" val="19779965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813AA5EE-A982-49E5-8797-420A8CCDFAC6}"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3A8E5C-9CFC-4A93-9865-C697DEE7AE9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88788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813AA5EE-A982-49E5-8797-420A8CCDFAC6}"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3A8E5C-9CFC-4A93-9865-C697DEE7AE9F}" type="slidenum">
              <a:rPr lang="tr-TR" smtClean="0"/>
              <a:t>‹#›</a:t>
            </a:fld>
            <a:endParaRPr lang="tr-TR"/>
          </a:p>
        </p:txBody>
      </p:sp>
    </p:spTree>
    <p:extLst>
      <p:ext uri="{BB962C8B-B14F-4D97-AF65-F5344CB8AC3E}">
        <p14:creationId xmlns:p14="http://schemas.microsoft.com/office/powerpoint/2010/main" val="7742324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13AA5EE-A982-49E5-8797-420A8CCDFAC6}"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53A8E5C-9CFC-4A93-9865-C697DEE7AE9F}" type="slidenum">
              <a:rPr lang="tr-TR" smtClean="0"/>
              <a:t>‹#›</a:t>
            </a:fld>
            <a:endParaRPr lang="tr-TR"/>
          </a:p>
        </p:txBody>
      </p:sp>
    </p:spTree>
    <p:extLst>
      <p:ext uri="{BB962C8B-B14F-4D97-AF65-F5344CB8AC3E}">
        <p14:creationId xmlns:p14="http://schemas.microsoft.com/office/powerpoint/2010/main" val="37432473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13AA5EE-A982-49E5-8797-420A8CCDFAC6}"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53A8E5C-9CFC-4A93-9865-C697DEE7AE9F}" type="slidenum">
              <a:rPr lang="tr-TR" smtClean="0"/>
              <a:t>‹#›</a:t>
            </a:fld>
            <a:endParaRPr lang="tr-TR"/>
          </a:p>
        </p:txBody>
      </p:sp>
    </p:spTree>
    <p:extLst>
      <p:ext uri="{BB962C8B-B14F-4D97-AF65-F5344CB8AC3E}">
        <p14:creationId xmlns:p14="http://schemas.microsoft.com/office/powerpoint/2010/main" val="3411530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13AA5EE-A982-49E5-8797-420A8CCDFAC6}"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53A8E5C-9CFC-4A93-9865-C697DEE7AE9F}" type="slidenum">
              <a:rPr lang="tr-TR" smtClean="0"/>
              <a:t>‹#›</a:t>
            </a:fld>
            <a:endParaRPr lang="tr-TR"/>
          </a:p>
        </p:txBody>
      </p:sp>
    </p:spTree>
    <p:extLst>
      <p:ext uri="{BB962C8B-B14F-4D97-AF65-F5344CB8AC3E}">
        <p14:creationId xmlns:p14="http://schemas.microsoft.com/office/powerpoint/2010/main" val="3384053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13AA5EE-A982-49E5-8797-420A8CCDFAC6}"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53A8E5C-9CFC-4A93-9865-C697DEE7AE9F}" type="slidenum">
              <a:rPr lang="tr-TR" smtClean="0"/>
              <a:t>‹#›</a:t>
            </a:fld>
            <a:endParaRPr lang="tr-TR"/>
          </a:p>
        </p:txBody>
      </p:sp>
    </p:spTree>
    <p:extLst>
      <p:ext uri="{BB962C8B-B14F-4D97-AF65-F5344CB8AC3E}">
        <p14:creationId xmlns:p14="http://schemas.microsoft.com/office/powerpoint/2010/main" val="40190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13AA5EE-A982-49E5-8797-420A8CCDFAC6}"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53A8E5C-9CFC-4A93-9865-C697DEE7AE9F}" type="slidenum">
              <a:rPr lang="tr-TR" smtClean="0"/>
              <a:t>‹#›</a:t>
            </a:fld>
            <a:endParaRPr lang="tr-TR"/>
          </a:p>
        </p:txBody>
      </p:sp>
    </p:spTree>
    <p:extLst>
      <p:ext uri="{BB962C8B-B14F-4D97-AF65-F5344CB8AC3E}">
        <p14:creationId xmlns:p14="http://schemas.microsoft.com/office/powerpoint/2010/main" val="1200437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13AA5EE-A982-49E5-8797-420A8CCDFAC6}"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53A8E5C-9CFC-4A93-9865-C697DEE7AE9F}" type="slidenum">
              <a:rPr lang="tr-TR" smtClean="0"/>
              <a:t>‹#›</a:t>
            </a:fld>
            <a:endParaRPr lang="tr-TR"/>
          </a:p>
        </p:txBody>
      </p:sp>
    </p:spTree>
    <p:extLst>
      <p:ext uri="{BB962C8B-B14F-4D97-AF65-F5344CB8AC3E}">
        <p14:creationId xmlns:p14="http://schemas.microsoft.com/office/powerpoint/2010/main" val="2922223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13AA5EE-A982-49E5-8797-420A8CCDFAC6}"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53A8E5C-9CFC-4A93-9865-C697DEE7AE9F}" type="slidenum">
              <a:rPr lang="tr-TR" smtClean="0"/>
              <a:t>‹#›</a:t>
            </a:fld>
            <a:endParaRPr lang="tr-TR"/>
          </a:p>
        </p:txBody>
      </p:sp>
    </p:spTree>
    <p:extLst>
      <p:ext uri="{BB962C8B-B14F-4D97-AF65-F5344CB8AC3E}">
        <p14:creationId xmlns:p14="http://schemas.microsoft.com/office/powerpoint/2010/main" val="4116596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3AA5EE-A982-49E5-8797-420A8CCDFAC6}"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53A8E5C-9CFC-4A93-9865-C697DEE7AE9F}" type="slidenum">
              <a:rPr lang="tr-TR" smtClean="0"/>
              <a:t>‹#›</a:t>
            </a:fld>
            <a:endParaRPr lang="tr-TR"/>
          </a:p>
        </p:txBody>
      </p:sp>
    </p:spTree>
    <p:extLst>
      <p:ext uri="{BB962C8B-B14F-4D97-AF65-F5344CB8AC3E}">
        <p14:creationId xmlns:p14="http://schemas.microsoft.com/office/powerpoint/2010/main" val="3100428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13AA5EE-A982-49E5-8797-420A8CCDFAC6}"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53A8E5C-9CFC-4A93-9865-C697DEE7AE9F}" type="slidenum">
              <a:rPr lang="tr-TR" smtClean="0"/>
              <a:t>‹#›</a:t>
            </a:fld>
            <a:endParaRPr lang="tr-TR"/>
          </a:p>
        </p:txBody>
      </p:sp>
    </p:spTree>
    <p:extLst>
      <p:ext uri="{BB962C8B-B14F-4D97-AF65-F5344CB8AC3E}">
        <p14:creationId xmlns:p14="http://schemas.microsoft.com/office/powerpoint/2010/main" val="957976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13AA5EE-A982-49E5-8797-420A8CCDFAC6}"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3A8E5C-9CFC-4A93-9865-C697DEE7AE9F}" type="slidenum">
              <a:rPr lang="tr-TR" smtClean="0"/>
              <a:t>‹#›</a:t>
            </a:fld>
            <a:endParaRPr lang="tr-TR"/>
          </a:p>
        </p:txBody>
      </p:sp>
    </p:spTree>
    <p:extLst>
      <p:ext uri="{BB962C8B-B14F-4D97-AF65-F5344CB8AC3E}">
        <p14:creationId xmlns:p14="http://schemas.microsoft.com/office/powerpoint/2010/main" val="74217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13AA5EE-A982-49E5-8797-420A8CCDFAC6}"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53A8E5C-9CFC-4A93-9865-C697DEE7AE9F}" type="slidenum">
              <a:rPr lang="tr-TR" smtClean="0"/>
              <a:t>‹#›</a:t>
            </a:fld>
            <a:endParaRPr lang="tr-TR"/>
          </a:p>
        </p:txBody>
      </p:sp>
    </p:spTree>
    <p:extLst>
      <p:ext uri="{BB962C8B-B14F-4D97-AF65-F5344CB8AC3E}">
        <p14:creationId xmlns:p14="http://schemas.microsoft.com/office/powerpoint/2010/main" val="171120434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Sözleşmelerde Temsil</a:t>
            </a:r>
            <a:endParaRPr lang="tr-TR" dirty="0"/>
          </a:p>
        </p:txBody>
      </p:sp>
      <p:sp>
        <p:nvSpPr>
          <p:cNvPr id="3" name="İçerik Yer Tutucusu 2"/>
          <p:cNvSpPr>
            <a:spLocks noGrp="1"/>
          </p:cNvSpPr>
          <p:nvPr>
            <p:ph idx="1"/>
          </p:nvPr>
        </p:nvSpPr>
        <p:spPr/>
        <p:txBody>
          <a:bodyPr>
            <a:normAutofit/>
          </a:bodyPr>
          <a:lstStyle/>
          <a:p>
            <a:pPr algn="just"/>
            <a:r>
              <a:rPr lang="tr-TR" dirty="0" smtClean="0"/>
              <a:t>Temsil kavramı</a:t>
            </a:r>
          </a:p>
          <a:p>
            <a:pPr algn="just"/>
            <a:r>
              <a:rPr lang="tr-TR" dirty="0" smtClean="0"/>
              <a:t>Temsilin söz konusu olamayacağı durumlar</a:t>
            </a:r>
          </a:p>
          <a:p>
            <a:pPr algn="just"/>
            <a:r>
              <a:rPr lang="tr-TR" dirty="0" smtClean="0"/>
              <a:t>Temsilin türleri</a:t>
            </a:r>
          </a:p>
          <a:p>
            <a:pPr marL="0" indent="0" algn="just">
              <a:buNone/>
            </a:pPr>
            <a:endParaRPr lang="tr-TR" dirty="0" smtClean="0"/>
          </a:p>
        </p:txBody>
      </p:sp>
    </p:spTree>
    <p:extLst>
      <p:ext uri="{BB962C8B-B14F-4D97-AF65-F5344CB8AC3E}">
        <p14:creationId xmlns:p14="http://schemas.microsoft.com/office/powerpoint/2010/main" val="3656161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Yetkisiz Temsil</a:t>
            </a:r>
          </a:p>
          <a:p>
            <a:pPr algn="just"/>
            <a:r>
              <a:rPr lang="tr-TR" dirty="0" smtClean="0"/>
              <a:t>Bir kimse temsil yetkisi olmadığı halde başka bir kişi adına bir hukuki işlem veya sözleşme yaparsa yetkisiz temsil söz konusu olur.</a:t>
            </a:r>
          </a:p>
          <a:p>
            <a:pPr algn="just"/>
            <a:r>
              <a:rPr lang="tr-TR" b="1" dirty="0" smtClean="0"/>
              <a:t>TBK m. 46</a:t>
            </a:r>
            <a:r>
              <a:rPr lang="tr-TR" dirty="0" smtClean="0"/>
              <a:t>: «Bir kimse yetkisi olmadığı halde temsilci olarak bir hukuki işlem yaparsa, bu işlem ancak onandığı takdirde temsil olunanı bağlar. </a:t>
            </a:r>
            <a:r>
              <a:rPr lang="tr-TR" dirty="0"/>
              <a:t>Yetkisiz temsilcinin kendisiyle işlem yaptığı diğer taraf, temsil olunandan, uygun bir süre içinde bu hukuki işlemi onayıp onamayacağını bildirmesini isteyebilir. Bu süre içinde işlemin onanmaması durumunda, diğer taraf bu işlemle bağlı olmaktan kurtulur</a:t>
            </a:r>
            <a:r>
              <a:rPr lang="tr-TR" dirty="0" smtClean="0"/>
              <a:t>.»</a:t>
            </a:r>
            <a:endParaRPr lang="tr-TR" dirty="0"/>
          </a:p>
        </p:txBody>
      </p:sp>
    </p:spTree>
    <p:extLst>
      <p:ext uri="{BB962C8B-B14F-4D97-AF65-F5344CB8AC3E}">
        <p14:creationId xmlns:p14="http://schemas.microsoft.com/office/powerpoint/2010/main" val="2041893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t>TBK m. </a:t>
            </a:r>
            <a:r>
              <a:rPr lang="tr-TR" b="1" dirty="0"/>
              <a:t>47</a:t>
            </a:r>
            <a:r>
              <a:rPr lang="tr-TR" dirty="0"/>
              <a:t>: </a:t>
            </a:r>
            <a:r>
              <a:rPr lang="tr-TR" dirty="0" smtClean="0"/>
              <a:t>«Temsil </a:t>
            </a:r>
            <a:r>
              <a:rPr lang="tr-TR" dirty="0"/>
              <a:t>olunanın açık veya örtülü olarak hukuki işlemi onamaması hâlinde, bu işlemin geçersiz olmasından doğan zararın giderilmesi, yetkisiz temsilciden istenebilir. Ancak, yetkisiz temsilci, işlemin yapıldığı sırada karşı tarafın, kendisinin yetkisiz olduğunu bildiğini veya bilmesi gerektiğini ispat ederse, kendisinden zararın giderilmesi istenemez. Hakkaniyet gerektiriyorsa, kusurlu yetkisiz temsilciden diğer zararların giderilmesi de istenebilir. Sebepsiz zenginleşmeden doğan haklar </a:t>
            </a:r>
            <a:r>
              <a:rPr lang="tr-TR" dirty="0" smtClean="0"/>
              <a:t>saklıdır.»</a:t>
            </a:r>
            <a:endParaRPr lang="tr-TR" dirty="0"/>
          </a:p>
        </p:txBody>
      </p:sp>
    </p:spTree>
    <p:extLst>
      <p:ext uri="{BB962C8B-B14F-4D97-AF65-F5344CB8AC3E}">
        <p14:creationId xmlns:p14="http://schemas.microsoft.com/office/powerpoint/2010/main" val="481824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İlan Yoluyla Ödül Sözü Verme</a:t>
            </a:r>
            <a:endParaRPr lang="tr-TR" dirty="0"/>
          </a:p>
        </p:txBody>
      </p:sp>
      <p:sp>
        <p:nvSpPr>
          <p:cNvPr id="3" name="İçerik Yer Tutucusu 2"/>
          <p:cNvSpPr>
            <a:spLocks noGrp="1"/>
          </p:cNvSpPr>
          <p:nvPr>
            <p:ph idx="1"/>
          </p:nvPr>
        </p:nvSpPr>
        <p:spPr/>
        <p:txBody>
          <a:bodyPr/>
          <a:lstStyle/>
          <a:p>
            <a:r>
              <a:rPr lang="tr-TR" b="1" dirty="0" smtClean="0"/>
              <a:t>TBK m. 9</a:t>
            </a:r>
          </a:p>
          <a:p>
            <a:pPr algn="just"/>
            <a:r>
              <a:rPr lang="tr-TR" dirty="0" smtClean="0"/>
              <a:t>«Bir sonucun gerçekleşmesi karşılığında ödül vereceğini ilan yoluyla duyuran kimse, sözünü yerine getirmekle yükümlüdür. Ödül sözü veren, sonucun gerçekleşmesinden önce sözünden cayarsa veya sonucun gerçekleşmesini engellerse, dürüstlük kurallarına uygun olarak yapılan giderleri ödemekle yükümlüdür. Ancak, bir ya da birden çok kişiye ödenecek giderlerin toplamı, ödülün değerini aşamaz. Ödül sözü veren, giderlerinin ödenmesini isteyenlerin beklenen sonucu gerçekleştiremeyeceklerini ispat ederse, giderleri ödeme yükümlülüğünden kurtulur.» </a:t>
            </a:r>
            <a:endParaRPr lang="tr-TR" dirty="0"/>
          </a:p>
        </p:txBody>
      </p:sp>
    </p:spTree>
    <p:extLst>
      <p:ext uri="{BB962C8B-B14F-4D97-AF65-F5344CB8AC3E}">
        <p14:creationId xmlns:p14="http://schemas.microsoft.com/office/powerpoint/2010/main" val="2524571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buNone/>
            </a:pPr>
            <a:r>
              <a:rPr lang="tr-TR" b="1" dirty="0" smtClean="0"/>
              <a:t>     Şartları:</a:t>
            </a:r>
          </a:p>
          <a:p>
            <a:r>
              <a:rPr lang="tr-TR" dirty="0" smtClean="0"/>
              <a:t>1- İlan yapılmış olmalıdır.</a:t>
            </a:r>
          </a:p>
          <a:p>
            <a:r>
              <a:rPr lang="tr-TR" dirty="0" smtClean="0"/>
              <a:t>2- Bir edim gösterilmiş olmalıdır.</a:t>
            </a:r>
          </a:p>
          <a:p>
            <a:pPr algn="just"/>
            <a:r>
              <a:rPr lang="tr-TR" dirty="0" smtClean="0"/>
              <a:t>3- Ödül sözü verenin sonucun elde edilmesinde bir menfaati bulunmalıdır.</a:t>
            </a:r>
          </a:p>
          <a:p>
            <a:pPr algn="just"/>
            <a:r>
              <a:rPr lang="tr-TR" dirty="0" smtClean="0"/>
              <a:t>4- Bir ödül gösterilmelidir.</a:t>
            </a:r>
            <a:endParaRPr lang="tr-TR" dirty="0"/>
          </a:p>
        </p:txBody>
      </p:sp>
    </p:spTree>
    <p:extLst>
      <p:ext uri="{BB962C8B-B14F-4D97-AF65-F5344CB8AC3E}">
        <p14:creationId xmlns:p14="http://schemas.microsoft.com/office/powerpoint/2010/main" val="3333965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   Temsili Açıklayan Teorile</a:t>
            </a:r>
            <a:r>
              <a:rPr lang="tr-TR" dirty="0" smtClean="0"/>
              <a:t>r</a:t>
            </a:r>
          </a:p>
          <a:p>
            <a:r>
              <a:rPr lang="tr-TR" dirty="0" smtClean="0"/>
              <a:t>a) İşlem sahibi teorisi</a:t>
            </a:r>
          </a:p>
          <a:p>
            <a:r>
              <a:rPr lang="tr-TR" dirty="0" smtClean="0"/>
              <a:t>b) Birlikte işlem teorisi</a:t>
            </a:r>
          </a:p>
          <a:p>
            <a:r>
              <a:rPr lang="tr-TR" dirty="0" smtClean="0"/>
              <a:t>c) Temsil teorisi</a:t>
            </a:r>
            <a:endParaRPr lang="tr-TR" dirty="0"/>
          </a:p>
        </p:txBody>
      </p:sp>
    </p:spTree>
    <p:extLst>
      <p:ext uri="{BB962C8B-B14F-4D97-AF65-F5344CB8AC3E}">
        <p14:creationId xmlns:p14="http://schemas.microsoft.com/office/powerpoint/2010/main" val="116603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   Temsilin Çeşitleri</a:t>
            </a:r>
          </a:p>
          <a:p>
            <a:r>
              <a:rPr lang="tr-TR" dirty="0" smtClean="0"/>
              <a:t>1. Doğrudan doğruya temsil-dolaylı temsil</a:t>
            </a:r>
          </a:p>
          <a:p>
            <a:r>
              <a:rPr lang="tr-TR" dirty="0" smtClean="0"/>
              <a:t>2. Aktif temsil-pasif temsil</a:t>
            </a:r>
          </a:p>
          <a:p>
            <a:r>
              <a:rPr lang="tr-TR" dirty="0" smtClean="0"/>
              <a:t>3. İradi temsil-Kanuni temsil</a:t>
            </a:r>
            <a:endParaRPr lang="tr-TR" dirty="0"/>
          </a:p>
        </p:txBody>
      </p:sp>
    </p:spTree>
    <p:extLst>
      <p:ext uri="{BB962C8B-B14F-4D97-AF65-F5344CB8AC3E}">
        <p14:creationId xmlns:p14="http://schemas.microsoft.com/office/powerpoint/2010/main" val="1677060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t>Temsilin Hükmü</a:t>
            </a:r>
          </a:p>
          <a:p>
            <a:pPr algn="just"/>
            <a:r>
              <a:rPr lang="tr-TR" b="1" dirty="0" smtClean="0"/>
              <a:t>TBK m. 40</a:t>
            </a:r>
            <a:r>
              <a:rPr lang="tr-TR" dirty="0" smtClean="0"/>
              <a:t>: «Yetkili </a:t>
            </a:r>
            <a:r>
              <a:rPr lang="tr-TR" dirty="0"/>
              <a:t>bir temsilci tarafından bir başkası adına ve hesabına yapılan hukuki işlemin sonuçları, doğrudan doğruya temsil olunanı bağlar. Temsilci, hukuki işlemi yaparken bu sıfatını bildirmezse, hukuki işlemin sonuçları kendisine ait olur. Ancak, karşı taraf bir temsil ilişkisinin varlığını durumdan çıkarıyor veya çıkarması gerekiyor ya da hukuki işlemi temsilci veya temsil olunandan biri ile yapması farksız ise, hukuki işlemin sonuçları doğrudan doğruya temsil olunana ait olur. Diğer durumlarda alacağın devri veya borcun üstlenilmesine ilişkin hükümler uygulanır</a:t>
            </a:r>
            <a:r>
              <a:rPr lang="tr-TR" dirty="0" smtClean="0"/>
              <a:t>.»</a:t>
            </a:r>
            <a:endParaRPr lang="tr-TR" dirty="0"/>
          </a:p>
        </p:txBody>
      </p:sp>
    </p:spTree>
    <p:extLst>
      <p:ext uri="{BB962C8B-B14F-4D97-AF65-F5344CB8AC3E}">
        <p14:creationId xmlns:p14="http://schemas.microsoft.com/office/powerpoint/2010/main" val="2890815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b="1" dirty="0" smtClean="0"/>
              <a:t>Temsil Yetkisinin İçeriği ve Derecesi</a:t>
            </a:r>
          </a:p>
          <a:p>
            <a:pPr algn="just"/>
            <a:r>
              <a:rPr lang="tr-TR" b="1" dirty="0" smtClean="0"/>
              <a:t>TBK m. 41</a:t>
            </a:r>
            <a:r>
              <a:rPr lang="tr-TR" dirty="0" smtClean="0"/>
              <a:t>: «Başkası </a:t>
            </a:r>
            <a:r>
              <a:rPr lang="tr-TR" dirty="0"/>
              <a:t>adına ve hesabına temsil kamu hukukundan doğmuşsa, temsil yetkisinin içeriği ve derecesi bu konudaki yasal hükümlere; temsil hukuksal bir işlemden doğmuşsa, temsil yetkisinin içeriği ve derecesi o hukuksal işleme göre belirlenir. Temsil yetkisi üçüncü kişilere bildirilmişse temsil yetkisinin içeriği ve derecesi, bu bildirime göre belirlenir</a:t>
            </a:r>
            <a:r>
              <a:rPr lang="tr-TR" dirty="0" smtClean="0"/>
              <a:t>.»</a:t>
            </a:r>
            <a:endParaRPr lang="tr-TR" dirty="0"/>
          </a:p>
        </p:txBody>
      </p:sp>
    </p:spTree>
    <p:extLst>
      <p:ext uri="{BB962C8B-B14F-4D97-AF65-F5344CB8AC3E}">
        <p14:creationId xmlns:p14="http://schemas.microsoft.com/office/powerpoint/2010/main" val="2075072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t>Temsil Yetkisinin Sınırlanması ve Geri Alınması</a:t>
            </a:r>
          </a:p>
          <a:p>
            <a:pPr algn="just"/>
            <a:r>
              <a:rPr lang="tr-TR" b="1" dirty="0" smtClean="0"/>
              <a:t>TBK m. 42</a:t>
            </a:r>
            <a:r>
              <a:rPr lang="tr-TR" dirty="0" smtClean="0"/>
              <a:t>: «Temsil </a:t>
            </a:r>
            <a:r>
              <a:rPr lang="tr-TR" dirty="0"/>
              <a:t>olunan, hukuki bir işlemden doğan temsil yetkisini her zaman sınırlayabilir veya geri alabilir. Ancak, taraflar arasındaki hizmet, vekâlet veya ortaklık sözleşmeleri gibi hukuki ilişkilerden doğabilecek haklar saklıdır. Temsil olunan, bu hakkından önceden feragat edemez. Temsil olunan verdiği yetkiyi üçüncü kişilere açıkça veya dolaylı biçimde bildirmişse, bu yetkiyi tamamen veya kısmen geri aldığını onlara bildirmediği takdirde, yetkinin geri alındığını iyiniyetli üçüncü kişilere karşı ileri </a:t>
            </a:r>
            <a:r>
              <a:rPr lang="tr-TR" dirty="0" smtClean="0"/>
              <a:t>süremez.»</a:t>
            </a:r>
            <a:endParaRPr lang="tr-TR" dirty="0"/>
          </a:p>
        </p:txBody>
      </p:sp>
    </p:spTree>
    <p:extLst>
      <p:ext uri="{BB962C8B-B14F-4D97-AF65-F5344CB8AC3E}">
        <p14:creationId xmlns:p14="http://schemas.microsoft.com/office/powerpoint/2010/main" val="2292919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   Temsil Yetkisinin Sona Ermesi</a:t>
            </a:r>
          </a:p>
          <a:p>
            <a:r>
              <a:rPr lang="tr-TR" dirty="0" smtClean="0"/>
              <a:t>a) Temsil yetkisinin geri alınması</a:t>
            </a:r>
          </a:p>
          <a:p>
            <a:r>
              <a:rPr lang="tr-TR" dirty="0" smtClean="0"/>
              <a:t>b) Ayrılma</a:t>
            </a:r>
          </a:p>
          <a:p>
            <a:r>
              <a:rPr lang="tr-TR" dirty="0" smtClean="0"/>
              <a:t>c) Ölüm, gaiplik kararı, fiil ehliyetinin kaybı</a:t>
            </a:r>
          </a:p>
          <a:p>
            <a:r>
              <a:rPr lang="tr-TR" dirty="0" smtClean="0"/>
              <a:t>d) İflas</a:t>
            </a:r>
          </a:p>
          <a:p>
            <a:r>
              <a:rPr lang="tr-TR" dirty="0" smtClean="0"/>
              <a:t>e) Tüzel kişiliğin sona ermesi</a:t>
            </a:r>
          </a:p>
          <a:p>
            <a:r>
              <a:rPr lang="tr-TR" dirty="0" smtClean="0"/>
              <a:t>f) Verilen yetki süresinin veya işin bitmesi</a:t>
            </a:r>
            <a:endParaRPr lang="tr-TR" dirty="0"/>
          </a:p>
        </p:txBody>
      </p:sp>
    </p:spTree>
    <p:extLst>
      <p:ext uri="{BB962C8B-B14F-4D97-AF65-F5344CB8AC3E}">
        <p14:creationId xmlns:p14="http://schemas.microsoft.com/office/powerpoint/2010/main" val="1044903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    Yetki Belgesinin Geri Verilmesi</a:t>
            </a:r>
          </a:p>
          <a:p>
            <a:pPr algn="just"/>
            <a:r>
              <a:rPr lang="tr-TR" b="1" dirty="0" smtClean="0"/>
              <a:t>TBK m. 44</a:t>
            </a:r>
            <a:r>
              <a:rPr lang="tr-TR" dirty="0" smtClean="0"/>
              <a:t>: «Temsilciye </a:t>
            </a:r>
            <a:r>
              <a:rPr lang="tr-TR" dirty="0"/>
              <a:t>yetki belgesi verilmişse, yetkinin sona ermesi durumunda temsilci, bu belgeyi temsil olunana geri vermekle veya hâkimin belirleyeceği yere bırakmakla yükümlüdür. Temsil olunan veya halefleri, temsilcinin belgeyi geri vermesi için gerekeni yapmazlarsa, bundan dolayı iyiniyetli üçüncü kişilerin zararını gidermekle yükümlüdürler</a:t>
            </a:r>
            <a:r>
              <a:rPr lang="tr-TR" dirty="0" smtClean="0"/>
              <a:t>.»</a:t>
            </a:r>
            <a:endParaRPr lang="tr-TR" dirty="0"/>
          </a:p>
        </p:txBody>
      </p:sp>
    </p:spTree>
    <p:extLst>
      <p:ext uri="{BB962C8B-B14F-4D97-AF65-F5344CB8AC3E}">
        <p14:creationId xmlns:p14="http://schemas.microsoft.com/office/powerpoint/2010/main" val="1509253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Yetkinin Sona Erdiğinin İleri Sürülememesi</a:t>
            </a:r>
          </a:p>
          <a:p>
            <a:pPr algn="just"/>
            <a:r>
              <a:rPr lang="tr-TR" b="1" dirty="0" smtClean="0"/>
              <a:t>TBK m. 45</a:t>
            </a:r>
            <a:r>
              <a:rPr lang="tr-TR" dirty="0" smtClean="0"/>
              <a:t>: «Temsilci</a:t>
            </a:r>
            <a:r>
              <a:rPr lang="tr-TR" dirty="0"/>
              <a:t>, yetkisinin sona ermiş olduğunu bilmediği sürece, temsil olunan veya halefleri, temsilcinin yapmış olduğu hukuki işlemlerin sonuçlarıyla bağlıdırlar. Bu kural, üçüncü kişilerin yetkinin sona ermiş olduğunu bildikleri durumlarda </a:t>
            </a:r>
            <a:r>
              <a:rPr lang="tr-TR" dirty="0" smtClean="0"/>
              <a:t>uygulanmaz.»</a:t>
            </a:r>
            <a:endParaRPr lang="tr-TR" dirty="0"/>
          </a:p>
        </p:txBody>
      </p:sp>
    </p:spTree>
    <p:extLst>
      <p:ext uri="{BB962C8B-B14F-4D97-AF65-F5344CB8AC3E}">
        <p14:creationId xmlns:p14="http://schemas.microsoft.com/office/powerpoint/2010/main" val="236065599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166</TotalTime>
  <Words>709</Words>
  <Application>Microsoft Office PowerPoint</Application>
  <PresentationFormat>Geniş ekran</PresentationFormat>
  <Paragraphs>41</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Century Gothic</vt:lpstr>
      <vt:lpstr>Wingdings 3</vt:lpstr>
      <vt:lpstr>Duman</vt:lpstr>
      <vt:lpstr>Sözleşmelerde Temsil</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İlan Yoluyla Ödül Sözü Verme</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Sözleşmelerde Temsil</dc:title>
  <dc:creator>TOSHIBA</dc:creator>
  <cp:lastModifiedBy>TOSHIBA</cp:lastModifiedBy>
  <cp:revision>8</cp:revision>
  <dcterms:created xsi:type="dcterms:W3CDTF">2020-04-24T12:24:38Z</dcterms:created>
  <dcterms:modified xsi:type="dcterms:W3CDTF">2020-05-04T12:52:57Z</dcterms:modified>
</cp:coreProperties>
</file>