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7820B-E765-4FD5-975D-EA6F5D43A3B9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2115-9AC1-42BA-BA91-B9F882E4976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smtClean="0">
                <a:solidFill>
                  <a:srgbClr val="FFC000"/>
                </a:solidFill>
              </a:rPr>
              <a:t>RADYASYONUN HÜCREDEKİ KRİTİK HEDEFLERİ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1071563" y="1714500"/>
            <a:ext cx="6615112" cy="4525963"/>
          </a:xfrm>
        </p:spPr>
        <p:txBody>
          <a:bodyPr/>
          <a:lstStyle/>
          <a:p>
            <a:pPr>
              <a:buFont typeface="Arial" charset="0"/>
              <a:buNone/>
            </a:pPr>
            <a:endParaRPr lang="tr-TR" sz="4000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</a:pPr>
            <a:r>
              <a:rPr lang="tr-TR" sz="4000" smtClean="0">
                <a:solidFill>
                  <a:srgbClr val="FFC000"/>
                </a:solidFill>
              </a:rPr>
              <a:t>1)</a:t>
            </a:r>
            <a:r>
              <a:rPr lang="tr-TR" sz="4000" smtClean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tr-TR" sz="4000" smtClean="0"/>
              <a:t>DNA, kromozomlar</a:t>
            </a:r>
          </a:p>
          <a:p>
            <a:pPr>
              <a:buFont typeface="Arial" charset="0"/>
              <a:buNone/>
            </a:pPr>
            <a:r>
              <a:rPr lang="tr-TR" sz="4000" smtClean="0">
                <a:solidFill>
                  <a:srgbClr val="FFC000"/>
                </a:solidFill>
              </a:rPr>
              <a:t>2) </a:t>
            </a:r>
            <a:r>
              <a:rPr lang="tr-TR" sz="4000" smtClean="0"/>
              <a:t>Hücre membranı </a:t>
            </a:r>
            <a:endParaRPr lang="tr-TR" sz="4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tr-TR" sz="4000" smtClean="0">
                <a:solidFill>
                  <a:srgbClr val="FFC000"/>
                </a:solidFill>
              </a:rPr>
              <a:t>3)</a:t>
            </a:r>
            <a:r>
              <a:rPr lang="tr-TR" sz="4000" smtClean="0"/>
              <a:t> RNA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  <a:endParaRPr lang="tr-TR" sz="3600" smtClean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tr-TR" sz="3100" dirty="0" smtClean="0">
                <a:solidFill>
                  <a:srgbClr val="FFC000"/>
                </a:solidFill>
              </a:rPr>
              <a:t>Reprodüktif Sistem:</a:t>
            </a:r>
          </a:p>
          <a:p>
            <a:pPr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tr-TR" sz="2700" b="1" dirty="0" smtClean="0"/>
              <a:t>Erkek: 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Ana hücreler</a:t>
            </a:r>
            <a:r>
              <a:rPr lang="tr-TR" sz="2400" dirty="0" smtClean="0">
                <a:latin typeface="Arial" pitchFamily="34" charset="0"/>
              </a:rPr>
              <a:t>, </a:t>
            </a:r>
            <a:r>
              <a:rPr lang="tr-TR" sz="2400" dirty="0" smtClean="0"/>
              <a:t>çoğalmakta olan spermatogonia duyarlıdır.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Spermatidler</a:t>
            </a:r>
            <a:r>
              <a:rPr lang="tr-TR" sz="2400" dirty="0" smtClean="0">
                <a:latin typeface="Arial" pitchFamily="34" charset="0"/>
              </a:rPr>
              <a:t>, </a:t>
            </a:r>
            <a:r>
              <a:rPr lang="tr-TR" sz="2400" dirty="0" smtClean="0"/>
              <a:t>matür spermler </a:t>
            </a:r>
            <a:r>
              <a:rPr lang="tr-TR" sz="2400" dirty="0" smtClean="0">
                <a:latin typeface="Arial" pitchFamily="34" charset="0"/>
              </a:rPr>
              <a:t>ve t</a:t>
            </a:r>
            <a:r>
              <a:rPr lang="tr-TR" sz="2400" dirty="0" smtClean="0"/>
              <a:t>estesteron üretimi yapan hücreler önemli ölçüde dirençlidir.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Sterilite</a:t>
            </a:r>
            <a:r>
              <a:rPr lang="tr-TR" sz="2400" dirty="0" smtClean="0">
                <a:latin typeface="Arial" pitchFamily="34" charset="0"/>
              </a:rPr>
              <a:t>;</a:t>
            </a:r>
            <a:r>
              <a:rPr lang="tr-TR" sz="2400" dirty="0" smtClean="0"/>
              <a:t> 6 Sv(600 Rem) dozundan aylar sonra olabilir.</a:t>
            </a:r>
          </a:p>
          <a:p>
            <a:pPr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tr-TR" sz="2700" b="1" dirty="0" smtClean="0"/>
              <a:t>Kadın: 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Gelişmekte olan follikül ve ovum radyasyona hassastır.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Hormon üretimi etkilenir.</a:t>
            </a:r>
          </a:p>
          <a:p>
            <a:pPr>
              <a:lnSpc>
                <a:spcPct val="90000"/>
              </a:lnSpc>
              <a:defRPr/>
            </a:pPr>
            <a:r>
              <a:rPr lang="tr-TR" sz="2400" dirty="0" smtClean="0"/>
              <a:t> 1,5 Sv (150 rem) üzerin</a:t>
            </a:r>
            <a:r>
              <a:rPr lang="tr-TR" sz="2400" dirty="0" smtClean="0">
                <a:latin typeface="Arial" pitchFamily="34" charset="0"/>
              </a:rPr>
              <a:t>d</a:t>
            </a:r>
            <a:r>
              <a:rPr lang="tr-TR" sz="2400" dirty="0" smtClean="0"/>
              <a:t>e menapoz riski artar.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sz="3600" smtClean="0">
                <a:solidFill>
                  <a:srgbClr val="FFC000"/>
                </a:solidFill>
              </a:rPr>
              <a:t>Cilt:</a:t>
            </a:r>
          </a:p>
          <a:p>
            <a:r>
              <a:rPr lang="tr-TR" smtClean="0"/>
              <a:t>5-10 Sv (500-1000 Rem) üzerindeki dozlarda görülür.</a:t>
            </a:r>
            <a:endParaRPr lang="tr-TR" u="sng" smtClean="0">
              <a:solidFill>
                <a:srgbClr val="C00000"/>
              </a:solidFill>
            </a:endParaRPr>
          </a:p>
          <a:p>
            <a:r>
              <a:rPr lang="tr-TR" smtClean="0"/>
              <a:t>Rölatif radyosensitiftir.</a:t>
            </a:r>
          </a:p>
          <a:p>
            <a:r>
              <a:rPr lang="tr-TR" smtClean="0"/>
              <a:t>Eritem, geçici veya kalıcı epilasyon, dermatit, dermal nekrozis, skar.</a:t>
            </a:r>
          </a:p>
          <a:p>
            <a:r>
              <a:rPr lang="tr-TR" smtClean="0"/>
              <a:t>Mukozal değişiklikler.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smtClean="0">
                <a:solidFill>
                  <a:srgbClr val="C00000"/>
                </a:solidFill>
                <a:latin typeface="Arial" charset="0"/>
              </a:rPr>
              <a:t>   </a:t>
            </a:r>
            <a:r>
              <a:rPr lang="tr-TR" smtClean="0">
                <a:solidFill>
                  <a:srgbClr val="FFC000"/>
                </a:solidFill>
                <a:latin typeface="Arial" charset="0"/>
              </a:rPr>
              <a:t>Kardiyonörovasküler sistem (Kardiyonörovasküler sendrom)</a:t>
            </a:r>
            <a:r>
              <a:rPr lang="tr-TR" smtClean="0">
                <a:solidFill>
                  <a:srgbClr val="FFC000"/>
                </a:solidFill>
              </a:rPr>
              <a:t>:</a:t>
            </a:r>
          </a:p>
          <a:p>
            <a:r>
              <a:rPr lang="tr-TR" sz="2800" smtClean="0"/>
              <a:t>20 Sv (2000 Rem) üzerinde dozlarda görülebilir.</a:t>
            </a:r>
            <a:endParaRPr lang="tr-TR" sz="2800" smtClean="0">
              <a:solidFill>
                <a:srgbClr val="C00000"/>
              </a:solidFill>
            </a:endParaRPr>
          </a:p>
          <a:p>
            <a:r>
              <a:rPr lang="tr-TR" sz="2800" smtClean="0"/>
              <a:t>Oldukça dirençli sistemlerdir.</a:t>
            </a:r>
          </a:p>
          <a:p>
            <a:r>
              <a:rPr lang="tr-TR" sz="2800" smtClean="0"/>
              <a:t>Kapiller permiabilite bozulur. Obliteratif endarterit, vaskülit, myokardit, kalp yetmezliği olabilir.</a:t>
            </a:r>
          </a:p>
          <a:p>
            <a:r>
              <a:rPr lang="tr-TR" sz="2800" smtClean="0"/>
              <a:t>Kan-beyin bariyeri bozulur. İnterstisiyel ödem, menenjit, ensefalit olabilir.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>
          <a:xfrm>
            <a:off x="611188" y="206057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tr-TR" sz="3600" smtClean="0">
                <a:solidFill>
                  <a:srgbClr val="FFC000"/>
                </a:solidFill>
              </a:rPr>
              <a:t>Diğer Sistemler:</a:t>
            </a:r>
            <a:endParaRPr lang="tr-TR" smtClean="0">
              <a:solidFill>
                <a:srgbClr val="FFC000"/>
              </a:solidFill>
            </a:endParaRPr>
          </a:p>
          <a:p>
            <a:r>
              <a:rPr lang="tr-TR" smtClean="0"/>
              <a:t>Akciğer:</a:t>
            </a:r>
            <a:r>
              <a:rPr lang="tr-TR" sz="2800" smtClean="0"/>
              <a:t> Radyasyon pnömonitisi,fibrozis</a:t>
            </a:r>
          </a:p>
          <a:p>
            <a:r>
              <a:rPr lang="tr-TR" smtClean="0"/>
              <a:t>Böbrek:</a:t>
            </a:r>
            <a:r>
              <a:rPr lang="tr-TR" sz="2800" smtClean="0"/>
              <a:t> Nefritis,renal yetmezlik.</a:t>
            </a:r>
          </a:p>
          <a:p>
            <a:r>
              <a:rPr lang="tr-TR" smtClean="0"/>
              <a:t>Karaciğer: </a:t>
            </a:r>
            <a:r>
              <a:rPr lang="tr-TR" sz="2800" smtClean="0"/>
              <a:t>Hepatit</a:t>
            </a:r>
          </a:p>
          <a:p>
            <a:r>
              <a:rPr lang="tr-TR" smtClean="0"/>
              <a:t>Tiroid: </a:t>
            </a:r>
            <a:r>
              <a:rPr lang="tr-TR" sz="2800" smtClean="0"/>
              <a:t>Radyasyon tiroiditi.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İNSANDA AKUT ETKİLERİ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smtClean="0">
                <a:solidFill>
                  <a:srgbClr val="FFC000"/>
                </a:solidFill>
              </a:rPr>
              <a:t>1)Prodromal devre:</a:t>
            </a:r>
            <a:endParaRPr lang="tr-TR" sz="2500" smtClean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500" smtClean="0"/>
              <a:t>İlk 24-48 saat</a:t>
            </a:r>
          </a:p>
          <a:p>
            <a:pPr>
              <a:lnSpc>
                <a:spcPct val="80000"/>
              </a:lnSpc>
            </a:pPr>
            <a:r>
              <a:rPr lang="tr-TR" sz="2500" smtClean="0"/>
              <a:t>Halsizlik,iştahsızlık,bulantı,kusma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smtClean="0">
                <a:solidFill>
                  <a:srgbClr val="FFC000"/>
                </a:solidFill>
              </a:rPr>
              <a:t>2)Latent devre:</a:t>
            </a:r>
          </a:p>
          <a:p>
            <a:pPr>
              <a:lnSpc>
                <a:spcPct val="80000"/>
              </a:lnSpc>
            </a:pPr>
            <a:r>
              <a:rPr lang="tr-TR" sz="2500" smtClean="0"/>
              <a:t>1-3 hafta</a:t>
            </a:r>
            <a:r>
              <a:rPr lang="tr-TR" sz="2500" smtClean="0">
                <a:latin typeface="Arial" charset="0"/>
              </a:rPr>
              <a:t>, ç</a:t>
            </a:r>
            <a:r>
              <a:rPr lang="tr-TR" sz="2500" smtClean="0"/>
              <a:t>ok yüksek dozlarda 20 Sv (2000 Rem) üzerinde birkaç saat.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smtClean="0">
                <a:solidFill>
                  <a:srgbClr val="FFC000"/>
                </a:solidFill>
              </a:rPr>
              <a:t>3)Hastalık devresi:</a:t>
            </a:r>
          </a:p>
          <a:p>
            <a:pPr>
              <a:lnSpc>
                <a:spcPct val="80000"/>
              </a:lnSpc>
            </a:pPr>
            <a:r>
              <a:rPr lang="tr-TR" sz="2500" smtClean="0"/>
              <a:t>Hemapoetik sendrom</a:t>
            </a:r>
          </a:p>
          <a:p>
            <a:pPr>
              <a:lnSpc>
                <a:spcPct val="80000"/>
              </a:lnSpc>
            </a:pPr>
            <a:r>
              <a:rPr lang="tr-TR" sz="2500" smtClean="0"/>
              <a:t>Gastrointestinal sendrom</a:t>
            </a:r>
          </a:p>
          <a:p>
            <a:pPr>
              <a:lnSpc>
                <a:spcPct val="80000"/>
              </a:lnSpc>
            </a:pPr>
            <a:r>
              <a:rPr lang="tr-TR" sz="2500" smtClean="0"/>
              <a:t>Kardiyonörovasküler sendrom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İNSANDA KRONİK ETKİLERİ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Fibroatrofi</a:t>
            </a:r>
          </a:p>
          <a:p>
            <a:r>
              <a:rPr lang="tr-TR" smtClean="0"/>
              <a:t>Katarakt</a:t>
            </a:r>
          </a:p>
          <a:p>
            <a:r>
              <a:rPr lang="tr-TR" smtClean="0"/>
              <a:t>Fertilite bozuklukları</a:t>
            </a:r>
          </a:p>
          <a:p>
            <a:r>
              <a:rPr lang="tr-TR" smtClean="0"/>
              <a:t>Kanser: </a:t>
            </a:r>
            <a:r>
              <a:rPr lang="tr-TR" sz="2800" smtClean="0"/>
              <a:t>lösemi, tiroid Ca,</a:t>
            </a:r>
            <a:r>
              <a:rPr lang="tr-TR" sz="2800" smtClean="0">
                <a:latin typeface="Arial" charset="0"/>
              </a:rPr>
              <a:t> </a:t>
            </a:r>
            <a:r>
              <a:rPr lang="tr-TR" sz="2800" smtClean="0"/>
              <a:t>meme Ca</a:t>
            </a:r>
            <a:r>
              <a:rPr lang="tr-TR" sz="2800" smtClean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tr-TR" smtClean="0"/>
              <a:t>    -</a:t>
            </a:r>
            <a:r>
              <a:rPr lang="tr-TR" sz="2800" b="1" smtClean="0"/>
              <a:t>Latent periyod</a:t>
            </a:r>
            <a:r>
              <a:rPr lang="tr-TR" sz="2800" smtClean="0"/>
              <a:t>: </a:t>
            </a:r>
          </a:p>
          <a:p>
            <a:pPr>
              <a:buFont typeface="Arial" charset="0"/>
              <a:buNone/>
            </a:pPr>
            <a:r>
              <a:rPr lang="tr-TR" sz="2800" smtClean="0"/>
              <a:t>      lösemi için 7-10, tiroid Ca için 15-20 yıl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EMBRİYO, FETUSA ETKİLERİ</a:t>
            </a: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tr-TR" smtClean="0"/>
              <a:t>İntrauterin ölüm (1-3 hf.)</a:t>
            </a:r>
          </a:p>
          <a:p>
            <a:pPr>
              <a:defRPr/>
            </a:pPr>
            <a:r>
              <a:rPr lang="tr-TR" smtClean="0"/>
              <a:t>Gelişme geriliği (15-25 hf.)</a:t>
            </a:r>
          </a:p>
          <a:p>
            <a:pPr>
              <a:defRPr/>
            </a:pPr>
            <a:r>
              <a:rPr lang="tr-TR" smtClean="0"/>
              <a:t>Mikrosefali (15-25 hf.)</a:t>
            </a:r>
          </a:p>
          <a:p>
            <a:pPr>
              <a:defRPr/>
            </a:pPr>
            <a:r>
              <a:rPr lang="tr-TR" smtClean="0"/>
              <a:t>Mental retardasyon (15-25 hf.)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DNA/KROMOZOM ÜZERİNE ETKİLERİ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sz="3000" dirty="0" smtClean="0"/>
              <a:t>Radyasyona en hassas moleküllerdir.</a:t>
            </a:r>
          </a:p>
          <a:p>
            <a:pPr>
              <a:lnSpc>
                <a:spcPct val="90000"/>
              </a:lnSpc>
              <a:defRPr/>
            </a:pPr>
            <a:r>
              <a:rPr lang="tr-TR" sz="3000" dirty="0" smtClean="0"/>
              <a:t>Etki; doz, zaman ve hücre siklusu fazına göre değişir.</a:t>
            </a:r>
          </a:p>
          <a:p>
            <a:pPr>
              <a:lnSpc>
                <a:spcPct val="90000"/>
              </a:lnSpc>
              <a:defRPr/>
            </a:pPr>
            <a:r>
              <a:rPr lang="tr-TR" sz="3000" dirty="0" smtClean="0"/>
              <a:t>Hidrojen bağlarında kırılma, zincir kırılması, çapraz bağlanma, fosfat-şeker bağında kopma, transformasyon kabiliyetinde bozulma, DNA baz hasarı, kromozom kırıkları, kromozomal aberasyonlar… vb.</a:t>
            </a:r>
          </a:p>
          <a:p>
            <a:pPr>
              <a:lnSpc>
                <a:spcPct val="90000"/>
              </a:lnSpc>
              <a:defRPr/>
            </a:pPr>
            <a:r>
              <a:rPr lang="tr-TR" sz="3000" dirty="0" smtClean="0"/>
              <a:t>Tek zincirli DNA’lar, çift zincirlilere göre daha hassastır.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600" u="sng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tr-TR" sz="3600" u="sng" smtClean="0">
                <a:solidFill>
                  <a:srgbClr val="C00000"/>
                </a:solidFill>
                <a:latin typeface="Arial" charset="0"/>
              </a:rPr>
            </a:br>
            <a:r>
              <a:rPr lang="tr-TR" sz="3600" smtClean="0">
                <a:solidFill>
                  <a:srgbClr val="FFC000"/>
                </a:solidFill>
              </a:rPr>
              <a:t>RADYASYONUN HÜCRE ZARINA ETKİLERİ</a:t>
            </a:r>
            <a:r>
              <a:rPr lang="tr-TR" sz="3600" u="sng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tr-TR" sz="3600" u="sng" smtClean="0">
                <a:solidFill>
                  <a:srgbClr val="C00000"/>
                </a:solidFill>
                <a:latin typeface="Arial" charset="0"/>
              </a:rPr>
            </a:br>
            <a:endParaRPr lang="tr-TR" sz="3600" u="sng" smtClean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539750" y="2332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tr-TR" sz="2800" dirty="0" smtClean="0"/>
              <a:t>Radyasyonun ikinci etkili olduğu organeldir.</a:t>
            </a:r>
          </a:p>
          <a:p>
            <a:pPr>
              <a:defRPr/>
            </a:pPr>
            <a:r>
              <a:rPr lang="tr-TR" sz="2800" dirty="0" smtClean="0"/>
              <a:t>Özellikle indirekt etkiyle oluşan oksitleyici  ajanlar hücre zarındaki lipidler,enzimler ve nükleik asitlerle reaksiyona girebilir. Transport bozulur.</a:t>
            </a:r>
          </a:p>
          <a:p>
            <a:pPr>
              <a:defRPr/>
            </a:pPr>
            <a:r>
              <a:rPr lang="tr-TR" sz="2800" dirty="0" smtClean="0"/>
              <a:t>Hücre normal fonkiyonunu yitirebilir, ölebilir.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RNA ÜZERİNE ETKİLERİ 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571500" y="2143125"/>
            <a:ext cx="7400925" cy="2900363"/>
          </a:xfrm>
        </p:spPr>
        <p:txBody>
          <a:bodyPr/>
          <a:lstStyle/>
          <a:p>
            <a:pPr>
              <a:defRPr/>
            </a:pPr>
            <a:r>
              <a:rPr lang="tr-TR" sz="3600" smtClean="0"/>
              <a:t>Radyasyona daha dirençlidir.</a:t>
            </a:r>
          </a:p>
          <a:p>
            <a:pPr>
              <a:defRPr/>
            </a:pPr>
            <a:r>
              <a:rPr lang="tr-TR" sz="3600" smtClean="0"/>
              <a:t>Yüksek dozlarda RNA sentezi inhibe edilebilir.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smtClean="0">
                <a:solidFill>
                  <a:srgbClr val="FFC000"/>
                </a:solidFill>
              </a:rPr>
              <a:t>RADYOSENSİTİVİTEYİ BELİRLEYEN FAKTÖRLER: Hücre Kinetiği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>
          <a:xfrm>
            <a:off x="684213" y="2133600"/>
            <a:ext cx="8301037" cy="4884738"/>
          </a:xfrm>
        </p:spPr>
        <p:txBody>
          <a:bodyPr/>
          <a:lstStyle/>
          <a:p>
            <a:pPr marL="514350" indent="-514350">
              <a:buFont typeface="Garamond" pitchFamily="18" charset="0"/>
              <a:buAutoNum type="arabicParenR"/>
            </a:pPr>
            <a:r>
              <a:rPr lang="tr-TR" sz="2800" b="1" smtClean="0"/>
              <a:t>Aktif Mitotik hücre sayısının fazlalığı</a:t>
            </a:r>
            <a:r>
              <a:rPr lang="tr-TR" sz="2800" smtClean="0"/>
              <a:t> (mitoz fazında radyosensitivite yaklaşık 4 kat fazladır</a:t>
            </a:r>
            <a:r>
              <a:rPr lang="tr-TR" sz="2800" smtClean="0">
                <a:latin typeface="Arial" charset="0"/>
              </a:rPr>
              <a:t>)</a:t>
            </a:r>
            <a:r>
              <a:rPr lang="tr-TR" sz="2800" smtClean="0"/>
              <a:t>. </a:t>
            </a:r>
          </a:p>
          <a:p>
            <a:pPr marL="514350" indent="-514350">
              <a:buFont typeface="Garamond" pitchFamily="18" charset="0"/>
              <a:buAutoNum type="arabicParenR"/>
            </a:pPr>
            <a:endParaRPr lang="tr-TR" sz="2800" b="1" smtClean="0"/>
          </a:p>
          <a:p>
            <a:pPr marL="514350" indent="-514350">
              <a:buFont typeface="Garamond" pitchFamily="18" charset="0"/>
              <a:buAutoNum type="arabicParenR"/>
            </a:pPr>
            <a:r>
              <a:rPr lang="tr-TR" sz="2800" b="1" smtClean="0"/>
              <a:t>Az diferansiye hücre sayısının fazlalığı</a:t>
            </a:r>
            <a:r>
              <a:rPr lang="tr-TR" sz="2800" smtClean="0"/>
              <a:t> (az diferansiye hücreler daha radyosensitiftir)</a:t>
            </a:r>
            <a:r>
              <a:rPr lang="tr-TR" sz="2800" smtClean="0">
                <a:latin typeface="Arial" charset="0"/>
              </a:rPr>
              <a:t>.</a:t>
            </a:r>
          </a:p>
          <a:p>
            <a:pPr marL="514350" indent="-514350">
              <a:buFont typeface="Garamond" pitchFamily="18" charset="0"/>
              <a:buAutoNum type="arabicParenR"/>
            </a:pPr>
            <a:endParaRPr lang="tr-TR" sz="2800" b="1" smtClean="0"/>
          </a:p>
          <a:p>
            <a:pPr marL="514350" indent="-514350">
              <a:buFont typeface="Garamond" pitchFamily="18" charset="0"/>
              <a:buAutoNum type="arabicParenR"/>
            </a:pPr>
            <a:r>
              <a:rPr lang="tr-TR" sz="2800" b="1" smtClean="0"/>
              <a:t>Hücrenin aktif proliferasyonda kalış süresi</a:t>
            </a:r>
            <a:r>
              <a:rPr lang="tr-TR" sz="2800" smtClean="0"/>
              <a:t> (aktif proliferasyon yeteneği ve süresi çok hücreler daha radyosensitiftir.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333375"/>
            <a:ext cx="7993062" cy="2232025"/>
          </a:xfrm>
        </p:spPr>
        <p:txBody>
          <a:bodyPr/>
          <a:lstStyle/>
          <a:p>
            <a:pPr eaLnBrk="1" hangingPunct="1"/>
            <a:r>
              <a:rPr lang="tr-TR" sz="3600" smtClean="0">
                <a:solidFill>
                  <a:srgbClr val="FFC000"/>
                </a:solidFill>
              </a:rPr>
              <a:t>RADYASYONUN BİYOLOJİK SİSTEMLER ÜZERİNE ETKİLERİ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924175"/>
            <a:ext cx="8229600" cy="2303463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/>
              <a:t>Hızlı bölünen, andiferansiye hücrelerin olduğu dokular radyasyon etkilerine en hassasdır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2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AF023D-64AC-44D3-BE9B-ED4923C1150D}" type="slidenum">
              <a:rPr lang="tr-TR"/>
              <a:pPr/>
              <a:t>7</a:t>
            </a:fld>
            <a:endParaRPr lang="tr-TR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54350" y="4232275"/>
            <a:ext cx="2741613" cy="2624138"/>
          </a:xfrm>
          <a:prstGeom prst="rect">
            <a:avLst/>
          </a:prstGeom>
          <a:solidFill>
            <a:srgbClr val="00FEF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1" u="sng">
                <a:solidFill>
                  <a:schemeClr val="bg2"/>
                </a:solidFill>
                <a:latin typeface="Verdana" pitchFamily="34" charset="0"/>
              </a:rPr>
              <a:t>Orta derecede duyarlı</a:t>
            </a:r>
            <a:endParaRPr lang="en-US" sz="2000" b="1" u="sng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Deri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Vas</a:t>
            </a: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küler</a:t>
            </a: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 endotel</a:t>
            </a: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Akciğerler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Böbrekler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Karaciğer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Lens (</a:t>
            </a: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göz</a:t>
            </a: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)</a:t>
            </a:r>
            <a:endParaRPr lang="tr-TR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endParaRPr lang="en-US" b="1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038600"/>
            <a:ext cx="2222500" cy="2819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2975" y="1412875"/>
            <a:ext cx="1933575" cy="2819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3994150"/>
            <a:ext cx="1981200" cy="2819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539750" y="3716338"/>
            <a:ext cx="1944688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Kemik iliği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78247" name="Text Box 7"/>
          <p:cNvSpPr txBox="1">
            <a:spLocks noChangeArrowheads="1"/>
          </p:cNvSpPr>
          <p:nvPr/>
        </p:nvSpPr>
        <p:spPr bwMode="auto">
          <a:xfrm>
            <a:off x="3492500" y="1412875"/>
            <a:ext cx="1871663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Deri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6372225" y="3573463"/>
            <a:ext cx="2303463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Sinir sistemi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867400" y="1412875"/>
            <a:ext cx="3048000" cy="2044700"/>
          </a:xfrm>
          <a:prstGeom prst="rect">
            <a:avLst/>
          </a:prstGeom>
          <a:solidFill>
            <a:srgbClr val="00FEF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1" u="sng">
                <a:solidFill>
                  <a:schemeClr val="bg2"/>
                </a:solidFill>
                <a:latin typeface="Verdana" pitchFamily="34" charset="0"/>
              </a:rPr>
              <a:t>Az duyarlı</a:t>
            </a: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SSS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Kaslar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Kemik ve kıkırdak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Bağ dokusu</a:t>
            </a:r>
          </a:p>
          <a:p>
            <a:pPr>
              <a:buFontTx/>
              <a:buChar char="•"/>
            </a:pPr>
            <a:endParaRPr lang="tr-TR" b="1">
              <a:solidFill>
                <a:schemeClr val="bg2"/>
              </a:solidFill>
              <a:latin typeface="Verdana" pitchFamily="34" charset="0"/>
            </a:endParaRPr>
          </a:p>
          <a:p>
            <a:endParaRPr lang="en-US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42875" y="1341438"/>
            <a:ext cx="2916238" cy="2319337"/>
          </a:xfrm>
          <a:prstGeom prst="rect">
            <a:avLst/>
          </a:prstGeom>
          <a:solidFill>
            <a:srgbClr val="00FEF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1" u="sng">
                <a:solidFill>
                  <a:schemeClr val="bg2"/>
                </a:solidFill>
                <a:latin typeface="Verdana" pitchFamily="34" charset="0"/>
              </a:rPr>
              <a:t>Çok duyarlı</a:t>
            </a:r>
            <a:endParaRPr lang="en-US" sz="2000" b="1" u="sng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Lenfoid doku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Kemik iliği</a:t>
            </a: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G</a:t>
            </a: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İS </a:t>
            </a: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epitel</a:t>
            </a: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Gonad</a:t>
            </a: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lar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Embryonik</a:t>
            </a: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tr-TR" b="1">
                <a:solidFill>
                  <a:schemeClr val="bg2"/>
                </a:solidFill>
                <a:latin typeface="Verdana" pitchFamily="34" charset="0"/>
              </a:rPr>
              <a:t>dokular</a:t>
            </a:r>
          </a:p>
          <a:p>
            <a:pPr>
              <a:buFontTx/>
              <a:buChar char="•"/>
            </a:pPr>
            <a:endParaRPr lang="tr-TR" b="1">
              <a:solidFill>
                <a:schemeClr val="bg2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endParaRPr lang="en-US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757238" y="333375"/>
            <a:ext cx="755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4000" b="1">
                <a:solidFill>
                  <a:srgbClr val="FFC000"/>
                </a:solidFill>
              </a:rPr>
              <a:t>Dokuların Radyasyon Duyarlılığı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tr-TR" smtClean="0">
                <a:solidFill>
                  <a:srgbClr val="FFC000"/>
                </a:solidFill>
              </a:rPr>
              <a:t>Hemapoetik sistem</a:t>
            </a:r>
            <a:r>
              <a:rPr lang="tr-TR" smtClean="0">
                <a:solidFill>
                  <a:srgbClr val="FFC000"/>
                </a:solidFill>
                <a:latin typeface="Arial" charset="0"/>
              </a:rPr>
              <a:t>(Hemapoetik sendrom)</a:t>
            </a:r>
            <a:r>
              <a:rPr lang="tr-TR" smtClean="0">
                <a:solidFill>
                  <a:srgbClr val="FFC000"/>
                </a:solidFill>
              </a:rPr>
              <a:t>:</a:t>
            </a:r>
          </a:p>
          <a:p>
            <a:r>
              <a:rPr lang="tr-TR" smtClean="0"/>
              <a:t>1,5 Sv (150 Rem) üzerinde görülür.</a:t>
            </a:r>
            <a:endParaRPr lang="tr-TR" smtClean="0">
              <a:solidFill>
                <a:srgbClr val="C00000"/>
              </a:solidFill>
            </a:endParaRPr>
          </a:p>
          <a:p>
            <a:r>
              <a:rPr lang="tr-TR" smtClean="0"/>
              <a:t>Radyasyona en hassas sistemdir.</a:t>
            </a:r>
          </a:p>
          <a:p>
            <a:r>
              <a:rPr lang="tr-TR" smtClean="0"/>
              <a:t>Prekürsör hücrelerde hassasiyet en yüksektir.</a:t>
            </a:r>
          </a:p>
          <a:p>
            <a:r>
              <a:rPr lang="tr-TR" smtClean="0">
                <a:latin typeface="Arial" charset="0"/>
              </a:rPr>
              <a:t>H</a:t>
            </a:r>
            <a:r>
              <a:rPr lang="tr-TR" smtClean="0"/>
              <a:t>assasiyetlerine göre sıralama: lenfosit, granülosit, trombosit, eritrosit.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smtClean="0">
                <a:solidFill>
                  <a:srgbClr val="FFC000"/>
                </a:solidFill>
              </a:rPr>
              <a:t>RADYASYONUN BİYOLOJİK SİSTEMLERE ETKİLERİ</a:t>
            </a:r>
            <a:endParaRPr lang="tr-TR" sz="3600" smtClean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>
          <a:xfrm>
            <a:off x="684213" y="17732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tr-TR" smtClean="0">
                <a:solidFill>
                  <a:srgbClr val="FFC000"/>
                </a:solidFill>
              </a:rPr>
              <a:t>Gastrointestinal Sistem</a:t>
            </a:r>
            <a:r>
              <a:rPr lang="tr-TR" smtClean="0">
                <a:solidFill>
                  <a:srgbClr val="FFC000"/>
                </a:solidFill>
                <a:latin typeface="Arial" charset="0"/>
              </a:rPr>
              <a:t> (GİS sendromu)</a:t>
            </a:r>
            <a:r>
              <a:rPr lang="tr-TR" smtClean="0">
                <a:solidFill>
                  <a:srgbClr val="FFC000"/>
                </a:solidFill>
              </a:rPr>
              <a:t>:</a:t>
            </a:r>
          </a:p>
          <a:p>
            <a:r>
              <a:rPr lang="tr-TR" sz="2800" smtClean="0"/>
              <a:t>5-10 Sv (500-1000 Rem)lik dozlarda görülür.</a:t>
            </a:r>
            <a:endParaRPr lang="tr-TR" sz="2800" smtClean="0">
              <a:solidFill>
                <a:srgbClr val="C00000"/>
              </a:solidFill>
            </a:endParaRPr>
          </a:p>
          <a:p>
            <a:r>
              <a:rPr lang="tr-TR" smtClean="0"/>
              <a:t>Mide:</a:t>
            </a:r>
            <a:r>
              <a:rPr lang="tr-TR" sz="2800" smtClean="0"/>
              <a:t>Bulantı-kusma,asit</a:t>
            </a:r>
            <a:r>
              <a:rPr lang="tr-TR" sz="2800" smtClean="0">
                <a:latin typeface="Arial" charset="0"/>
              </a:rPr>
              <a:t>-</a:t>
            </a:r>
            <a:r>
              <a:rPr lang="tr-TR" sz="2800" smtClean="0"/>
              <a:t>pepsin sekresyonunda azalma</a:t>
            </a:r>
            <a:r>
              <a:rPr lang="tr-TR" sz="2800" smtClean="0">
                <a:latin typeface="Arial" charset="0"/>
              </a:rPr>
              <a:t>.</a:t>
            </a:r>
          </a:p>
          <a:p>
            <a:r>
              <a:rPr lang="tr-TR" smtClean="0"/>
              <a:t>İnce bağırsak: </a:t>
            </a:r>
            <a:r>
              <a:rPr lang="tr-TR" sz="2800" smtClean="0"/>
              <a:t>Villuslarında kript hücreleri çok hassastır. Ülserler,septik infiltrasyonlar olabilir.</a:t>
            </a:r>
          </a:p>
          <a:p>
            <a:r>
              <a:rPr lang="tr-TR" smtClean="0"/>
              <a:t>Kalın bağırsak: </a:t>
            </a:r>
            <a:r>
              <a:rPr lang="tr-TR" sz="2800" smtClean="0"/>
              <a:t>Diyare,elektrolit</a:t>
            </a:r>
            <a:r>
              <a:rPr lang="tr-TR" sz="2800" smtClean="0">
                <a:latin typeface="Arial" charset="0"/>
              </a:rPr>
              <a:t>-</a:t>
            </a:r>
            <a:r>
              <a:rPr lang="tr-TR" sz="2800" smtClean="0"/>
              <a:t>sıvı kaybı</a:t>
            </a:r>
            <a:r>
              <a:rPr lang="tr-TR" sz="2800" smtClean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tr-TR" sz="2800" smtClean="0"/>
              <a:t>     </a:t>
            </a:r>
            <a:endParaRPr lang="tr-TR" smtClean="0"/>
          </a:p>
          <a:p>
            <a:endParaRPr lang="tr-TR" u="sng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Ekran Gösterisi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RADYASYONUN HÜCREDEKİ KRİTİK HEDEFLERİ</vt:lpstr>
      <vt:lpstr>RADYASYONUN DNA/KROMOZOM ÜZERİNE ETKİLERİ</vt:lpstr>
      <vt:lpstr> RADYASYONUN HÜCRE ZARINA ETKİLERİ </vt:lpstr>
      <vt:lpstr>RADYASYONUN RNA ÜZERİNE ETKİLERİ </vt:lpstr>
      <vt:lpstr>RADYOSENSİTİVİTEYİ BELİRLEYEN FAKTÖRLER: Hücre Kinetiği</vt:lpstr>
      <vt:lpstr>RADYASYONUN BİYOLOJİK SİSTEMLER ÜZERİNE ETKİLERİ </vt:lpstr>
      <vt:lpstr>Slayt 7</vt:lpstr>
      <vt:lpstr>RADYASYONUN BİYOLOJİK SİSTEMLERE ETKİLERİ</vt:lpstr>
      <vt:lpstr>RADYASYONUN BİYOLOJİK SİSTEMLERE ETKİLERİ</vt:lpstr>
      <vt:lpstr>RADYASYONUN BİYOLOJİK SİSTEMLERE ETKİLERİ</vt:lpstr>
      <vt:lpstr>RADYASYONUN BİYOLOJİK SİSTEMLERE ETKİLERİ</vt:lpstr>
      <vt:lpstr>RADYASYONUN BİYOLOJİK SİSTEMLERE ETKİLERİ</vt:lpstr>
      <vt:lpstr>RADYASYONUN BİYOLOJİK SİSTEMLERE ETKİLERİ</vt:lpstr>
      <vt:lpstr>RADYASYONUN İNSANDA AKUT ETKİLERİ</vt:lpstr>
      <vt:lpstr>RADYASYONUN İNSANDA KRONİK ETKİLERİ</vt:lpstr>
      <vt:lpstr>RADYASYONUN EMBRİYO, FETUSA ETKİLERİ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RADYASYONUN HÜCREDEKİ KRİTİK HEDEFLERİ</dc:title>
  <dc:creator>KALPMERKZ1677</dc:creator>
  <cp:lastModifiedBy>KALPMERKZ1677</cp:lastModifiedBy>
  <cp:revision>1</cp:revision>
  <dcterms:created xsi:type="dcterms:W3CDTF">2017-07-03T12:47:33Z</dcterms:created>
  <dcterms:modified xsi:type="dcterms:W3CDTF">2017-07-03T12:47:43Z</dcterms:modified>
</cp:coreProperties>
</file>