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11"/>
  </p:notesMasterIdLst>
  <p:handoutMasterIdLst>
    <p:handoutMasterId r:id="rId12"/>
  </p:handoutMasterIdLst>
  <p:sldIdLst>
    <p:sldId id="465" r:id="rId2"/>
    <p:sldId id="466" r:id="rId3"/>
    <p:sldId id="468" r:id="rId4"/>
    <p:sldId id="473" r:id="rId5"/>
    <p:sldId id="476" r:id="rId6"/>
    <p:sldId id="470" r:id="rId7"/>
    <p:sldId id="474" r:id="rId8"/>
    <p:sldId id="477" r:id="rId9"/>
    <p:sldId id="478" r:id="rId10"/>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42" autoAdjust="0"/>
    <p:restoredTop sz="94660"/>
  </p:normalViewPr>
  <p:slideViewPr>
    <p:cSldViewPr snapToGrid="0" snapToObjects="1">
      <p:cViewPr varScale="1">
        <p:scale>
          <a:sx n="84" d="100"/>
          <a:sy n="84" d="100"/>
        </p:scale>
        <p:origin x="133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pPr/>
              <a:t>11.12.2019</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pPr/>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pPr/>
              <a:t>11.12.2019</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pPr/>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3699358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82356060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4" name="Footer Placeholder 3"/>
          <p:cNvSpPr>
            <a:spLocks noGrp="1"/>
          </p:cNvSpPr>
          <p:nvPr>
            <p:ph type="ftr" sz="quarter" idx="11"/>
          </p:nvPr>
        </p:nvSpPr>
        <p:spPr/>
        <p:txBody>
          <a:bodyPr/>
          <a:lstStyle/>
          <a:p>
            <a:endParaRPr lang="en-US" dirty="0">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509670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8526312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7489687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4812460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9783737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016674144"/>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055067034"/>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63523302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38161200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13849185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6" name="Footer Placeholder 5"/>
          <p:cNvSpPr>
            <a:spLocks noGrp="1"/>
          </p:cNvSpPr>
          <p:nvPr>
            <p:ph type="ftr" sz="quarter" idx="11"/>
          </p:nvPr>
        </p:nvSpPr>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97010039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8" name="Footer Placeholder 7"/>
          <p:cNvSpPr>
            <a:spLocks noGrp="1"/>
          </p:cNvSpPr>
          <p:nvPr>
            <p:ph type="ftr" sz="quarter" idx="11"/>
          </p:nvPr>
        </p:nvSpPr>
        <p:spPr/>
        <p:txBody>
          <a:bodyPr/>
          <a:lstStyle/>
          <a:p>
            <a:endParaRPr lang="en-US" dirty="0">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95164089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4" name="Footer Placeholder 3"/>
          <p:cNvSpPr>
            <a:spLocks noGrp="1"/>
          </p:cNvSpPr>
          <p:nvPr>
            <p:ph type="ftr" sz="quarter" idx="11"/>
          </p:nvPr>
        </p:nvSpPr>
        <p:spPr/>
        <p:txBody>
          <a:bodyPr/>
          <a:lstStyle/>
          <a:p>
            <a:endParaRPr lang="en-US" dirty="0">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9624030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3" name="Footer Placeholder 2"/>
          <p:cNvSpPr>
            <a:spLocks noGrp="1"/>
          </p:cNvSpPr>
          <p:nvPr>
            <p:ph type="ftr" sz="quarter" idx="11"/>
          </p:nvPr>
        </p:nvSpPr>
        <p:spPr/>
        <p:txBody>
          <a:bodyPr/>
          <a:lstStyle/>
          <a:p>
            <a:endParaRPr lang="en-US" dirty="0">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418271270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6" name="Footer Placeholder 5"/>
          <p:cNvSpPr>
            <a:spLocks noGrp="1"/>
          </p:cNvSpPr>
          <p:nvPr>
            <p:ph type="ftr" sz="quarter" idx="11"/>
          </p:nvPr>
        </p:nvSpPr>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411650868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6" name="Footer Placeholder 5"/>
          <p:cNvSpPr>
            <a:spLocks noGrp="1"/>
          </p:cNvSpPr>
          <p:nvPr>
            <p:ph type="ftr" sz="quarter" idx="11"/>
          </p:nvPr>
        </p:nvSpPr>
        <p:spPr>
          <a:xfrm>
            <a:off x="533400" y="6172200"/>
            <a:ext cx="5811724" cy="365125"/>
          </a:xfrm>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95238576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gs>
            <a:gs pos="100000">
              <a:schemeClr val="bg2">
                <a:shade val="96000"/>
                <a:satMod val="120000"/>
                <a:lumMod val="90000"/>
              </a:schemeClr>
            </a:gs>
          </a:gsLst>
          <a:lin ang="162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1909345-DEE0-4B07-8E32-441AC9DA095E}" type="datetime1">
              <a:rPr lang="en-US" smtClean="0">
                <a:solidFill>
                  <a:srgbClr val="895D1D"/>
                </a:solidFill>
              </a:rPr>
              <a:pPr/>
              <a:t>12/11/2019</a:t>
            </a:fld>
            <a:endParaRPr lang="en-US" dirty="0">
              <a:solidFill>
                <a:srgbClr val="895D1D"/>
              </a:solidFill>
            </a:endParaRP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07268846"/>
      </p:ext>
    </p:extLst>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 id="2147483857" r:id="rId17"/>
  </p:sldLayoutIdLst>
  <p:hf sldNum="0"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amazon.com.tr/s/ref=dp_byline_sr_book_2?ie=UTF8&amp;field-author=%C3%96mer+%C3%87elik&amp;search-alias=books" TargetMode="External"/><Relationship Id="rId2" Type="http://schemas.openxmlformats.org/officeDocument/2006/relationships/hyperlink" Target="https://www.amazon.com.tr/s/ref=dp_byline_sr_book_1?ie=UTF8&amp;field-author=Murat+Bahar&amp;search-alias=books"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980728"/>
            <a:ext cx="9042400" cy="2807575"/>
          </a:xfrm>
        </p:spPr>
        <p:txBody>
          <a:bodyPr anchor="t">
            <a:normAutofit/>
          </a:bodyPr>
          <a:lstStyle/>
          <a:p>
            <a:pPr algn="r">
              <a:spcAft>
                <a:spcPts val="1200"/>
              </a:spcAft>
            </a:pPr>
            <a:r>
              <a:rPr lang="tr-TR" sz="2200" b="1" dirty="0" smtClean="0">
                <a:effectLst/>
              </a:rPr>
              <a:t/>
            </a:r>
            <a:br>
              <a:rPr lang="tr-TR" sz="2200" b="1" dirty="0" smtClean="0">
                <a:effectLst/>
              </a:rPr>
            </a:br>
            <a:r>
              <a:rPr lang="tr-TR" sz="6400" b="1" dirty="0" smtClean="0">
                <a:solidFill>
                  <a:schemeClr val="bg1"/>
                </a:solidFill>
                <a:effectLst/>
              </a:rPr>
              <a:t>Tefsir IV</a:t>
            </a:r>
            <a:br>
              <a:rPr lang="tr-TR" sz="6400" b="1" dirty="0" smtClean="0">
                <a:solidFill>
                  <a:schemeClr val="bg1"/>
                </a:solidFill>
                <a:effectLst/>
              </a:rPr>
            </a:br>
            <a:r>
              <a:rPr lang="tr-TR" sz="3200" b="1" dirty="0" smtClean="0">
                <a:solidFill>
                  <a:schemeClr val="bg1"/>
                </a:solidFill>
                <a:effectLst/>
              </a:rPr>
              <a:t>(İlahiyat Fakültesi  4. Sınıf)</a:t>
            </a:r>
            <a:endParaRPr lang="en-US" sz="6400" b="1" i="1" dirty="0">
              <a:solidFill>
                <a:schemeClr val="bg1"/>
              </a:solidFill>
            </a:endParaRPr>
          </a:p>
        </p:txBody>
      </p:sp>
      <p:sp>
        <p:nvSpPr>
          <p:cNvPr id="3" name="Subtitle 2"/>
          <p:cNvSpPr>
            <a:spLocks noGrp="1"/>
          </p:cNvSpPr>
          <p:nvPr>
            <p:ph type="subTitle" idx="1"/>
          </p:nvPr>
        </p:nvSpPr>
        <p:spPr>
          <a:xfrm>
            <a:off x="228600" y="3767862"/>
            <a:ext cx="8724900" cy="2671038"/>
          </a:xfrm>
        </p:spPr>
        <p:txBody>
          <a:bodyPr>
            <a:normAutofit/>
          </a:bodyPr>
          <a:lstStyle/>
          <a:p>
            <a:pPr algn="r"/>
            <a:endParaRPr lang="tr-TR" sz="4200" dirty="0" smtClean="0">
              <a:solidFill>
                <a:schemeClr val="bg1"/>
              </a:solidFill>
              <a:effectLst/>
            </a:endParaRPr>
          </a:p>
          <a:p>
            <a:pPr algn="r"/>
            <a:r>
              <a:rPr lang="tr-TR" sz="2500" b="1" dirty="0" smtClean="0">
                <a:solidFill>
                  <a:schemeClr val="bg1"/>
                </a:solidFill>
              </a:rPr>
              <a:t>Arş. Gör. </a:t>
            </a:r>
            <a:r>
              <a:rPr lang="tr-TR" sz="2500" b="1" dirty="0" smtClean="0">
                <a:solidFill>
                  <a:schemeClr val="bg1"/>
                </a:solidFill>
                <a:effectLst/>
              </a:rPr>
              <a:t>Dr</a:t>
            </a:r>
            <a:r>
              <a:rPr lang="tr-TR" sz="2500" b="1" dirty="0">
                <a:solidFill>
                  <a:schemeClr val="bg1"/>
                </a:solidFill>
                <a:effectLst/>
              </a:rPr>
              <a:t>. </a:t>
            </a:r>
            <a:r>
              <a:rPr lang="tr-TR" sz="2500" b="1" dirty="0" smtClean="0">
                <a:solidFill>
                  <a:schemeClr val="bg1"/>
                </a:solidFill>
                <a:effectLst/>
              </a:rPr>
              <a:t>HASAN YÜCEL</a:t>
            </a:r>
          </a:p>
          <a:p>
            <a:pPr algn="r"/>
            <a:endParaRPr lang="tr-TR" sz="1500" b="1" dirty="0" smtClean="0">
              <a:solidFill>
                <a:schemeClr val="bg1"/>
              </a:solidFill>
              <a:effectLst/>
            </a:endParaRPr>
          </a:p>
          <a:p>
            <a:pPr algn="r"/>
            <a:r>
              <a:rPr lang="tr-TR" sz="2000" b="1" dirty="0" smtClean="0">
                <a:solidFill>
                  <a:schemeClr val="bg1"/>
                </a:solidFill>
                <a:effectLst/>
              </a:rPr>
              <a:t>2019-2020 Güz Dönemi</a:t>
            </a:r>
          </a:p>
        </p:txBody>
      </p:sp>
    </p:spTree>
    <p:extLst>
      <p:ext uri="{BB962C8B-B14F-4D97-AF65-F5344CB8AC3E}">
        <p14:creationId xmlns:p14="http://schemas.microsoft.com/office/powerpoint/2010/main" val="12002146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724150"/>
            <a:ext cx="8648700" cy="1152128"/>
          </a:xfrm>
        </p:spPr>
        <p:txBody>
          <a:bodyPr>
            <a:normAutofit/>
          </a:bodyPr>
          <a:lstStyle/>
          <a:p>
            <a:pPr lvl="0" algn="ctr">
              <a:spcBef>
                <a:spcPct val="20000"/>
              </a:spcBef>
              <a:spcAft>
                <a:spcPts val="600"/>
              </a:spcAft>
            </a:pPr>
            <a:r>
              <a:rPr lang="tr-TR" sz="5000" b="1" cap="none" dirty="0" smtClean="0">
                <a:ln>
                  <a:noFill/>
                </a:ln>
                <a:solidFill>
                  <a:schemeClr val="bg1"/>
                </a:solidFill>
                <a:ea typeface="+mn-ea"/>
                <a:cs typeface="+mn-cs"/>
              </a:rPr>
              <a:t>el-</a:t>
            </a:r>
            <a:r>
              <a:rPr lang="tr-TR" sz="5000" b="1" cap="none" dirty="0" err="1" smtClean="0">
                <a:ln>
                  <a:noFill/>
                </a:ln>
                <a:solidFill>
                  <a:schemeClr val="bg1"/>
                </a:solidFill>
                <a:ea typeface="+mn-ea"/>
                <a:cs typeface="+mn-cs"/>
              </a:rPr>
              <a:t>Ahzâb</a:t>
            </a:r>
            <a:r>
              <a:rPr lang="tr-TR" sz="5000" b="1" cap="none" dirty="0" smtClean="0">
                <a:ln>
                  <a:noFill/>
                </a:ln>
                <a:solidFill>
                  <a:schemeClr val="bg1"/>
                </a:solidFill>
                <a:ea typeface="+mn-ea"/>
                <a:cs typeface="+mn-cs"/>
              </a:rPr>
              <a:t> 33/40-48</a:t>
            </a:r>
            <a:endParaRPr lang="tr-TR" sz="4000" b="1" dirty="0">
              <a:solidFill>
                <a:schemeClr val="bg1"/>
              </a:solidFill>
            </a:endParaRPr>
          </a:p>
        </p:txBody>
      </p:sp>
    </p:spTree>
    <p:extLst>
      <p:ext uri="{BB962C8B-B14F-4D97-AF65-F5344CB8AC3E}">
        <p14:creationId xmlns:p14="http://schemas.microsoft.com/office/powerpoint/2010/main" val="2526428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3400" y="365760"/>
            <a:ext cx="6402468" cy="597746"/>
          </a:xfrm>
        </p:spPr>
        <p:txBody>
          <a:bodyPr/>
          <a:lstStyle/>
          <a:p>
            <a:r>
              <a:rPr lang="tr-TR" dirty="0" smtClean="0">
                <a:solidFill>
                  <a:schemeClr val="bg1"/>
                </a:solidFill>
              </a:rPr>
              <a:t>Sureyi Takdim</a:t>
            </a:r>
            <a:endParaRPr lang="tr-TR" dirty="0">
              <a:solidFill>
                <a:schemeClr val="bg1"/>
              </a:solidFill>
            </a:endParaRPr>
          </a:p>
        </p:txBody>
      </p:sp>
      <p:sp>
        <p:nvSpPr>
          <p:cNvPr id="3" name="Metin Yer Tutucusu 2"/>
          <p:cNvSpPr>
            <a:spLocks noGrp="1"/>
          </p:cNvSpPr>
          <p:nvPr>
            <p:ph type="body" idx="1"/>
          </p:nvPr>
        </p:nvSpPr>
        <p:spPr>
          <a:xfrm>
            <a:off x="533400" y="1268730"/>
            <a:ext cx="8530590" cy="5589269"/>
          </a:xfrm>
        </p:spPr>
        <p:txBody>
          <a:bodyPr>
            <a:normAutofit/>
          </a:bodyPr>
          <a:lstStyle/>
          <a:p>
            <a:pPr marL="342900" indent="-342900">
              <a:buFont typeface="+mj-lt"/>
              <a:buAutoNum type="arabicPeriod"/>
            </a:pPr>
            <a:r>
              <a:rPr lang="tr-TR" dirty="0" smtClean="0">
                <a:solidFill>
                  <a:schemeClr val="bg1"/>
                </a:solidFill>
              </a:rPr>
              <a:t>Hicretin 5. yılı içerisinde ya da sonra inmiştir. </a:t>
            </a:r>
          </a:p>
          <a:p>
            <a:pPr marL="342900" indent="-342900">
              <a:buFont typeface="+mj-lt"/>
              <a:buAutoNum type="arabicPeriod"/>
            </a:pPr>
            <a:r>
              <a:rPr lang="tr-TR" dirty="0" smtClean="0">
                <a:solidFill>
                  <a:schemeClr val="bg1"/>
                </a:solidFill>
              </a:rPr>
              <a:t>Müslümanları yok etmek maksadıyla Medine’yi bazı kabilelerin ve onların kollarının	kuşatması ardından inmiştir. (</a:t>
            </a:r>
            <a:r>
              <a:rPr lang="tr-TR" dirty="0" err="1" smtClean="0">
                <a:solidFill>
                  <a:schemeClr val="bg1"/>
                </a:solidFill>
              </a:rPr>
              <a:t>Kureyş</a:t>
            </a:r>
            <a:r>
              <a:rPr lang="tr-TR" dirty="0" smtClean="0">
                <a:solidFill>
                  <a:schemeClr val="bg1"/>
                </a:solidFill>
              </a:rPr>
              <a:t>, </a:t>
            </a:r>
            <a:r>
              <a:rPr lang="tr-TR" dirty="0" err="1" smtClean="0">
                <a:solidFill>
                  <a:schemeClr val="bg1"/>
                </a:solidFill>
              </a:rPr>
              <a:t>Gatafan</a:t>
            </a:r>
            <a:r>
              <a:rPr lang="tr-TR" dirty="0" smtClean="0">
                <a:solidFill>
                  <a:schemeClr val="bg1"/>
                </a:solidFill>
              </a:rPr>
              <a:t>, </a:t>
            </a:r>
            <a:r>
              <a:rPr lang="tr-TR" dirty="0" err="1" smtClean="0">
                <a:solidFill>
                  <a:schemeClr val="bg1"/>
                </a:solidFill>
              </a:rPr>
              <a:t>Kays</a:t>
            </a:r>
            <a:r>
              <a:rPr lang="tr-TR" dirty="0" smtClean="0">
                <a:solidFill>
                  <a:schemeClr val="bg1"/>
                </a:solidFill>
              </a:rPr>
              <a:t> ve Gilan; Kolları: </a:t>
            </a:r>
            <a:r>
              <a:rPr lang="tr-TR" dirty="0" err="1" smtClean="0">
                <a:solidFill>
                  <a:schemeClr val="bg1"/>
                </a:solidFill>
              </a:rPr>
              <a:t>Nadiroğulları</a:t>
            </a:r>
            <a:r>
              <a:rPr lang="tr-TR" dirty="0" smtClean="0">
                <a:solidFill>
                  <a:schemeClr val="bg1"/>
                </a:solidFill>
              </a:rPr>
              <a:t> ve </a:t>
            </a:r>
            <a:r>
              <a:rPr lang="tr-TR" dirty="0" err="1" smtClean="0">
                <a:solidFill>
                  <a:schemeClr val="bg1"/>
                </a:solidFill>
              </a:rPr>
              <a:t>Kureyzaoğulları</a:t>
            </a:r>
            <a:r>
              <a:rPr lang="tr-TR" dirty="0" smtClean="0">
                <a:solidFill>
                  <a:schemeClr val="bg1"/>
                </a:solidFill>
              </a:rPr>
              <a:t>)</a:t>
            </a:r>
          </a:p>
          <a:p>
            <a:pPr marL="342900" indent="-342900">
              <a:buFont typeface="+mj-lt"/>
              <a:buAutoNum type="arabicPeriod"/>
            </a:pPr>
            <a:r>
              <a:rPr lang="tr-TR" dirty="0" smtClean="0">
                <a:solidFill>
                  <a:schemeClr val="bg1"/>
                </a:solidFill>
              </a:rPr>
              <a:t>Bu olay hicrî 5 Şevval ayında yaşanmıştır.</a:t>
            </a:r>
          </a:p>
          <a:p>
            <a:pPr marL="342900" indent="-342900">
              <a:buFont typeface="+mj-lt"/>
              <a:buAutoNum type="arabicPeriod"/>
            </a:pPr>
            <a:endParaRPr lang="tr-TR" dirty="0" smtClean="0">
              <a:solidFill>
                <a:schemeClr val="bg1"/>
              </a:solidFill>
            </a:endParaRPr>
          </a:p>
          <a:p>
            <a:endParaRPr lang="tr-TR" dirty="0" smtClean="0">
              <a:solidFill>
                <a:schemeClr val="bg1"/>
              </a:solidFill>
            </a:endParaRPr>
          </a:p>
          <a:p>
            <a:endParaRPr lang="tr-TR" dirty="0"/>
          </a:p>
        </p:txBody>
      </p:sp>
    </p:spTree>
    <p:extLst>
      <p:ext uri="{BB962C8B-B14F-4D97-AF65-F5344CB8AC3E}">
        <p14:creationId xmlns:p14="http://schemas.microsoft.com/office/powerpoint/2010/main" val="2321558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9144000" cy="845819"/>
          </a:xfrm>
        </p:spPr>
        <p:txBody>
          <a:bodyPr/>
          <a:lstStyle/>
          <a:p>
            <a:pPr algn="ctr"/>
            <a:r>
              <a:rPr lang="tr-TR" dirty="0" smtClean="0">
                <a:solidFill>
                  <a:schemeClr val="bg1"/>
                </a:solidFill>
              </a:rPr>
              <a:t>Surenin Zihin </a:t>
            </a:r>
            <a:r>
              <a:rPr lang="tr-TR" dirty="0" err="1" smtClean="0">
                <a:solidFill>
                  <a:schemeClr val="bg1"/>
                </a:solidFill>
              </a:rPr>
              <a:t>HAritası</a:t>
            </a:r>
            <a:endParaRPr lang="tr-TR" dirty="0">
              <a:solidFill>
                <a:schemeClr val="bg1"/>
              </a:solidFill>
            </a:endParaRPr>
          </a:p>
        </p:txBody>
      </p:sp>
      <p:sp>
        <p:nvSpPr>
          <p:cNvPr id="3" name="Metin Yer Tutucusu 2"/>
          <p:cNvSpPr>
            <a:spLocks noGrp="1"/>
          </p:cNvSpPr>
          <p:nvPr>
            <p:ph type="body" idx="1"/>
          </p:nvPr>
        </p:nvSpPr>
        <p:spPr>
          <a:xfrm>
            <a:off x="0" y="960121"/>
            <a:ext cx="9144000" cy="5897880"/>
          </a:xfrm>
        </p:spPr>
        <p:txBody>
          <a:bodyPr numCol="1">
            <a:noAutofit/>
          </a:bodyPr>
          <a:lstStyle/>
          <a:p>
            <a:r>
              <a:rPr lang="tr-TR" b="1" dirty="0"/>
              <a:t>Kur'an Sureleri: Ana Konular ve Zihin Haritaları Kağıt Kapak – 1 Temmuz 2018 </a:t>
            </a:r>
          </a:p>
          <a:p>
            <a:r>
              <a:rPr lang="tr-TR" dirty="0">
                <a:hlinkClick r:id="rId2"/>
              </a:rPr>
              <a:t>Murat Bahar</a:t>
            </a:r>
            <a:r>
              <a:rPr lang="tr-TR" dirty="0"/>
              <a:t> (Eser Sahibi), </a:t>
            </a:r>
            <a:r>
              <a:rPr lang="tr-TR" dirty="0">
                <a:hlinkClick r:id="rId3"/>
              </a:rPr>
              <a:t>Ömer Çelik</a:t>
            </a:r>
            <a:r>
              <a:rPr lang="tr-TR" dirty="0"/>
              <a:t> (Eser Sahibi) </a:t>
            </a:r>
            <a:endParaRPr lang="tr-TR" dirty="0" smtClean="0"/>
          </a:p>
          <a:p>
            <a:endParaRPr lang="tr-TR" dirty="0"/>
          </a:p>
          <a:p>
            <a:pPr algn="l"/>
            <a:r>
              <a:rPr lang="ar-SA" dirty="0"/>
              <a:t>: </a:t>
            </a:r>
            <a:r>
              <a:rPr lang="ar-SA" dirty="0" smtClean="0"/>
              <a:t>صفية </a:t>
            </a:r>
            <a:r>
              <a:rPr lang="ar-SA" dirty="0"/>
              <a:t>عبد الرحمن </a:t>
            </a:r>
            <a:r>
              <a:rPr lang="ar-SA" dirty="0" smtClean="0"/>
              <a:t>السحيباني</a:t>
            </a:r>
            <a:r>
              <a:rPr lang="tr-TR" dirty="0" smtClean="0"/>
              <a:t> </a:t>
            </a:r>
            <a:r>
              <a:rPr lang="ar-SA" dirty="0" smtClean="0"/>
              <a:t>الخرائط الذهنية لسور القران الكريم</a:t>
            </a:r>
            <a:endParaRPr lang="tr-TR" dirty="0" smtClean="0"/>
          </a:p>
          <a:p>
            <a:pPr algn="l"/>
            <a:endParaRPr lang="tr-TR" dirty="0"/>
          </a:p>
          <a:p>
            <a:pPr algn="l"/>
            <a:r>
              <a:rPr lang="tr-TR" dirty="0" smtClean="0"/>
              <a:t>9-25 	</a:t>
            </a:r>
            <a:r>
              <a:rPr lang="tr-TR" dirty="0" err="1" smtClean="0"/>
              <a:t>Ahzap</a:t>
            </a:r>
            <a:r>
              <a:rPr lang="tr-TR" dirty="0" smtClean="0"/>
              <a:t> Olayı - Hendek Savaşı</a:t>
            </a:r>
          </a:p>
          <a:p>
            <a:pPr algn="l"/>
            <a:r>
              <a:rPr lang="tr-TR" dirty="0" smtClean="0"/>
              <a:t>26-27	</a:t>
            </a:r>
            <a:r>
              <a:rPr lang="tr-TR" dirty="0" err="1" smtClean="0"/>
              <a:t>Kureyzaoğulları</a:t>
            </a:r>
            <a:r>
              <a:rPr lang="tr-TR" dirty="0" smtClean="0"/>
              <a:t> Hadisesi</a:t>
            </a:r>
          </a:p>
          <a:p>
            <a:pPr algn="l"/>
            <a:r>
              <a:rPr lang="tr-TR" dirty="0" smtClean="0"/>
              <a:t>28-34	Peygamber eşlerinin talepleri</a:t>
            </a:r>
          </a:p>
          <a:p>
            <a:pPr marL="892175" indent="-892175" algn="l"/>
            <a:r>
              <a:rPr lang="tr-TR" dirty="0" smtClean="0"/>
              <a:t>35-40	</a:t>
            </a:r>
            <a:r>
              <a:rPr lang="tr-TR" dirty="0" err="1" smtClean="0"/>
              <a:t>Zeyd</a:t>
            </a:r>
            <a:r>
              <a:rPr lang="tr-TR" dirty="0" smtClean="0"/>
              <a:t> ve Zeynep’in evlilik ve Boşanma Hadiseleri ve Hz. Peygamber’in Zeynep’le evliliği.</a:t>
            </a:r>
          </a:p>
          <a:p>
            <a:pPr algn="l"/>
            <a:endParaRPr lang="tr-TR" dirty="0" smtClean="0"/>
          </a:p>
          <a:p>
            <a:pPr marL="514350" indent="-514350">
              <a:lnSpc>
                <a:spcPct val="170000"/>
              </a:lnSpc>
              <a:buFont typeface="+mj-lt"/>
              <a:buAutoNum type="arabicPeriod"/>
            </a:pPr>
            <a:endParaRPr lang="tr-TR" sz="1200" dirty="0">
              <a:solidFill>
                <a:schemeClr val="bg1"/>
              </a:solidFill>
            </a:endParaRPr>
          </a:p>
          <a:p>
            <a:pPr marL="514350" indent="-514350">
              <a:lnSpc>
                <a:spcPct val="170000"/>
              </a:lnSpc>
              <a:buFont typeface="+mj-lt"/>
              <a:buAutoNum type="arabicPeriod"/>
            </a:pPr>
            <a:endParaRPr lang="tr-TR" sz="1200" dirty="0">
              <a:solidFill>
                <a:schemeClr val="bg1"/>
              </a:solidFill>
            </a:endParaRPr>
          </a:p>
        </p:txBody>
      </p:sp>
    </p:spTree>
    <p:extLst>
      <p:ext uri="{BB962C8B-B14F-4D97-AF65-F5344CB8AC3E}">
        <p14:creationId xmlns:p14="http://schemas.microsoft.com/office/powerpoint/2010/main" val="1193485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2880" y="533400"/>
            <a:ext cx="8961120" cy="5947410"/>
          </a:xfrm>
        </p:spPr>
        <p:txBody>
          <a:bodyPr>
            <a:normAutofit fontScale="92500" lnSpcReduction="20000"/>
          </a:bodyPr>
          <a:lstStyle/>
          <a:p>
            <a:pPr marL="514350" lvl="0" indent="-514350" algn="just" defTabSz="914400" rtl="1" eaLnBrk="0" fontAlgn="base" hangingPunct="0">
              <a:lnSpc>
                <a:spcPct val="150000"/>
              </a:lnSpc>
              <a:spcBef>
                <a:spcPct val="0"/>
              </a:spcBef>
              <a:spcAft>
                <a:spcPct val="0"/>
              </a:spcAft>
              <a:buClrTx/>
              <a:buSzTx/>
              <a:buFont typeface="+mj-lt"/>
              <a:buAutoNum type="arabicPeriod" startAt="40"/>
            </a:pPr>
            <a:r>
              <a:rPr lang="ar-SA" altLang="tr-TR" sz="2600" dirty="0" smtClean="0">
                <a:solidFill>
                  <a:schemeClr val="bg1"/>
                </a:solidFill>
                <a:latin typeface="Arabic Typesetting" panose="03020402040406030203" pitchFamily="66" charset="-78"/>
                <a:cs typeface="Arabic Typesetting" panose="03020402040406030203" pitchFamily="66" charset="-78"/>
              </a:rPr>
              <a:t>مَّا كَانَ مُحَمَّدٌ أَبَا أَحَدٍ مِّن رِّجَالِكُمْ وَلَكِن رَّسُولَ اللَّهِ </a:t>
            </a:r>
            <a:r>
              <a:rPr lang="ar-SA" altLang="tr-TR" sz="2600" u="sng" dirty="0" smtClean="0">
                <a:solidFill>
                  <a:srgbClr val="FF0000"/>
                </a:solidFill>
                <a:latin typeface="Arabic Typesetting" panose="03020402040406030203" pitchFamily="66" charset="-78"/>
                <a:cs typeface="Arabic Typesetting" panose="03020402040406030203" pitchFamily="66" charset="-78"/>
              </a:rPr>
              <a:t>وَخَاتَمَ النَّبِيِّينَ</a:t>
            </a:r>
            <a:r>
              <a:rPr lang="ar-SA" altLang="tr-TR" sz="2600" dirty="0" smtClean="0">
                <a:solidFill>
                  <a:srgbClr val="FF0000"/>
                </a:solidFill>
                <a:latin typeface="Arabic Typesetting" panose="03020402040406030203" pitchFamily="66" charset="-78"/>
                <a:cs typeface="Arabic Typesetting" panose="03020402040406030203" pitchFamily="66" charset="-78"/>
              </a:rPr>
              <a:t> </a:t>
            </a:r>
            <a:r>
              <a:rPr lang="ar-SA" altLang="tr-TR" sz="2600" dirty="0" smtClean="0">
                <a:solidFill>
                  <a:schemeClr val="bg1"/>
                </a:solidFill>
                <a:latin typeface="Arabic Typesetting" panose="03020402040406030203" pitchFamily="66" charset="-78"/>
                <a:cs typeface="Arabic Typesetting" panose="03020402040406030203" pitchFamily="66" charset="-78"/>
              </a:rPr>
              <a:t>وَكَانَ اللَّهُ بِكُلِّ شَيْءٍ عَلِيمًا</a:t>
            </a:r>
          </a:p>
          <a:p>
            <a:pPr marL="514350" lvl="0" indent="-514350" algn="just" defTabSz="914400" rtl="1" eaLnBrk="0" fontAlgn="base" hangingPunct="0">
              <a:lnSpc>
                <a:spcPct val="150000"/>
              </a:lnSpc>
              <a:spcBef>
                <a:spcPct val="0"/>
              </a:spcBef>
              <a:spcAft>
                <a:spcPct val="0"/>
              </a:spcAft>
              <a:buClrTx/>
              <a:buSzTx/>
              <a:buFont typeface="+mj-lt"/>
              <a:buAutoNum type="arabicPeriod" startAt="40"/>
            </a:pPr>
            <a:endParaRPr lang="ar-SA" altLang="tr-TR" sz="2600" dirty="0" smtClean="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40"/>
            </a:pPr>
            <a:r>
              <a:rPr lang="ar-SA" altLang="tr-TR" sz="2600" dirty="0" smtClean="0">
                <a:solidFill>
                  <a:schemeClr val="bg1"/>
                </a:solidFill>
                <a:latin typeface="Arabic Typesetting" panose="03020402040406030203" pitchFamily="66" charset="-78"/>
                <a:cs typeface="Arabic Typesetting" panose="03020402040406030203" pitchFamily="66" charset="-78"/>
              </a:rPr>
              <a:t>يَا أَيُّهَا الَّذِينَ آمَنُوا اذْكُرُوا اللَّهَ ذِكْرًا كَثِيرًا</a:t>
            </a:r>
          </a:p>
          <a:p>
            <a:pPr marL="514350" lvl="0" indent="-514350" algn="just" defTabSz="914400" rtl="1" eaLnBrk="0" fontAlgn="base" hangingPunct="0">
              <a:lnSpc>
                <a:spcPct val="150000"/>
              </a:lnSpc>
              <a:spcBef>
                <a:spcPct val="0"/>
              </a:spcBef>
              <a:spcAft>
                <a:spcPct val="0"/>
              </a:spcAft>
              <a:buClrTx/>
              <a:buSzTx/>
              <a:buFont typeface="+mj-lt"/>
              <a:buAutoNum type="arabicPeriod" startAt="40"/>
            </a:pPr>
            <a:endParaRPr lang="ar-SA" altLang="tr-TR" sz="2600" dirty="0" smtClean="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40"/>
            </a:pPr>
            <a:r>
              <a:rPr lang="ar-SA" altLang="tr-TR" sz="2600" dirty="0" smtClean="0">
                <a:solidFill>
                  <a:schemeClr val="bg1"/>
                </a:solidFill>
                <a:latin typeface="Arabic Typesetting" panose="03020402040406030203" pitchFamily="66" charset="-78"/>
                <a:cs typeface="Arabic Typesetting" panose="03020402040406030203" pitchFamily="66" charset="-78"/>
              </a:rPr>
              <a:t>وَسَبِّحُوهُ </a:t>
            </a:r>
            <a:r>
              <a:rPr lang="ar-SA" altLang="tr-TR" sz="2600" u="sng" dirty="0" smtClean="0">
                <a:solidFill>
                  <a:schemeClr val="bg1"/>
                </a:solidFill>
                <a:latin typeface="Arabic Typesetting" panose="03020402040406030203" pitchFamily="66" charset="-78"/>
                <a:cs typeface="Arabic Typesetting" panose="03020402040406030203" pitchFamily="66" charset="-78"/>
              </a:rPr>
              <a:t>بُكْرَةً وَأَصِيلا</a:t>
            </a:r>
          </a:p>
          <a:p>
            <a:pPr marL="514350" lvl="0" indent="-514350" algn="just" defTabSz="914400" rtl="1" eaLnBrk="0" fontAlgn="base" hangingPunct="0">
              <a:lnSpc>
                <a:spcPct val="150000"/>
              </a:lnSpc>
              <a:spcBef>
                <a:spcPct val="0"/>
              </a:spcBef>
              <a:spcAft>
                <a:spcPct val="0"/>
              </a:spcAft>
              <a:buClrTx/>
              <a:buSzTx/>
              <a:buFont typeface="+mj-lt"/>
              <a:buAutoNum type="arabicPeriod" startAt="40"/>
            </a:pPr>
            <a:endParaRPr lang="ar-SA" altLang="tr-TR" sz="2600" dirty="0" smtClean="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40"/>
            </a:pPr>
            <a:r>
              <a:rPr lang="ar-SA" altLang="tr-TR" sz="2600" u="sng" dirty="0" smtClean="0">
                <a:solidFill>
                  <a:srgbClr val="FF0000"/>
                </a:solidFill>
                <a:latin typeface="Arabic Typesetting" panose="03020402040406030203" pitchFamily="66" charset="-78"/>
                <a:cs typeface="Arabic Typesetting" panose="03020402040406030203" pitchFamily="66" charset="-78"/>
              </a:rPr>
              <a:t>هُوَ الَّذِي يُصَلِّي عَلَيْكُمْ وَمَلائِكَتُهُ </a:t>
            </a:r>
            <a:r>
              <a:rPr lang="ar-SA" altLang="tr-TR" sz="2600" dirty="0" smtClean="0">
                <a:solidFill>
                  <a:schemeClr val="bg1"/>
                </a:solidFill>
                <a:latin typeface="Arabic Typesetting" panose="03020402040406030203" pitchFamily="66" charset="-78"/>
                <a:cs typeface="Arabic Typesetting" panose="03020402040406030203" pitchFamily="66" charset="-78"/>
              </a:rPr>
              <a:t>لِيُخْرِجَكُم مِّنَ الظُّلُمَاتِ إِلَى النُّورِ وَكَانَ بِالْمُؤْمِنِينَ رَحِيمًا</a:t>
            </a:r>
          </a:p>
          <a:p>
            <a:pPr marL="0" lvl="0" indent="0" algn="just" defTabSz="914400" rtl="1" eaLnBrk="0" fontAlgn="base" hangingPunct="0">
              <a:lnSpc>
                <a:spcPct val="150000"/>
              </a:lnSpc>
              <a:spcBef>
                <a:spcPct val="0"/>
              </a:spcBef>
              <a:spcAft>
                <a:spcPct val="0"/>
              </a:spcAft>
              <a:buClrTx/>
              <a:buSzTx/>
              <a:buNone/>
            </a:pPr>
            <a:r>
              <a:rPr lang="tr-TR" altLang="tr-TR" sz="2600" dirty="0" smtClean="0">
                <a:solidFill>
                  <a:schemeClr val="bg1"/>
                </a:solidFill>
                <a:latin typeface="Arabic Typesetting" panose="03020402040406030203" pitchFamily="66" charset="-78"/>
                <a:cs typeface="Arabic Typesetting" panose="03020402040406030203" pitchFamily="66" charset="-78"/>
              </a:rPr>
              <a:t>Allah’ın salatı, kullarına rahmet ve hidayet etmesidir; meleklerin salatı ise  onlara dua ve istiğfar etmeleridir.</a:t>
            </a:r>
          </a:p>
          <a:p>
            <a:pPr marL="0" lvl="0" indent="0" algn="just" defTabSz="914400" rtl="1" eaLnBrk="0" fontAlgn="base" hangingPunct="0">
              <a:lnSpc>
                <a:spcPct val="150000"/>
              </a:lnSpc>
              <a:spcBef>
                <a:spcPct val="0"/>
              </a:spcBef>
              <a:spcAft>
                <a:spcPct val="0"/>
              </a:spcAft>
              <a:buClrTx/>
              <a:buSzTx/>
              <a:buNone/>
            </a:pPr>
            <a:r>
              <a:rPr lang="ar-SA" altLang="tr-TR" sz="2200" dirty="0">
                <a:solidFill>
                  <a:schemeClr val="bg1"/>
                </a:solidFill>
                <a:latin typeface="Arabic Typesetting" panose="03020402040406030203" pitchFamily="66" charset="-78"/>
                <a:cs typeface="Arabic Typesetting" panose="03020402040406030203" pitchFamily="66" charset="-78"/>
              </a:rPr>
              <a:t>الَّذِينَ يَحْمِلُونَ الْعَرْشَ وَمَنْ حَوْلَهُ يُسَبِّحُونَ بِحَمْدِ رَبِّهِمْ وَيُؤْمِنُونَ بِهِ وَيَسْتَغْفِرُونَ لِلَّذِينَ آمَنُوا رَبَّنَا وَسِعْتَ كُلَّ شَيْءٍ رَّحْمَةً وَعِلْمًا فَاغْفِرْ لِلَّذِينَ تَابُوا وَاتَّبَعُوا سَبِيلَكَ وَقِهِمْ عَذَابَ الْجَحِيمِ </a:t>
            </a:r>
            <a:r>
              <a:rPr lang="tr-TR" altLang="tr-TR" sz="2200" dirty="0" smtClean="0">
                <a:solidFill>
                  <a:schemeClr val="bg1"/>
                </a:solidFill>
                <a:latin typeface="Arabic Typesetting" panose="03020402040406030203" pitchFamily="66" charset="-78"/>
                <a:cs typeface="Arabic Typesetting" panose="03020402040406030203" pitchFamily="66" charset="-78"/>
              </a:rPr>
              <a:t>Mümin 40/7.</a:t>
            </a:r>
            <a:endParaRPr lang="ar-SA" altLang="tr-TR" sz="2200" dirty="0" smtClean="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40"/>
            </a:pPr>
            <a:r>
              <a:rPr lang="ar-SA" altLang="tr-TR" sz="2600" dirty="0" smtClean="0">
                <a:solidFill>
                  <a:schemeClr val="bg1"/>
                </a:solidFill>
                <a:latin typeface="Arabic Typesetting" panose="03020402040406030203" pitchFamily="66" charset="-78"/>
                <a:cs typeface="Arabic Typesetting" panose="03020402040406030203" pitchFamily="66" charset="-78"/>
              </a:rPr>
              <a:t>تَحِيَّتُهُمْ يَوْمَ </a:t>
            </a:r>
            <a:r>
              <a:rPr lang="ar-SA" altLang="tr-TR" sz="2600" u="sng" dirty="0" smtClean="0">
                <a:solidFill>
                  <a:schemeClr val="bg1"/>
                </a:solidFill>
                <a:latin typeface="Arabic Typesetting" panose="03020402040406030203" pitchFamily="66" charset="-78"/>
                <a:cs typeface="Arabic Typesetting" panose="03020402040406030203" pitchFamily="66" charset="-78"/>
              </a:rPr>
              <a:t>يَلْقَوْنَهُ</a:t>
            </a:r>
            <a:r>
              <a:rPr lang="ar-SA" altLang="tr-TR" sz="2600" dirty="0" smtClean="0">
                <a:solidFill>
                  <a:schemeClr val="bg1"/>
                </a:solidFill>
                <a:latin typeface="Arabic Typesetting" panose="03020402040406030203" pitchFamily="66" charset="-78"/>
                <a:cs typeface="Arabic Typesetting" panose="03020402040406030203" pitchFamily="66" charset="-78"/>
              </a:rPr>
              <a:t> سَلامٌ وَأَعَدَّ لَهُمْ أَجْرًا كَرِيمًا</a:t>
            </a:r>
          </a:p>
        </p:txBody>
      </p:sp>
    </p:spTree>
    <p:extLst>
      <p:ext uri="{BB962C8B-B14F-4D97-AF65-F5344CB8AC3E}">
        <p14:creationId xmlns:p14="http://schemas.microsoft.com/office/powerpoint/2010/main" val="1157941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2880" y="533400"/>
            <a:ext cx="8961120" cy="5947410"/>
          </a:xfrm>
        </p:spPr>
        <p:txBody>
          <a:bodyPr>
            <a:normAutofit/>
          </a:bodyPr>
          <a:lstStyle/>
          <a:p>
            <a:pPr marL="514350" lvl="0" indent="-514350" algn="just" defTabSz="914400" rtl="1" eaLnBrk="0" fontAlgn="base" hangingPunct="0">
              <a:lnSpc>
                <a:spcPct val="150000"/>
              </a:lnSpc>
              <a:spcBef>
                <a:spcPct val="0"/>
              </a:spcBef>
              <a:spcAft>
                <a:spcPct val="0"/>
              </a:spcAft>
              <a:buClrTx/>
              <a:buSzTx/>
              <a:buFont typeface="+mj-lt"/>
              <a:buAutoNum type="arabicPeriod" startAt="45"/>
            </a:pPr>
            <a:r>
              <a:rPr lang="ar-SA" altLang="tr-TR" sz="2600" dirty="0" smtClean="0">
                <a:solidFill>
                  <a:schemeClr val="bg1"/>
                </a:solidFill>
                <a:latin typeface="Arabic Typesetting" panose="03020402040406030203" pitchFamily="66" charset="-78"/>
                <a:cs typeface="Arabic Typesetting" panose="03020402040406030203" pitchFamily="66" charset="-78"/>
              </a:rPr>
              <a:t>يَا </a:t>
            </a:r>
            <a:r>
              <a:rPr lang="ar-SA" altLang="tr-TR" sz="2600" dirty="0">
                <a:solidFill>
                  <a:schemeClr val="bg1"/>
                </a:solidFill>
                <a:latin typeface="Arabic Typesetting" panose="03020402040406030203" pitchFamily="66" charset="-78"/>
                <a:cs typeface="Arabic Typesetting" panose="03020402040406030203" pitchFamily="66" charset="-78"/>
              </a:rPr>
              <a:t>أَيُّهَا النَّبِيُّ إِنَّا أَرْسَلْنَاكَ </a:t>
            </a:r>
            <a:r>
              <a:rPr lang="ar-SA" altLang="tr-TR" sz="2600" u="sng" dirty="0">
                <a:solidFill>
                  <a:schemeClr val="bg1"/>
                </a:solidFill>
                <a:latin typeface="Arabic Typesetting" panose="03020402040406030203" pitchFamily="66" charset="-78"/>
                <a:cs typeface="Arabic Typesetting" panose="03020402040406030203" pitchFamily="66" charset="-78"/>
              </a:rPr>
              <a:t>شَاهِدًا</a:t>
            </a:r>
            <a:r>
              <a:rPr lang="ar-SA" altLang="tr-TR" sz="2600" dirty="0">
                <a:solidFill>
                  <a:schemeClr val="bg1"/>
                </a:solidFill>
                <a:latin typeface="Arabic Typesetting" panose="03020402040406030203" pitchFamily="66" charset="-78"/>
                <a:cs typeface="Arabic Typesetting" panose="03020402040406030203" pitchFamily="66" charset="-78"/>
              </a:rPr>
              <a:t> </a:t>
            </a:r>
            <a:r>
              <a:rPr lang="ar-SA" altLang="tr-TR" sz="2600" u="sng" dirty="0">
                <a:solidFill>
                  <a:schemeClr val="bg1"/>
                </a:solidFill>
                <a:latin typeface="Arabic Typesetting" panose="03020402040406030203" pitchFamily="66" charset="-78"/>
                <a:cs typeface="Arabic Typesetting" panose="03020402040406030203" pitchFamily="66" charset="-78"/>
              </a:rPr>
              <a:t>وَمُبَشِّرًا</a:t>
            </a:r>
            <a:r>
              <a:rPr lang="ar-SA" altLang="tr-TR" sz="2600" dirty="0">
                <a:solidFill>
                  <a:schemeClr val="bg1"/>
                </a:solidFill>
                <a:latin typeface="Arabic Typesetting" panose="03020402040406030203" pitchFamily="66" charset="-78"/>
                <a:cs typeface="Arabic Typesetting" panose="03020402040406030203" pitchFamily="66" charset="-78"/>
              </a:rPr>
              <a:t> </a:t>
            </a:r>
            <a:r>
              <a:rPr lang="ar-SA" altLang="tr-TR" sz="2600" u="sng" dirty="0">
                <a:solidFill>
                  <a:schemeClr val="bg1"/>
                </a:solidFill>
                <a:latin typeface="Arabic Typesetting" panose="03020402040406030203" pitchFamily="66" charset="-78"/>
                <a:cs typeface="Arabic Typesetting" panose="03020402040406030203" pitchFamily="66" charset="-78"/>
              </a:rPr>
              <a:t>وَنَذِيرًا</a:t>
            </a:r>
          </a:p>
          <a:p>
            <a:pPr marL="0" lvl="0" indent="0" algn="just" defTabSz="914400" rtl="1" eaLnBrk="0" fontAlgn="base" hangingPunct="0">
              <a:lnSpc>
                <a:spcPct val="150000"/>
              </a:lnSpc>
              <a:spcBef>
                <a:spcPct val="0"/>
              </a:spcBef>
              <a:spcAft>
                <a:spcPct val="0"/>
              </a:spcAft>
              <a:buClrTx/>
              <a:buSzTx/>
              <a:buNone/>
            </a:pPr>
            <a:r>
              <a:rPr lang="tr-TR" altLang="tr-TR" sz="2600" dirty="0" smtClean="0">
                <a:solidFill>
                  <a:schemeClr val="bg1"/>
                </a:solidFill>
                <a:latin typeface="Arabic Typesetting" panose="03020402040406030203" pitchFamily="66" charset="-78"/>
                <a:cs typeface="Arabic Typesetting" panose="03020402040406030203" pitchFamily="66" charset="-78"/>
              </a:rPr>
              <a:t>8. Ayetle birlikte oku.</a:t>
            </a:r>
            <a:endParaRPr lang="ar-SA" altLang="tr-TR" sz="2600" dirty="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45"/>
            </a:pPr>
            <a:r>
              <a:rPr lang="ar-SA" altLang="tr-TR" sz="2600" u="sng" dirty="0">
                <a:solidFill>
                  <a:schemeClr val="bg1"/>
                </a:solidFill>
                <a:latin typeface="Arabic Typesetting" panose="03020402040406030203" pitchFamily="66" charset="-78"/>
                <a:cs typeface="Arabic Typesetting" panose="03020402040406030203" pitchFamily="66" charset="-78"/>
              </a:rPr>
              <a:t>وَدَاعِيًا</a:t>
            </a:r>
            <a:r>
              <a:rPr lang="ar-SA" altLang="tr-TR" sz="2600" dirty="0">
                <a:solidFill>
                  <a:schemeClr val="bg1"/>
                </a:solidFill>
                <a:latin typeface="Arabic Typesetting" panose="03020402040406030203" pitchFamily="66" charset="-78"/>
                <a:cs typeface="Arabic Typesetting" panose="03020402040406030203" pitchFamily="66" charset="-78"/>
              </a:rPr>
              <a:t> إِلَى اللَّهِ </a:t>
            </a:r>
            <a:r>
              <a:rPr lang="ar-SA" altLang="tr-TR" sz="2600" dirty="0" smtClean="0">
                <a:solidFill>
                  <a:schemeClr val="bg1"/>
                </a:solidFill>
                <a:latin typeface="Arabic Typesetting" panose="03020402040406030203" pitchFamily="66" charset="-78"/>
                <a:cs typeface="Arabic Typesetting" panose="03020402040406030203" pitchFamily="66" charset="-78"/>
              </a:rPr>
              <a:t>بِإِذْنِهِ</a:t>
            </a:r>
            <a:r>
              <a:rPr lang="tr-TR" altLang="tr-TR" sz="2600" dirty="0" smtClean="0">
                <a:solidFill>
                  <a:schemeClr val="bg1"/>
                </a:solidFill>
                <a:latin typeface="Arabic Typesetting" panose="03020402040406030203" pitchFamily="66" charset="-78"/>
                <a:cs typeface="Arabic Typesetting" panose="03020402040406030203" pitchFamily="66" charset="-78"/>
              </a:rPr>
              <a:t> </a:t>
            </a:r>
            <a:r>
              <a:rPr lang="ar-SA" altLang="tr-TR" sz="2600" u="sng" dirty="0" smtClean="0">
                <a:solidFill>
                  <a:schemeClr val="bg1"/>
                </a:solidFill>
                <a:latin typeface="Arabic Typesetting" panose="03020402040406030203" pitchFamily="66" charset="-78"/>
                <a:cs typeface="Arabic Typesetting" panose="03020402040406030203" pitchFamily="66" charset="-78"/>
              </a:rPr>
              <a:t>وَسِرَاجًا مُّنِيرًا</a:t>
            </a:r>
            <a:endParaRPr lang="tr-TR" altLang="tr-TR" sz="2600" u="sng" dirty="0" smtClean="0">
              <a:solidFill>
                <a:schemeClr val="bg1"/>
              </a:solidFill>
              <a:latin typeface="Arabic Typesetting" panose="03020402040406030203" pitchFamily="66" charset="-78"/>
              <a:cs typeface="Arabic Typesetting" panose="03020402040406030203" pitchFamily="66" charset="-78"/>
            </a:endParaRPr>
          </a:p>
          <a:p>
            <a:pPr marL="0" lvl="0" indent="0" algn="just" defTabSz="914400" rtl="1" eaLnBrk="0" fontAlgn="base" hangingPunct="0">
              <a:lnSpc>
                <a:spcPct val="150000"/>
              </a:lnSpc>
              <a:spcBef>
                <a:spcPct val="0"/>
              </a:spcBef>
              <a:spcAft>
                <a:spcPct val="0"/>
              </a:spcAft>
              <a:buClrTx/>
              <a:buSzTx/>
              <a:buNone/>
            </a:pPr>
            <a:endParaRPr lang="ar-SA" altLang="tr-TR" sz="2600" dirty="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45"/>
            </a:pPr>
            <a:r>
              <a:rPr lang="ar-SA" altLang="tr-TR" sz="2600" dirty="0">
                <a:solidFill>
                  <a:schemeClr val="bg1"/>
                </a:solidFill>
                <a:latin typeface="Arabic Typesetting" panose="03020402040406030203" pitchFamily="66" charset="-78"/>
                <a:cs typeface="Arabic Typesetting" panose="03020402040406030203" pitchFamily="66" charset="-78"/>
              </a:rPr>
              <a:t>وَبَشِّرِ الْمُؤْمِنِينَ بِأَنَّ لَهُم مِّنَ اللَّهِ </a:t>
            </a:r>
            <a:r>
              <a:rPr lang="ar-SA" altLang="tr-TR" sz="2600" u="sng" dirty="0">
                <a:solidFill>
                  <a:schemeClr val="bg1"/>
                </a:solidFill>
                <a:latin typeface="Arabic Typesetting" panose="03020402040406030203" pitchFamily="66" charset="-78"/>
                <a:cs typeface="Arabic Typesetting" panose="03020402040406030203" pitchFamily="66" charset="-78"/>
              </a:rPr>
              <a:t>فَضْلا كَبِيرًا</a:t>
            </a:r>
          </a:p>
          <a:p>
            <a:pPr marL="514350" lvl="0" indent="-514350" algn="just" defTabSz="914400" rtl="1" eaLnBrk="0" fontAlgn="base" hangingPunct="0">
              <a:lnSpc>
                <a:spcPct val="150000"/>
              </a:lnSpc>
              <a:spcBef>
                <a:spcPct val="0"/>
              </a:spcBef>
              <a:spcAft>
                <a:spcPct val="0"/>
              </a:spcAft>
              <a:buClrTx/>
              <a:buSzTx/>
              <a:buFont typeface="+mj-lt"/>
              <a:buAutoNum type="arabicPeriod" startAt="45"/>
            </a:pPr>
            <a:endParaRPr lang="ar-SA" altLang="tr-TR" sz="2600" dirty="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45"/>
            </a:pPr>
            <a:r>
              <a:rPr lang="ar-SA" altLang="tr-TR" sz="2600" dirty="0">
                <a:solidFill>
                  <a:schemeClr val="bg1"/>
                </a:solidFill>
                <a:latin typeface="Arabic Typesetting" panose="03020402040406030203" pitchFamily="66" charset="-78"/>
                <a:cs typeface="Arabic Typesetting" panose="03020402040406030203" pitchFamily="66" charset="-78"/>
              </a:rPr>
              <a:t>وَلا تُطِعِ الْكَافِرِينَ وَالْمُنَافِقِينَ وَدَعْ أَذَاهُمْ وَتَوَكَّلْ عَلَى اللَّهِ وَكَفَى بِاللَّهِ وَكِيلا </a:t>
            </a:r>
            <a:endParaRPr lang="tr-TR" altLang="tr-TR" sz="2600" dirty="0">
              <a:solidFill>
                <a:schemeClr val="bg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022135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42060" y="129539"/>
            <a:ext cx="6402468" cy="876301"/>
          </a:xfrm>
        </p:spPr>
        <p:txBody>
          <a:bodyPr/>
          <a:lstStyle/>
          <a:p>
            <a:r>
              <a:rPr lang="tr-TR" dirty="0" smtClean="0">
                <a:solidFill>
                  <a:schemeClr val="bg1"/>
                </a:solidFill>
              </a:rPr>
              <a:t>İLAVE Bilgiler</a:t>
            </a:r>
            <a:endParaRPr lang="tr-TR" dirty="0">
              <a:solidFill>
                <a:schemeClr val="bg1"/>
              </a:solidFill>
            </a:endParaRPr>
          </a:p>
        </p:txBody>
      </p:sp>
      <p:sp>
        <p:nvSpPr>
          <p:cNvPr id="3" name="Metin Yer Tutucusu 2"/>
          <p:cNvSpPr>
            <a:spLocks noGrp="1"/>
          </p:cNvSpPr>
          <p:nvPr>
            <p:ph type="body" idx="1"/>
          </p:nvPr>
        </p:nvSpPr>
        <p:spPr>
          <a:xfrm>
            <a:off x="533400" y="1223010"/>
            <a:ext cx="8336280" cy="5497829"/>
          </a:xfrm>
        </p:spPr>
        <p:txBody>
          <a:bodyPr>
            <a:normAutofit/>
          </a:bodyPr>
          <a:lstStyle/>
          <a:p>
            <a:pPr marL="606425" indent="-342900">
              <a:buFont typeface="+mj-lt"/>
              <a:buAutoNum type="arabicPeriod"/>
            </a:pPr>
            <a:r>
              <a:rPr lang="tr-TR" dirty="0">
                <a:solidFill>
                  <a:schemeClr val="bg1"/>
                </a:solidFill>
                <a:latin typeface="Times New Roman" panose="02020603050405020304" pitchFamily="18" charset="0"/>
                <a:cs typeface="Times New Roman" panose="02020603050405020304" pitchFamily="18" charset="0"/>
              </a:rPr>
              <a:t>4</a:t>
            </a:r>
            <a:r>
              <a:rPr lang="tr-TR" dirty="0" smtClean="0">
                <a:solidFill>
                  <a:schemeClr val="bg1"/>
                </a:solidFill>
                <a:latin typeface="Times New Roman" panose="02020603050405020304" pitchFamily="18" charset="0"/>
                <a:cs typeface="Times New Roman" panose="02020603050405020304" pitchFamily="18" charset="0"/>
              </a:rPr>
              <a:t>. Ayetteki ifadelere dair:</a:t>
            </a:r>
          </a:p>
          <a:p>
            <a:pPr marL="263525" algn="r"/>
            <a:r>
              <a:rPr lang="ar-SA" sz="2800" b="1" dirty="0">
                <a:solidFill>
                  <a:schemeClr val="bg1"/>
                </a:solidFill>
                <a:latin typeface="Arabic Typesetting" panose="03020402040406030203" pitchFamily="66" charset="-78"/>
                <a:cs typeface="Arabic Typesetting" panose="03020402040406030203" pitchFamily="66" charset="-78"/>
              </a:rPr>
              <a:t>مَّا جَعَلَ اللَّهُ لِرَجُلٍ مِّن قَلْبَيْنِ فِي جَوْفِهِ وَمَا جَعَلَ أَزْوَاجَكُمُ الَّلائِي تُظَاهِرُونَ مِنْهُنَّ أُمَّهَاتِكُمْ وَمَا جَعَلَ أَدْعِيَاءَكُمْ أَبْنَاءَكُمْ ذَلِكُمْ قَوْلُكُم بِأَفْوَاهِكُمْ وَاللَّهُ يَقُولُ الْحَقَّ وَهُوَ يَهْدِي السَّبِيلَ</a:t>
            </a:r>
            <a:endParaRPr lang="tr-TR" sz="2800" b="1" dirty="0">
              <a:solidFill>
                <a:schemeClr val="bg1"/>
              </a:solidFill>
              <a:latin typeface="Arabic Typesetting" panose="03020402040406030203" pitchFamily="66" charset="-78"/>
              <a:cs typeface="Arabic Typesetting" panose="03020402040406030203" pitchFamily="66" charset="-78"/>
            </a:endParaRPr>
          </a:p>
          <a:p>
            <a:pPr marL="263525"/>
            <a:r>
              <a:rPr lang="tr-TR" dirty="0" smtClean="0">
                <a:solidFill>
                  <a:schemeClr val="bg1"/>
                </a:solidFill>
                <a:latin typeface="Times New Roman" panose="02020603050405020304" pitchFamily="18" charset="0"/>
                <a:cs typeface="Times New Roman" panose="02020603050405020304" pitchFamily="18" charset="0"/>
              </a:rPr>
              <a:t>Bir insanın iki kalbi olmayacağı gibi karısı annesi de olamaz; evlatlığı da gerçek çocuğu olamaz.</a:t>
            </a:r>
          </a:p>
          <a:p>
            <a:pPr marL="606425" indent="-342900">
              <a:buFont typeface="+mj-lt"/>
              <a:buAutoNum type="arabicPeriod" startAt="2"/>
            </a:pPr>
            <a:r>
              <a:rPr lang="tr-TR" dirty="0" smtClean="0">
                <a:solidFill>
                  <a:schemeClr val="bg1"/>
                </a:solidFill>
                <a:latin typeface="Times New Roman" panose="02020603050405020304" pitchFamily="18" charset="0"/>
                <a:cs typeface="Times New Roman" panose="02020603050405020304" pitchFamily="18" charset="0"/>
              </a:rPr>
              <a:t>Evlatlık edinme: </a:t>
            </a:r>
            <a:r>
              <a:rPr lang="tr-TR" dirty="0" err="1" smtClean="0">
                <a:solidFill>
                  <a:schemeClr val="bg1"/>
                </a:solidFill>
                <a:latin typeface="Times New Roman" panose="02020603050405020304" pitchFamily="18" charset="0"/>
                <a:cs typeface="Times New Roman" panose="02020603050405020304" pitchFamily="18" charset="0"/>
              </a:rPr>
              <a:t>Zeyd</a:t>
            </a:r>
            <a:r>
              <a:rPr lang="tr-TR" dirty="0" smtClean="0">
                <a:solidFill>
                  <a:schemeClr val="bg1"/>
                </a:solidFill>
                <a:latin typeface="Times New Roman" panose="02020603050405020304" pitchFamily="18" charset="0"/>
                <a:cs typeface="Times New Roman" panose="02020603050405020304" pitchFamily="18" charset="0"/>
              </a:rPr>
              <a:t> b Harise </a:t>
            </a:r>
            <a:r>
              <a:rPr lang="tr-TR" dirty="0" err="1" smtClean="0">
                <a:solidFill>
                  <a:schemeClr val="bg1"/>
                </a:solidFill>
                <a:latin typeface="Times New Roman" panose="02020603050405020304" pitchFamily="18" charset="0"/>
                <a:cs typeface="Times New Roman" panose="02020603050405020304" pitchFamily="18" charset="0"/>
              </a:rPr>
              <a:t>İbn</a:t>
            </a:r>
            <a:r>
              <a:rPr lang="tr-TR" dirty="0" smtClean="0">
                <a:solidFill>
                  <a:schemeClr val="bg1"/>
                </a:solidFill>
                <a:latin typeface="Times New Roman" panose="02020603050405020304" pitchFamily="18" charset="0"/>
                <a:cs typeface="Times New Roman" panose="02020603050405020304" pitchFamily="18" charset="0"/>
              </a:rPr>
              <a:t> </a:t>
            </a:r>
            <a:r>
              <a:rPr lang="tr-TR" dirty="0" err="1" smtClean="0">
                <a:solidFill>
                  <a:schemeClr val="bg1"/>
                </a:solidFill>
                <a:latin typeface="Times New Roman" panose="02020603050405020304" pitchFamily="18" charset="0"/>
                <a:cs typeface="Times New Roman" panose="02020603050405020304" pitchFamily="18" charset="0"/>
              </a:rPr>
              <a:t>Şerahil</a:t>
            </a:r>
            <a:r>
              <a:rPr lang="tr-TR" dirty="0" smtClean="0">
                <a:solidFill>
                  <a:schemeClr val="bg1"/>
                </a:solidFill>
                <a:latin typeface="Times New Roman" panose="02020603050405020304" pitchFamily="18" charset="0"/>
                <a:cs typeface="Times New Roman" panose="02020603050405020304" pitchFamily="18" charset="0"/>
              </a:rPr>
              <a:t> ve Hz. Peygamber’in diyaloğu. </a:t>
            </a:r>
          </a:p>
          <a:p>
            <a:pPr marL="263525"/>
            <a:r>
              <a:rPr lang="tr-TR" dirty="0" err="1" smtClean="0">
                <a:solidFill>
                  <a:schemeClr val="bg1"/>
                </a:solidFill>
                <a:latin typeface="Times New Roman" panose="02020603050405020304" pitchFamily="18" charset="0"/>
                <a:cs typeface="Times New Roman" panose="02020603050405020304" pitchFamily="18" charset="0"/>
              </a:rPr>
              <a:t>Zeyd</a:t>
            </a:r>
            <a:r>
              <a:rPr lang="tr-TR" dirty="0" smtClean="0">
                <a:solidFill>
                  <a:schemeClr val="bg1"/>
                </a:solidFill>
                <a:latin typeface="Times New Roman" panose="02020603050405020304" pitchFamily="18" charset="0"/>
                <a:cs typeface="Times New Roman" panose="02020603050405020304" pitchFamily="18" charset="0"/>
              </a:rPr>
              <a:t>, </a:t>
            </a:r>
            <a:r>
              <a:rPr lang="tr-TR" dirty="0" err="1" smtClean="0">
                <a:solidFill>
                  <a:schemeClr val="bg1"/>
                </a:solidFill>
                <a:latin typeface="Times New Roman" panose="02020603050405020304" pitchFamily="18" charset="0"/>
                <a:cs typeface="Times New Roman" panose="02020603050405020304" pitchFamily="18" charset="0"/>
              </a:rPr>
              <a:t>Mute</a:t>
            </a:r>
            <a:r>
              <a:rPr lang="tr-TR" dirty="0" smtClean="0">
                <a:solidFill>
                  <a:schemeClr val="bg1"/>
                </a:solidFill>
                <a:latin typeface="Times New Roman" panose="02020603050405020304" pitchFamily="18" charset="0"/>
                <a:cs typeface="Times New Roman" panose="02020603050405020304" pitchFamily="18" charset="0"/>
              </a:rPr>
              <a:t> savaşında şehit olmuştur.</a:t>
            </a:r>
          </a:p>
          <a:p>
            <a:pPr marL="606425" indent="-342900">
              <a:buClrTx/>
              <a:buFont typeface="+mj-lt"/>
              <a:buAutoNum type="arabicPeriod" startAt="3"/>
            </a:pPr>
            <a:r>
              <a:rPr lang="tr-TR" dirty="0" err="1" smtClean="0">
                <a:solidFill>
                  <a:schemeClr val="bg1"/>
                </a:solidFill>
                <a:latin typeface="Times New Roman" panose="02020603050405020304" pitchFamily="18" charset="0"/>
                <a:cs typeface="Times New Roman" panose="02020603050405020304" pitchFamily="18" charset="0"/>
              </a:rPr>
              <a:t>Ahzap</a:t>
            </a:r>
            <a:r>
              <a:rPr lang="tr-TR" dirty="0" smtClean="0">
                <a:solidFill>
                  <a:schemeClr val="bg1"/>
                </a:solidFill>
                <a:latin typeface="Times New Roman" panose="02020603050405020304" pitchFamily="18" charset="0"/>
                <a:cs typeface="Times New Roman" panose="02020603050405020304" pitchFamily="18" charset="0"/>
              </a:rPr>
              <a:t> - Hendek Olayı: Beni Nadir’in sinsi planı ve bunun </a:t>
            </a:r>
            <a:r>
              <a:rPr lang="tr-TR" dirty="0" err="1" smtClean="0">
                <a:solidFill>
                  <a:schemeClr val="bg1"/>
                </a:solidFill>
                <a:latin typeface="Times New Roman" panose="02020603050405020304" pitchFamily="18" charset="0"/>
                <a:cs typeface="Times New Roman" panose="02020603050405020304" pitchFamily="18" charset="0"/>
              </a:rPr>
              <a:t>netiesidir</a:t>
            </a:r>
            <a:r>
              <a:rPr lang="tr-TR" dirty="0" smtClean="0">
                <a:solidFill>
                  <a:schemeClr val="bg1"/>
                </a:solidFill>
                <a:latin typeface="Times New Roman" panose="02020603050405020304" pitchFamily="18" charset="0"/>
                <a:cs typeface="Times New Roman" panose="02020603050405020304" pitchFamily="18" charset="0"/>
              </a:rPr>
              <a:t>. </a:t>
            </a:r>
            <a:r>
              <a:rPr lang="tr-TR" dirty="0" err="1" smtClean="0">
                <a:solidFill>
                  <a:schemeClr val="bg1"/>
                </a:solidFill>
                <a:latin typeface="Times New Roman" panose="02020603050405020304" pitchFamily="18" charset="0"/>
                <a:cs typeface="Times New Roman" panose="02020603050405020304" pitchFamily="18" charset="0"/>
              </a:rPr>
              <a:t>Kureyş</a:t>
            </a:r>
            <a:r>
              <a:rPr lang="tr-TR" dirty="0" smtClean="0">
                <a:solidFill>
                  <a:schemeClr val="bg1"/>
                </a:solidFill>
                <a:latin typeface="Times New Roman" panose="02020603050405020304" pitchFamily="18" charset="0"/>
                <a:cs typeface="Times New Roman" panose="02020603050405020304" pitchFamily="18" charset="0"/>
              </a:rPr>
              <a:t>, diğer kabileler ve Medine’deki </a:t>
            </a:r>
            <a:r>
              <a:rPr lang="tr-TR" dirty="0" err="1" smtClean="0">
                <a:solidFill>
                  <a:schemeClr val="bg1"/>
                </a:solidFill>
                <a:latin typeface="Times New Roman" panose="02020603050405020304" pitchFamily="18" charset="0"/>
                <a:cs typeface="Times New Roman" panose="02020603050405020304" pitchFamily="18" charset="0"/>
              </a:rPr>
              <a:t>Kureyzaoğulları</a:t>
            </a:r>
            <a:r>
              <a:rPr lang="tr-TR" dirty="0" smtClean="0">
                <a:solidFill>
                  <a:schemeClr val="bg1"/>
                </a:solidFill>
                <a:latin typeface="Times New Roman" panose="02020603050405020304" pitchFamily="18" charset="0"/>
                <a:cs typeface="Times New Roman" panose="02020603050405020304" pitchFamily="18" charset="0"/>
              </a:rPr>
              <a:t>, bir de münafıklar.</a:t>
            </a:r>
          </a:p>
          <a:p>
            <a:pPr marL="606425" indent="-342900">
              <a:buClrTx/>
              <a:buFont typeface="+mj-lt"/>
              <a:buAutoNum type="arabicPeriod" startAt="3"/>
            </a:pPr>
            <a:r>
              <a:rPr lang="tr-TR" dirty="0" err="1" smtClean="0">
                <a:solidFill>
                  <a:schemeClr val="bg1"/>
                </a:solidFill>
                <a:latin typeface="Times New Roman" panose="02020603050405020304" pitchFamily="18" charset="0"/>
                <a:cs typeface="Times New Roman" panose="02020603050405020304" pitchFamily="18" charset="0"/>
              </a:rPr>
              <a:t>Kureyzaoğulları</a:t>
            </a:r>
            <a:r>
              <a:rPr lang="tr-TR" dirty="0" smtClean="0">
                <a:solidFill>
                  <a:schemeClr val="bg1"/>
                </a:solidFill>
                <a:latin typeface="Times New Roman" panose="02020603050405020304" pitchFamily="18" charset="0"/>
                <a:cs typeface="Times New Roman" panose="02020603050405020304" pitchFamily="18" charset="0"/>
              </a:rPr>
              <a:t> Hadisesi: </a:t>
            </a:r>
            <a:r>
              <a:rPr lang="tr-TR" dirty="0" err="1" smtClean="0">
                <a:solidFill>
                  <a:schemeClr val="bg1"/>
                </a:solidFill>
                <a:latin typeface="Times New Roman" panose="02020603050405020304" pitchFamily="18" charset="0"/>
                <a:cs typeface="Times New Roman" panose="02020603050405020304" pitchFamily="18" charset="0"/>
              </a:rPr>
              <a:t>Ahzap’tan</a:t>
            </a:r>
            <a:r>
              <a:rPr lang="tr-TR" dirty="0" smtClean="0">
                <a:solidFill>
                  <a:schemeClr val="bg1"/>
                </a:solidFill>
                <a:latin typeface="Times New Roman" panose="02020603050405020304" pitchFamily="18" charset="0"/>
                <a:cs typeface="Times New Roman" panose="02020603050405020304" pitchFamily="18" charset="0"/>
              </a:rPr>
              <a:t> hemen sonra 25 gün süren hadise.</a:t>
            </a:r>
          </a:p>
          <a:p>
            <a:pPr marL="606425" indent="-342900">
              <a:buFont typeface="+mj-lt"/>
              <a:buAutoNum type="arabicPeriod" startAt="3"/>
            </a:pPr>
            <a:r>
              <a:rPr lang="tr-TR" dirty="0" err="1" smtClean="0">
                <a:solidFill>
                  <a:schemeClr val="bg1"/>
                </a:solidFill>
                <a:latin typeface="Times New Roman" panose="02020603050405020304" pitchFamily="18" charset="0"/>
                <a:cs typeface="Times New Roman" panose="02020603050405020304" pitchFamily="18" charset="0"/>
              </a:rPr>
              <a:t>Evs</a:t>
            </a:r>
            <a:r>
              <a:rPr lang="tr-TR" dirty="0" smtClean="0">
                <a:solidFill>
                  <a:schemeClr val="bg1"/>
                </a:solidFill>
                <a:latin typeface="Times New Roman" panose="02020603050405020304" pitchFamily="18" charset="0"/>
                <a:cs typeface="Times New Roman" panose="02020603050405020304" pitchFamily="18" charset="0"/>
              </a:rPr>
              <a:t>; </a:t>
            </a:r>
            <a:r>
              <a:rPr lang="tr-TR" dirty="0" err="1" smtClean="0">
                <a:solidFill>
                  <a:schemeClr val="bg1"/>
                </a:solidFill>
                <a:latin typeface="Times New Roman" panose="02020603050405020304" pitchFamily="18" charset="0"/>
                <a:cs typeface="Times New Roman" panose="02020603050405020304" pitchFamily="18" charset="0"/>
              </a:rPr>
              <a:t>Sa’d</a:t>
            </a:r>
            <a:r>
              <a:rPr lang="tr-TR" dirty="0" smtClean="0">
                <a:solidFill>
                  <a:schemeClr val="bg1"/>
                </a:solidFill>
                <a:latin typeface="Times New Roman" panose="02020603050405020304" pitchFamily="18" charset="0"/>
                <a:cs typeface="Times New Roman" panose="02020603050405020304" pitchFamily="18" charset="0"/>
              </a:rPr>
              <a:t> b. </a:t>
            </a:r>
            <a:r>
              <a:rPr lang="tr-TR" dirty="0" err="1" smtClean="0">
                <a:solidFill>
                  <a:schemeClr val="bg1"/>
                </a:solidFill>
                <a:latin typeface="Times New Roman" panose="02020603050405020304" pitchFamily="18" charset="0"/>
                <a:cs typeface="Times New Roman" panose="02020603050405020304" pitchFamily="18" charset="0"/>
              </a:rPr>
              <a:t>Muaz</a:t>
            </a:r>
            <a:r>
              <a:rPr lang="tr-TR" dirty="0" smtClean="0">
                <a:solidFill>
                  <a:schemeClr val="bg1"/>
                </a:solidFill>
                <a:latin typeface="Times New Roman" panose="02020603050405020304" pitchFamily="18" charset="0"/>
                <a:cs typeface="Times New Roman" panose="02020603050405020304" pitchFamily="18" charset="0"/>
              </a:rPr>
              <a:t>. Verdiği Hüküm: Erkekleri öldürmek, kadın ve çocukları esir almak ve mallarını taksim etmek. </a:t>
            </a:r>
          </a:p>
          <a:p>
            <a:pPr marL="606425" indent="-342900">
              <a:buFont typeface="+mj-lt"/>
              <a:buAutoNum type="arabicPeriod" startAt="3"/>
            </a:pPr>
            <a:r>
              <a:rPr lang="tr-TR" dirty="0" err="1" smtClean="0">
                <a:solidFill>
                  <a:schemeClr val="bg1"/>
                </a:solidFill>
                <a:latin typeface="Times New Roman" panose="02020603050405020304" pitchFamily="18" charset="0"/>
                <a:cs typeface="Times New Roman" panose="02020603050405020304" pitchFamily="18" charset="0"/>
              </a:rPr>
              <a:t>Ebû</a:t>
            </a:r>
            <a:r>
              <a:rPr lang="tr-TR" dirty="0" smtClean="0">
                <a:solidFill>
                  <a:schemeClr val="bg1"/>
                </a:solidFill>
                <a:latin typeface="Times New Roman" panose="02020603050405020304" pitchFamily="18" charset="0"/>
                <a:cs typeface="Times New Roman" panose="02020603050405020304" pitchFamily="18" charset="0"/>
              </a:rPr>
              <a:t> </a:t>
            </a:r>
            <a:r>
              <a:rPr lang="tr-TR" dirty="0" err="1" smtClean="0">
                <a:solidFill>
                  <a:schemeClr val="bg1"/>
                </a:solidFill>
                <a:latin typeface="Times New Roman" panose="02020603050405020304" pitchFamily="18" charset="0"/>
                <a:cs typeface="Times New Roman" panose="02020603050405020304" pitchFamily="18" charset="0"/>
              </a:rPr>
              <a:t>Lübâbe’nin</a:t>
            </a:r>
            <a:r>
              <a:rPr lang="tr-TR" dirty="0" smtClean="0">
                <a:solidFill>
                  <a:schemeClr val="bg1"/>
                </a:solidFill>
                <a:latin typeface="Times New Roman" panose="02020603050405020304" pitchFamily="18" charset="0"/>
                <a:cs typeface="Times New Roman" panose="02020603050405020304" pitchFamily="18" charset="0"/>
              </a:rPr>
              <a:t> kendisini mescide bağlaması.</a:t>
            </a:r>
          </a:p>
          <a:p>
            <a:pPr marL="606425" indent="-342900">
              <a:buFont typeface="+mj-lt"/>
              <a:buAutoNum type="arabicPeriod" startAt="3"/>
            </a:pPr>
            <a:endParaRPr lang="tr-TR" dirty="0" smtClean="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7630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33400" y="468630"/>
            <a:ext cx="8061960" cy="6092189"/>
          </a:xfrm>
        </p:spPr>
        <p:txBody>
          <a:bodyPr>
            <a:normAutofit fontScale="92500" lnSpcReduction="10000"/>
          </a:bodyPr>
          <a:lstStyle/>
          <a:p>
            <a:pPr>
              <a:buClrTx/>
            </a:pPr>
            <a:r>
              <a:rPr lang="tr-TR" dirty="0" smtClean="0">
                <a:solidFill>
                  <a:schemeClr val="bg1"/>
                </a:solidFill>
              </a:rPr>
              <a:t>Hz. Ebubekir ve Hz Ömer’in Hz Peygamberi </a:t>
            </a:r>
            <a:r>
              <a:rPr lang="tr-TR" dirty="0" err="1" smtClean="0">
                <a:solidFill>
                  <a:schemeClr val="bg1"/>
                </a:solidFill>
              </a:rPr>
              <a:t>ziyaeretleri</a:t>
            </a:r>
            <a:r>
              <a:rPr lang="tr-TR" dirty="0" smtClean="0">
                <a:solidFill>
                  <a:schemeClr val="bg1"/>
                </a:solidFill>
              </a:rPr>
              <a:t>.</a:t>
            </a:r>
          </a:p>
          <a:p>
            <a:pPr>
              <a:buClrTx/>
            </a:pPr>
            <a:r>
              <a:rPr lang="tr-TR" dirty="0" err="1" smtClean="0">
                <a:solidFill>
                  <a:schemeClr val="bg1"/>
                </a:solidFill>
              </a:rPr>
              <a:t>Zeyd</a:t>
            </a:r>
            <a:r>
              <a:rPr lang="tr-TR" dirty="0" smtClean="0">
                <a:solidFill>
                  <a:schemeClr val="bg1"/>
                </a:solidFill>
              </a:rPr>
              <a:t> ve Zeynep Hadisesi.</a:t>
            </a:r>
          </a:p>
          <a:p>
            <a:pPr>
              <a:buClrTx/>
            </a:pPr>
            <a:endParaRPr lang="ar-SA" dirty="0">
              <a:solidFill>
                <a:schemeClr val="bg1"/>
              </a:solidFill>
            </a:endParaRPr>
          </a:p>
          <a:p>
            <a:pPr>
              <a:buClrTx/>
            </a:pPr>
            <a:endParaRPr lang="ar-SA" dirty="0">
              <a:solidFill>
                <a:schemeClr val="bg1"/>
              </a:solidFill>
            </a:endParaRPr>
          </a:p>
          <a:p>
            <a:pPr marL="514350" indent="-514350" algn="just" rtl="1">
              <a:buClrTx/>
              <a:buFont typeface="+mj-lt"/>
              <a:buAutoNum type="arabicPeriod" startAt="35"/>
            </a:pPr>
            <a:r>
              <a:rPr lang="ar-SA" sz="2600" b="1" dirty="0">
                <a:solidFill>
                  <a:schemeClr val="bg1"/>
                </a:solidFill>
                <a:latin typeface="Arabic Typesetting" panose="03020402040406030203" pitchFamily="66" charset="-78"/>
                <a:cs typeface="Arabic Typesetting" panose="03020402040406030203" pitchFamily="66" charset="-78"/>
              </a:rPr>
              <a:t>إِنَّ الْمُسْلِمِينَ وَالْمُسْلِمَاتِ وَالْمُؤْمِنِينَ وَالْمُؤْمِنَاتِ وَالْقَانِتِينَ وَالْقَانِتَاتِ وَالصَّادِقِينَ وَالصَّادِقَاتِ وَالصَّابِرِينَ وَالصَّابِرَاتِ وَالْخَاشِعِينَ وَالْخَاشِعَاتِ وَالْمُتَصَدِّقِينَ وَالْمُتَصَدِّقَاتِ وَالصَّائِمِينَ وَالصَّائِمَاتِ وَالْحَافِظِينَ فُرُوجَهُمْ وَالْحَافِظَاتِ وَالذَّاكِرِينَ اللَّهَ كَثِيرًا وَالذَّاكِرَاتِ أَعَدَّ اللَّهُ لَهُم مَّغْفِرَةً وَأَجْرًا </a:t>
            </a:r>
            <a:r>
              <a:rPr lang="ar-SA" sz="2600" b="1" dirty="0" smtClean="0">
                <a:solidFill>
                  <a:schemeClr val="bg1"/>
                </a:solidFill>
                <a:latin typeface="Arabic Typesetting" panose="03020402040406030203" pitchFamily="66" charset="-78"/>
                <a:cs typeface="Arabic Typesetting" panose="03020402040406030203" pitchFamily="66" charset="-78"/>
              </a:rPr>
              <a:t>عَظِيمًا</a:t>
            </a:r>
            <a:endParaRPr lang="ar-SA" sz="2600" b="1" dirty="0">
              <a:solidFill>
                <a:schemeClr val="bg1"/>
              </a:solidFill>
              <a:latin typeface="Arabic Typesetting" panose="03020402040406030203" pitchFamily="66" charset="-78"/>
              <a:cs typeface="Arabic Typesetting" panose="03020402040406030203" pitchFamily="66" charset="-78"/>
            </a:endParaRPr>
          </a:p>
          <a:p>
            <a:pPr marL="514350" indent="-514350" algn="just" rtl="1">
              <a:buClrTx/>
              <a:buFont typeface="+mj-lt"/>
              <a:buAutoNum type="arabicPeriod" startAt="35"/>
            </a:pPr>
            <a:r>
              <a:rPr lang="ar-SA" sz="2600" b="1" u="sng" dirty="0">
                <a:solidFill>
                  <a:srgbClr val="FF0000"/>
                </a:solidFill>
                <a:latin typeface="Arabic Typesetting" panose="03020402040406030203" pitchFamily="66" charset="-78"/>
                <a:cs typeface="Arabic Typesetting" panose="03020402040406030203" pitchFamily="66" charset="-78"/>
              </a:rPr>
              <a:t>وَمَا كَانَ لِمُؤْمِنٍ وَلا مُؤْمِنَةٍ إِذَا قَضَى اللَّهُ وَرَسُولُهُ أَمْرًا أَن يَكُونَ لَهُمُ الْخِيَرَةُ مِنْ أَمْرِهِمْ </a:t>
            </a:r>
            <a:r>
              <a:rPr lang="ar-SA" sz="2600" b="1" dirty="0">
                <a:solidFill>
                  <a:schemeClr val="bg1"/>
                </a:solidFill>
                <a:latin typeface="Arabic Typesetting" panose="03020402040406030203" pitchFamily="66" charset="-78"/>
                <a:cs typeface="Arabic Typesetting" panose="03020402040406030203" pitchFamily="66" charset="-78"/>
              </a:rPr>
              <a:t>وَمَن يَعْصِ اللَّهَ وَرَسُولَهُ فَقَدْ ضَلَّ ضَلالا </a:t>
            </a:r>
            <a:r>
              <a:rPr lang="ar-SA" sz="2600" b="1" dirty="0" smtClean="0">
                <a:solidFill>
                  <a:schemeClr val="bg1"/>
                </a:solidFill>
                <a:latin typeface="Arabic Typesetting" panose="03020402040406030203" pitchFamily="66" charset="-78"/>
                <a:cs typeface="Arabic Typesetting" panose="03020402040406030203" pitchFamily="66" charset="-78"/>
              </a:rPr>
              <a:t>مُّبِينًا</a:t>
            </a:r>
            <a:endParaRPr lang="ar-SA" sz="2600" b="1" dirty="0">
              <a:solidFill>
                <a:schemeClr val="bg1"/>
              </a:solidFill>
              <a:latin typeface="Arabic Typesetting" panose="03020402040406030203" pitchFamily="66" charset="-78"/>
              <a:cs typeface="Arabic Typesetting" panose="03020402040406030203" pitchFamily="66" charset="-78"/>
            </a:endParaRPr>
          </a:p>
          <a:p>
            <a:pPr marL="514350" indent="-514350" algn="just" rtl="1">
              <a:buClrTx/>
              <a:buFont typeface="+mj-lt"/>
              <a:buAutoNum type="arabicPeriod" startAt="35"/>
            </a:pPr>
            <a:r>
              <a:rPr lang="ar-SA" sz="2600" b="1" dirty="0">
                <a:solidFill>
                  <a:schemeClr val="bg1"/>
                </a:solidFill>
                <a:latin typeface="Arabic Typesetting" panose="03020402040406030203" pitchFamily="66" charset="-78"/>
                <a:cs typeface="Arabic Typesetting" panose="03020402040406030203" pitchFamily="66" charset="-78"/>
              </a:rPr>
              <a:t>وَإِذْ تَقُولُ </a:t>
            </a:r>
            <a:r>
              <a:rPr lang="ar-SA" sz="2600" b="1" u="sng" dirty="0">
                <a:solidFill>
                  <a:srgbClr val="FF0000"/>
                </a:solidFill>
                <a:latin typeface="Arabic Typesetting" panose="03020402040406030203" pitchFamily="66" charset="-78"/>
                <a:cs typeface="Arabic Typesetting" panose="03020402040406030203" pitchFamily="66" charset="-78"/>
              </a:rPr>
              <a:t>لِلَّذِي أَنْعَمَ اللَّهُ عَلَيْهِ وَأَنْعَمْتَ عَلَيْهِ </a:t>
            </a:r>
            <a:r>
              <a:rPr lang="ar-SA" sz="2600" b="1" dirty="0">
                <a:solidFill>
                  <a:schemeClr val="bg1"/>
                </a:solidFill>
                <a:latin typeface="Arabic Typesetting" panose="03020402040406030203" pitchFamily="66" charset="-78"/>
                <a:cs typeface="Arabic Typesetting" panose="03020402040406030203" pitchFamily="66" charset="-78"/>
              </a:rPr>
              <a:t>أَمْسِكْ عَلَيْكَ </a:t>
            </a:r>
            <a:r>
              <a:rPr lang="ar-SA" sz="2600" b="1" u="sng" dirty="0">
                <a:solidFill>
                  <a:srgbClr val="FF0000"/>
                </a:solidFill>
                <a:latin typeface="Arabic Typesetting" panose="03020402040406030203" pitchFamily="66" charset="-78"/>
                <a:cs typeface="Arabic Typesetting" panose="03020402040406030203" pitchFamily="66" charset="-78"/>
              </a:rPr>
              <a:t>زَوْجَكَ</a:t>
            </a:r>
            <a:r>
              <a:rPr lang="ar-SA" sz="2600" b="1" dirty="0">
                <a:solidFill>
                  <a:schemeClr val="bg1"/>
                </a:solidFill>
                <a:latin typeface="Arabic Typesetting" panose="03020402040406030203" pitchFamily="66" charset="-78"/>
                <a:cs typeface="Arabic Typesetting" panose="03020402040406030203" pitchFamily="66" charset="-78"/>
              </a:rPr>
              <a:t> وَاتَّقِ اللَّهَ </a:t>
            </a:r>
            <a:r>
              <a:rPr lang="ar-SA" sz="2600" b="1" u="sng" dirty="0">
                <a:solidFill>
                  <a:srgbClr val="FF0000"/>
                </a:solidFill>
                <a:latin typeface="Arabic Typesetting" panose="03020402040406030203" pitchFamily="66" charset="-78"/>
                <a:cs typeface="Arabic Typesetting" panose="03020402040406030203" pitchFamily="66" charset="-78"/>
              </a:rPr>
              <a:t>وَتُخْفِي فِي نَفْسِكَ مَا اللَّهُ مُبْدِيهِ وَتَخْشَى النَّاسَ </a:t>
            </a:r>
            <a:r>
              <a:rPr lang="ar-SA" sz="2600" b="1" dirty="0">
                <a:solidFill>
                  <a:schemeClr val="bg1"/>
                </a:solidFill>
                <a:latin typeface="Arabic Typesetting" panose="03020402040406030203" pitchFamily="66" charset="-78"/>
                <a:cs typeface="Arabic Typesetting" panose="03020402040406030203" pitchFamily="66" charset="-78"/>
              </a:rPr>
              <a:t>وَاللَّهُ أَحَقُّ أَن تَخْشَاهُ </a:t>
            </a:r>
            <a:r>
              <a:rPr lang="ar-SA" sz="2600" b="1" u="sng" dirty="0">
                <a:solidFill>
                  <a:srgbClr val="FF0000"/>
                </a:solidFill>
                <a:latin typeface="Arabic Typesetting" panose="03020402040406030203" pitchFamily="66" charset="-78"/>
                <a:cs typeface="Arabic Typesetting" panose="03020402040406030203" pitchFamily="66" charset="-78"/>
              </a:rPr>
              <a:t>فَلَمَّا قَضَى زَيْدٌ مِّنْهَا وَطَرًا </a:t>
            </a:r>
            <a:r>
              <a:rPr lang="ar-SA" sz="2600" b="1" dirty="0">
                <a:solidFill>
                  <a:schemeClr val="bg1"/>
                </a:solidFill>
                <a:latin typeface="Arabic Typesetting" panose="03020402040406030203" pitchFamily="66" charset="-78"/>
                <a:cs typeface="Arabic Typesetting" panose="03020402040406030203" pitchFamily="66" charset="-78"/>
              </a:rPr>
              <a:t>زَوَّجْنَاكَهَا </a:t>
            </a:r>
            <a:r>
              <a:rPr lang="ar-SA" sz="2600" b="1" u="sng" dirty="0">
                <a:solidFill>
                  <a:srgbClr val="FF0000"/>
                </a:solidFill>
                <a:latin typeface="Arabic Typesetting" panose="03020402040406030203" pitchFamily="66" charset="-78"/>
                <a:cs typeface="Arabic Typesetting" panose="03020402040406030203" pitchFamily="66" charset="-78"/>
              </a:rPr>
              <a:t>لِكَيْ لا يَكُونَ عَلَى الْمُؤْمِنِينَ حَرَجٌ فِي أَزْوَاجِ أَدْعِيَائِهِمْ إِذَا قَضَوْا مِنْهُنَّ وَطَرًا</a:t>
            </a:r>
            <a:r>
              <a:rPr lang="ar-SA" sz="2600" b="1" dirty="0">
                <a:solidFill>
                  <a:schemeClr val="bg1"/>
                </a:solidFill>
                <a:latin typeface="Arabic Typesetting" panose="03020402040406030203" pitchFamily="66" charset="-78"/>
                <a:cs typeface="Arabic Typesetting" panose="03020402040406030203" pitchFamily="66" charset="-78"/>
              </a:rPr>
              <a:t> وَكَانَ أَمْرُ اللَّهِ </a:t>
            </a:r>
            <a:r>
              <a:rPr lang="ar-SA" sz="2600" b="1" dirty="0" smtClean="0">
                <a:solidFill>
                  <a:schemeClr val="bg1"/>
                </a:solidFill>
                <a:latin typeface="Arabic Typesetting" panose="03020402040406030203" pitchFamily="66" charset="-78"/>
                <a:cs typeface="Arabic Typesetting" panose="03020402040406030203" pitchFamily="66" charset="-78"/>
              </a:rPr>
              <a:t>مَفْعُولا</a:t>
            </a:r>
            <a:endParaRPr lang="ar-SA" sz="2600" b="1" dirty="0">
              <a:solidFill>
                <a:schemeClr val="bg1"/>
              </a:solidFill>
              <a:latin typeface="Arabic Typesetting" panose="03020402040406030203" pitchFamily="66" charset="-78"/>
              <a:cs typeface="Arabic Typesetting" panose="03020402040406030203" pitchFamily="66" charset="-78"/>
            </a:endParaRPr>
          </a:p>
          <a:p>
            <a:pPr marL="514350" indent="-514350" algn="just" rtl="1">
              <a:buClrTx/>
              <a:buFont typeface="+mj-lt"/>
              <a:buAutoNum type="arabicPeriod" startAt="35"/>
            </a:pPr>
            <a:r>
              <a:rPr lang="ar-SA" sz="2600" b="1" u="sng" dirty="0">
                <a:solidFill>
                  <a:srgbClr val="FF0000"/>
                </a:solidFill>
                <a:latin typeface="Arabic Typesetting" panose="03020402040406030203" pitchFamily="66" charset="-78"/>
                <a:cs typeface="Arabic Typesetting" panose="03020402040406030203" pitchFamily="66" charset="-78"/>
              </a:rPr>
              <a:t>مَّا كَانَ عَلَى النَّبِيِّ مِنْ حَرَجٍ فِيمَا فَرَضَ اللَّهُ لَهُ </a:t>
            </a:r>
            <a:r>
              <a:rPr lang="ar-SA" sz="2600" b="1" dirty="0">
                <a:solidFill>
                  <a:schemeClr val="bg1"/>
                </a:solidFill>
                <a:latin typeface="Arabic Typesetting" panose="03020402040406030203" pitchFamily="66" charset="-78"/>
                <a:cs typeface="Arabic Typesetting" panose="03020402040406030203" pitchFamily="66" charset="-78"/>
              </a:rPr>
              <a:t>سُنَّةَ اللَّهِ فِي الَّذِينَ خَلَوْا مِن قَبْلُ وَكَانَ أَمْرُ اللَّهِ قَدَرًا </a:t>
            </a:r>
            <a:r>
              <a:rPr lang="ar-SA" sz="2600" b="1" dirty="0" smtClean="0">
                <a:solidFill>
                  <a:schemeClr val="bg1"/>
                </a:solidFill>
                <a:latin typeface="Arabic Typesetting" panose="03020402040406030203" pitchFamily="66" charset="-78"/>
                <a:cs typeface="Arabic Typesetting" panose="03020402040406030203" pitchFamily="66" charset="-78"/>
              </a:rPr>
              <a:t>مَّقْدُورًا</a:t>
            </a:r>
            <a:endParaRPr lang="ar-SA" sz="2600" b="1" dirty="0">
              <a:solidFill>
                <a:schemeClr val="bg1"/>
              </a:solidFill>
              <a:latin typeface="Arabic Typesetting" panose="03020402040406030203" pitchFamily="66" charset="-78"/>
              <a:cs typeface="Arabic Typesetting" panose="03020402040406030203" pitchFamily="66" charset="-78"/>
            </a:endParaRPr>
          </a:p>
          <a:p>
            <a:pPr marL="514350" indent="-514350" algn="just" rtl="1">
              <a:buClrTx/>
              <a:buFont typeface="+mj-lt"/>
              <a:buAutoNum type="arabicPeriod" startAt="35"/>
            </a:pPr>
            <a:r>
              <a:rPr lang="ar-SA" sz="2600" b="1" dirty="0">
                <a:solidFill>
                  <a:schemeClr val="bg1"/>
                </a:solidFill>
                <a:latin typeface="Arabic Typesetting" panose="03020402040406030203" pitchFamily="66" charset="-78"/>
                <a:cs typeface="Arabic Typesetting" panose="03020402040406030203" pitchFamily="66" charset="-78"/>
              </a:rPr>
              <a:t>الَّذِينَ يُبَلِّغُونَ رِسَالاتِ اللَّهِ وَيَخْشَوْنَهُ وَلا يَخْشَوْنَ أَحَدًا إِلاَّ اللَّهَ وَكَفَى بِاللَّهِ </a:t>
            </a:r>
            <a:r>
              <a:rPr lang="ar-SA" sz="2600" b="1" dirty="0" smtClean="0">
                <a:solidFill>
                  <a:schemeClr val="bg1"/>
                </a:solidFill>
                <a:latin typeface="Arabic Typesetting" panose="03020402040406030203" pitchFamily="66" charset="-78"/>
                <a:cs typeface="Arabic Typesetting" panose="03020402040406030203" pitchFamily="66" charset="-78"/>
              </a:rPr>
              <a:t>حَسِيبًا</a:t>
            </a:r>
            <a:endParaRPr lang="ar-SA" sz="2600" b="1" dirty="0">
              <a:solidFill>
                <a:schemeClr val="bg1"/>
              </a:solidFill>
              <a:latin typeface="Arabic Typesetting" panose="03020402040406030203" pitchFamily="66" charset="-78"/>
              <a:cs typeface="Arabic Typesetting" panose="03020402040406030203" pitchFamily="66" charset="-78"/>
            </a:endParaRPr>
          </a:p>
          <a:p>
            <a:pPr marL="514350" indent="-514350" algn="just" rtl="1">
              <a:buClrTx/>
              <a:buFont typeface="+mj-lt"/>
              <a:buAutoNum type="arabicPeriod" startAt="35"/>
            </a:pPr>
            <a:r>
              <a:rPr lang="ar-SA" sz="2600" b="1" dirty="0">
                <a:solidFill>
                  <a:schemeClr val="bg1"/>
                </a:solidFill>
                <a:latin typeface="Arabic Typesetting" panose="03020402040406030203" pitchFamily="66" charset="-78"/>
                <a:cs typeface="Arabic Typesetting" panose="03020402040406030203" pitchFamily="66" charset="-78"/>
              </a:rPr>
              <a:t>مَّا كَانَ مُحَمَّدٌ أَبَا أَحَدٍ مِّن رِّجَالِكُمْ وَلَكِن رَّسُولَ اللَّهِ </a:t>
            </a:r>
            <a:r>
              <a:rPr lang="ar-SA" sz="2600" b="1" u="sng" dirty="0">
                <a:solidFill>
                  <a:srgbClr val="FF0000"/>
                </a:solidFill>
                <a:latin typeface="Arabic Typesetting" panose="03020402040406030203" pitchFamily="66" charset="-78"/>
                <a:cs typeface="Arabic Typesetting" panose="03020402040406030203" pitchFamily="66" charset="-78"/>
              </a:rPr>
              <a:t>وَخَاتَمَ النَّبِيِّينَ </a:t>
            </a:r>
            <a:r>
              <a:rPr lang="ar-SA" sz="2600" b="1" dirty="0">
                <a:solidFill>
                  <a:schemeClr val="bg1"/>
                </a:solidFill>
                <a:latin typeface="Arabic Typesetting" panose="03020402040406030203" pitchFamily="66" charset="-78"/>
                <a:cs typeface="Arabic Typesetting" panose="03020402040406030203" pitchFamily="66" charset="-78"/>
              </a:rPr>
              <a:t>وَكَانَ اللَّهُ بِكُلِّ شَيْءٍ عَلِيمًا </a:t>
            </a:r>
            <a:endParaRPr lang="tr-TR" sz="2600" b="1" dirty="0">
              <a:solidFill>
                <a:schemeClr val="bg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485331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533400" y="651165"/>
            <a:ext cx="8070273" cy="5368636"/>
          </a:xfrm>
        </p:spPr>
        <p:txBody>
          <a:bodyPr/>
          <a:lstStyle/>
          <a:p>
            <a:pPr algn="just" rtl="1"/>
            <a:r>
              <a:rPr lang="ar-SA" dirty="0" smtClean="0"/>
              <a:t> </a:t>
            </a:r>
            <a:r>
              <a:rPr lang="ar-SA" sz="3200" b="1" dirty="0" err="1" smtClean="0">
                <a:solidFill>
                  <a:schemeClr val="bg1"/>
                </a:solidFill>
                <a:latin typeface="Arabic Typesetting" pitchFamily="66" charset="-78"/>
                <a:cs typeface="Arabic Typesetting" pitchFamily="66" charset="-78"/>
              </a:rPr>
              <a:t>40 - </a:t>
            </a:r>
            <a:r>
              <a:rPr lang="ar-SA" sz="3200" b="1" dirty="0" smtClean="0">
                <a:solidFill>
                  <a:schemeClr val="bg1"/>
                </a:solidFill>
                <a:latin typeface="Arabic Typesetting" pitchFamily="66" charset="-78"/>
                <a:cs typeface="Arabic Typesetting" pitchFamily="66" charset="-78"/>
              </a:rPr>
              <a:t>{ ما كان محمد أبا أحد من </a:t>
            </a:r>
            <a:r>
              <a:rPr lang="ar-SA" sz="3200" b="1" dirty="0" err="1" smtClean="0">
                <a:solidFill>
                  <a:schemeClr val="bg1"/>
                </a:solidFill>
                <a:latin typeface="Arabic Typesetting" pitchFamily="66" charset="-78"/>
                <a:cs typeface="Arabic Typesetting" pitchFamily="66" charset="-78"/>
              </a:rPr>
              <a:t>رجالكم </a:t>
            </a:r>
            <a:r>
              <a:rPr lang="ar-SA" sz="3200" b="1" dirty="0" smtClean="0">
                <a:solidFill>
                  <a:schemeClr val="bg1"/>
                </a:solidFill>
                <a:latin typeface="Arabic Typesetting" pitchFamily="66" charset="-78"/>
                <a:cs typeface="Arabic Typesetting" pitchFamily="66" charset="-78"/>
              </a:rPr>
              <a:t>} على الحقيقة فيثبت بينه وبينه ما بين الوالد وولده من حرمة المصاهرة وغيرها ولا ينتقض عمومه بكونه أبا للطاهر والقاسم وإبراهيم لأنهم لم يبلغوا مبلغ الرجال ولو بلغوا كانوا رجاله لا </a:t>
            </a:r>
            <a:r>
              <a:rPr lang="ar-SA" sz="3200" b="1" dirty="0" err="1" smtClean="0">
                <a:solidFill>
                  <a:schemeClr val="bg1"/>
                </a:solidFill>
                <a:latin typeface="Arabic Typesetting" pitchFamily="66" charset="-78"/>
                <a:cs typeface="Arabic Typesetting" pitchFamily="66" charset="-78"/>
              </a:rPr>
              <a:t>رجالهم </a:t>
            </a:r>
            <a:r>
              <a:rPr lang="ar-SA" sz="3200" b="1" dirty="0" smtClean="0">
                <a:solidFill>
                  <a:schemeClr val="bg1"/>
                </a:solidFill>
                <a:latin typeface="Arabic Typesetting" pitchFamily="66" charset="-78"/>
                <a:cs typeface="Arabic Typesetting" pitchFamily="66" charset="-78"/>
              </a:rPr>
              <a:t>{ ولكن رسول </a:t>
            </a:r>
            <a:r>
              <a:rPr lang="ar-SA" sz="3200" b="1" dirty="0" err="1" smtClean="0">
                <a:solidFill>
                  <a:schemeClr val="bg1"/>
                </a:solidFill>
                <a:latin typeface="Arabic Typesetting" pitchFamily="66" charset="-78"/>
                <a:cs typeface="Arabic Typesetting" pitchFamily="66" charset="-78"/>
              </a:rPr>
              <a:t>الله </a:t>
            </a:r>
            <a:r>
              <a:rPr lang="ar-SA" sz="3200" b="1" dirty="0" smtClean="0">
                <a:solidFill>
                  <a:schemeClr val="bg1"/>
                </a:solidFill>
                <a:latin typeface="Arabic Typesetting" pitchFamily="66" charset="-78"/>
                <a:cs typeface="Arabic Typesetting" pitchFamily="66" charset="-78"/>
              </a:rPr>
              <a:t>} وكل رسول أبو أمته لا مطلقا بل من حيث إنه شفيق ناصح لهم واجب التوقير والطاعة عليهم وزيد منهم ليس بينه وبينه ولادة </a:t>
            </a:r>
            <a:r>
              <a:rPr lang="ar-SA" sz="3200" b="1" dirty="0" err="1" smtClean="0">
                <a:solidFill>
                  <a:schemeClr val="bg1"/>
                </a:solidFill>
                <a:latin typeface="Arabic Typesetting" pitchFamily="66" charset="-78"/>
                <a:cs typeface="Arabic Typesetting" pitchFamily="66" charset="-78"/>
              </a:rPr>
              <a:t>وقرئ </a:t>
            </a:r>
            <a:r>
              <a:rPr lang="ar-SA" sz="3200" b="1" dirty="0" smtClean="0">
                <a:solidFill>
                  <a:schemeClr val="bg1"/>
                </a:solidFill>
                <a:latin typeface="Arabic Typesetting" pitchFamily="66" charset="-78"/>
                <a:cs typeface="Arabic Typesetting" pitchFamily="66" charset="-78"/>
              </a:rPr>
              <a:t>{ رسول </a:t>
            </a:r>
            <a:r>
              <a:rPr lang="ar-SA" sz="3200" b="1" dirty="0" err="1" smtClean="0">
                <a:solidFill>
                  <a:schemeClr val="bg1"/>
                </a:solidFill>
                <a:latin typeface="Arabic Typesetting" pitchFamily="66" charset="-78"/>
                <a:cs typeface="Arabic Typesetting" pitchFamily="66" charset="-78"/>
              </a:rPr>
              <a:t>الله </a:t>
            </a:r>
            <a:r>
              <a:rPr lang="ar-SA" sz="3200" b="1" dirty="0" smtClean="0">
                <a:solidFill>
                  <a:schemeClr val="bg1"/>
                </a:solidFill>
                <a:latin typeface="Arabic Typesetting" pitchFamily="66" charset="-78"/>
                <a:cs typeface="Arabic Typesetting" pitchFamily="66" charset="-78"/>
              </a:rPr>
              <a:t>} بالرفع على أنه خبر مبتدأ محذوف ولكن بالتشديد على حذف الخبر </a:t>
            </a:r>
            <a:r>
              <a:rPr lang="ar-SA" sz="3200" b="1" dirty="0" err="1" smtClean="0">
                <a:solidFill>
                  <a:schemeClr val="bg1"/>
                </a:solidFill>
                <a:latin typeface="Arabic Typesetting" pitchFamily="66" charset="-78"/>
                <a:cs typeface="Arabic Typesetting" pitchFamily="66" charset="-78"/>
              </a:rPr>
              <a:t>أي </a:t>
            </a:r>
            <a:r>
              <a:rPr lang="ar-SA" sz="3200" b="1" dirty="0" smtClean="0">
                <a:solidFill>
                  <a:schemeClr val="bg1"/>
                </a:solidFill>
                <a:latin typeface="Arabic Typesetting" pitchFamily="66" charset="-78"/>
                <a:cs typeface="Arabic Typesetting" pitchFamily="66" charset="-78"/>
              </a:rPr>
              <a:t>{ ولكن رسول </a:t>
            </a:r>
            <a:r>
              <a:rPr lang="ar-SA" sz="3200" b="1" dirty="0" err="1" smtClean="0">
                <a:solidFill>
                  <a:schemeClr val="bg1"/>
                </a:solidFill>
                <a:latin typeface="Arabic Typesetting" pitchFamily="66" charset="-78"/>
                <a:cs typeface="Arabic Typesetting" pitchFamily="66" charset="-78"/>
              </a:rPr>
              <a:t>الله </a:t>
            </a:r>
            <a:r>
              <a:rPr lang="ar-SA" sz="3200" b="1" dirty="0" smtClean="0">
                <a:solidFill>
                  <a:schemeClr val="bg1"/>
                </a:solidFill>
                <a:latin typeface="Arabic Typesetting" pitchFamily="66" charset="-78"/>
                <a:cs typeface="Arabic Typesetting" pitchFamily="66" charset="-78"/>
              </a:rPr>
              <a:t>} من عرفتم أنه لم يعش له ولد </a:t>
            </a:r>
            <a:r>
              <a:rPr lang="ar-SA" sz="3200" b="1" dirty="0" err="1" smtClean="0">
                <a:solidFill>
                  <a:schemeClr val="bg1"/>
                </a:solidFill>
                <a:latin typeface="Arabic Typesetting" pitchFamily="66" charset="-78"/>
                <a:cs typeface="Arabic Typesetting" pitchFamily="66" charset="-78"/>
              </a:rPr>
              <a:t>ذكر </a:t>
            </a:r>
            <a:r>
              <a:rPr lang="ar-SA" sz="3200" b="1" dirty="0" smtClean="0">
                <a:solidFill>
                  <a:schemeClr val="bg1"/>
                </a:solidFill>
                <a:latin typeface="Arabic Typesetting" pitchFamily="66" charset="-78"/>
                <a:cs typeface="Arabic Typesetting" pitchFamily="66" charset="-78"/>
              </a:rPr>
              <a:t>{ وخاتم </a:t>
            </a:r>
            <a:r>
              <a:rPr lang="ar-SA" sz="3200" b="1" dirty="0" err="1" smtClean="0">
                <a:solidFill>
                  <a:schemeClr val="bg1"/>
                </a:solidFill>
                <a:latin typeface="Arabic Typesetting" pitchFamily="66" charset="-78"/>
                <a:cs typeface="Arabic Typesetting" pitchFamily="66" charset="-78"/>
              </a:rPr>
              <a:t>النبيين </a:t>
            </a:r>
            <a:r>
              <a:rPr lang="ar-SA" sz="3200" b="1" dirty="0" smtClean="0">
                <a:solidFill>
                  <a:schemeClr val="bg1"/>
                </a:solidFill>
                <a:latin typeface="Arabic Typesetting" pitchFamily="66" charset="-78"/>
                <a:cs typeface="Arabic Typesetting" pitchFamily="66" charset="-78"/>
              </a:rPr>
              <a:t>} و آخرهم الذي ختمهم أو ختموا </a:t>
            </a:r>
            <a:r>
              <a:rPr lang="ar-SA" sz="3200" b="1" dirty="0" err="1" smtClean="0">
                <a:solidFill>
                  <a:schemeClr val="bg1"/>
                </a:solidFill>
                <a:latin typeface="Arabic Typesetting" pitchFamily="66" charset="-78"/>
                <a:cs typeface="Arabic Typesetting" pitchFamily="66" charset="-78"/>
              </a:rPr>
              <a:t>به</a:t>
            </a:r>
            <a:r>
              <a:rPr lang="ar-SA" sz="3200" b="1" dirty="0" smtClean="0">
                <a:solidFill>
                  <a:schemeClr val="bg1"/>
                </a:solidFill>
                <a:latin typeface="Arabic Typesetting" pitchFamily="66" charset="-78"/>
                <a:cs typeface="Arabic Typesetting" pitchFamily="66" charset="-78"/>
              </a:rPr>
              <a:t> على قراءة عاصم بالفتح ولو كان له ابن بالغ لاق بمنصبه أن يكون نبيا </a:t>
            </a:r>
            <a:r>
              <a:rPr lang="ar-SA" sz="3200" b="1" dirty="0" err="1" smtClean="0">
                <a:solidFill>
                  <a:schemeClr val="bg1"/>
                </a:solidFill>
                <a:latin typeface="Arabic Typesetting" pitchFamily="66" charset="-78"/>
                <a:cs typeface="Arabic Typesetting" pitchFamily="66" charset="-78"/>
              </a:rPr>
              <a:t>كما </a:t>
            </a:r>
            <a:r>
              <a:rPr lang="ar-SA" sz="3200" b="1" dirty="0" smtClean="0">
                <a:solidFill>
                  <a:schemeClr val="bg1"/>
                </a:solidFill>
                <a:latin typeface="Arabic Typesetting" pitchFamily="66" charset="-78"/>
                <a:cs typeface="Arabic Typesetting" pitchFamily="66" charset="-78"/>
              </a:rPr>
              <a:t>[ قال عليه الصلاة و السلام في إبراهيم حين </a:t>
            </a:r>
            <a:r>
              <a:rPr lang="ar-SA" sz="3200" b="1" dirty="0" err="1" smtClean="0">
                <a:solidFill>
                  <a:schemeClr val="bg1"/>
                </a:solidFill>
                <a:latin typeface="Arabic Typesetting" pitchFamily="66" charset="-78"/>
                <a:cs typeface="Arabic Typesetting" pitchFamily="66" charset="-78"/>
              </a:rPr>
              <a:t>توفى </a:t>
            </a:r>
            <a:r>
              <a:rPr lang="ar-SA" sz="3200" b="1" dirty="0" smtClean="0">
                <a:solidFill>
                  <a:schemeClr val="bg1"/>
                </a:solidFill>
                <a:latin typeface="Arabic Typesetting" pitchFamily="66" charset="-78"/>
                <a:cs typeface="Arabic Typesetting" pitchFamily="66" charset="-78"/>
              </a:rPr>
              <a:t>: لو عاش لكان </a:t>
            </a:r>
            <a:r>
              <a:rPr lang="ar-SA" sz="3200" b="1" dirty="0" err="1" smtClean="0">
                <a:solidFill>
                  <a:schemeClr val="bg1"/>
                </a:solidFill>
                <a:latin typeface="Arabic Typesetting" pitchFamily="66" charset="-78"/>
                <a:cs typeface="Arabic Typesetting" pitchFamily="66" charset="-78"/>
              </a:rPr>
              <a:t>نبيا </a:t>
            </a:r>
            <a:r>
              <a:rPr lang="ar-SA" sz="3200" b="1" dirty="0" smtClean="0">
                <a:solidFill>
                  <a:schemeClr val="bg1"/>
                </a:solidFill>
                <a:latin typeface="Arabic Typesetting" pitchFamily="66" charset="-78"/>
                <a:cs typeface="Arabic Typesetting" pitchFamily="66" charset="-78"/>
              </a:rPr>
              <a:t>] ولا يقدح في نزول عيسى بعده لأنه إذا نزل كان على دينه مع أن المراد منه أنه آخر من </a:t>
            </a:r>
            <a:r>
              <a:rPr lang="ar-SA" sz="3200" b="1" dirty="0" err="1" smtClean="0">
                <a:solidFill>
                  <a:schemeClr val="bg1"/>
                </a:solidFill>
                <a:latin typeface="Arabic Typesetting" pitchFamily="66" charset="-78"/>
                <a:cs typeface="Arabic Typesetting" pitchFamily="66" charset="-78"/>
              </a:rPr>
              <a:t>نبئ </a:t>
            </a:r>
            <a:r>
              <a:rPr lang="ar-SA" sz="3200" b="1" dirty="0" smtClean="0">
                <a:solidFill>
                  <a:schemeClr val="bg1"/>
                </a:solidFill>
                <a:latin typeface="Arabic Typesetting" pitchFamily="66" charset="-78"/>
                <a:cs typeface="Arabic Typesetting" pitchFamily="66" charset="-78"/>
              </a:rPr>
              <a:t>{ وكان الله بكل شيء </a:t>
            </a:r>
            <a:r>
              <a:rPr lang="ar-SA" sz="3200" b="1" dirty="0" err="1" smtClean="0">
                <a:solidFill>
                  <a:schemeClr val="bg1"/>
                </a:solidFill>
                <a:latin typeface="Arabic Typesetting" pitchFamily="66" charset="-78"/>
                <a:cs typeface="Arabic Typesetting" pitchFamily="66" charset="-78"/>
              </a:rPr>
              <a:t>عليما </a:t>
            </a:r>
            <a:r>
              <a:rPr lang="ar-SA" sz="3200" b="1" dirty="0" smtClean="0">
                <a:solidFill>
                  <a:schemeClr val="bg1"/>
                </a:solidFill>
                <a:latin typeface="Arabic Typesetting" pitchFamily="66" charset="-78"/>
                <a:cs typeface="Arabic Typesetting" pitchFamily="66" charset="-78"/>
              </a:rPr>
              <a:t>} فيعلم من يليق بأن يختم </a:t>
            </a:r>
            <a:r>
              <a:rPr lang="ar-SA" sz="3200" b="1" dirty="0" err="1" smtClean="0">
                <a:solidFill>
                  <a:schemeClr val="bg1"/>
                </a:solidFill>
                <a:latin typeface="Arabic Typesetting" pitchFamily="66" charset="-78"/>
                <a:cs typeface="Arabic Typesetting" pitchFamily="66" charset="-78"/>
              </a:rPr>
              <a:t>به</a:t>
            </a:r>
            <a:r>
              <a:rPr lang="ar-SA" sz="3200" b="1" dirty="0" smtClean="0">
                <a:solidFill>
                  <a:schemeClr val="bg1"/>
                </a:solidFill>
                <a:latin typeface="Arabic Typesetting" pitchFamily="66" charset="-78"/>
                <a:cs typeface="Arabic Typesetting" pitchFamily="66" charset="-78"/>
              </a:rPr>
              <a:t> النبوة وكيف ينبغي شأنه </a:t>
            </a:r>
            <a:endParaRPr lang="tr-TR" b="1" dirty="0">
              <a:solidFill>
                <a:schemeClr val="bg1"/>
              </a:solidFill>
              <a:latin typeface="Arabic Typesetting" pitchFamily="66" charset="-78"/>
              <a:cs typeface="Arabic Typesetting" pitchFamily="66" charset="-78"/>
            </a:endParaRP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10593</TotalTime>
  <Words>702</Words>
  <Application>Microsoft Office PowerPoint</Application>
  <PresentationFormat>Ekran Gösterisi (4:3)</PresentationFormat>
  <Paragraphs>61</Paragraphs>
  <Slides>9</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Arabic Typesetting</vt:lpstr>
      <vt:lpstr>Calibri</vt:lpstr>
      <vt:lpstr>Century Gothic</vt:lpstr>
      <vt:lpstr>Tahoma</vt:lpstr>
      <vt:lpstr>Times New Roman</vt:lpstr>
      <vt:lpstr>Wingdings 3</vt:lpstr>
      <vt:lpstr>Dilim</vt:lpstr>
      <vt:lpstr> Tefsir IV (İlahiyat Fakültesi  4. Sınıf)</vt:lpstr>
      <vt:lpstr>el-Ahzâb 33/40-48</vt:lpstr>
      <vt:lpstr>Sureyi Takdim</vt:lpstr>
      <vt:lpstr>Surenin Zihin HAritası</vt:lpstr>
      <vt:lpstr>PowerPoint Sunusu</vt:lpstr>
      <vt:lpstr>PowerPoint Sunusu</vt:lpstr>
      <vt:lpstr>İLAVE Bilgiler</vt:lpstr>
      <vt:lpstr>PowerPoint Sunusu</vt:lpstr>
      <vt:lpstr>PowerPoint Sunusu</vt:lpstr>
    </vt:vector>
  </TitlesOfParts>
  <Company>istanbul ünivesitesi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user</cp:lastModifiedBy>
  <cp:revision>520</cp:revision>
  <cp:lastPrinted>2016-03-08T11:30:58Z</cp:lastPrinted>
  <dcterms:created xsi:type="dcterms:W3CDTF">2014-10-29T07:48:48Z</dcterms:created>
  <dcterms:modified xsi:type="dcterms:W3CDTF">2019-12-11T08:26:25Z</dcterms:modified>
</cp:coreProperties>
</file>