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 id="300" r:id="rId45"/>
    <p:sldId id="301" r:id="rId46"/>
    <p:sldId id="302" r:id="rId47"/>
    <p:sldId id="303" r:id="rId48"/>
    <p:sldId id="304" r:id="rId49"/>
    <p:sldId id="305" r:id="rId50"/>
    <p:sldId id="306" r:id="rId51"/>
    <p:sldId id="307" r:id="rId52"/>
    <p:sldId id="308" r:id="rId53"/>
    <p:sldId id="309" r:id="rId54"/>
    <p:sldId id="310" r:id="rId55"/>
    <p:sldId id="311" r:id="rId5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2" d="100"/>
          <a:sy n="82" d="100"/>
        </p:scale>
        <p:origin x="-153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348F233-9756-45EF-ABE4-FB09BD61E9E7}" type="datetimeFigureOut">
              <a:rPr lang="tr-TR" smtClean="0"/>
              <a:t>16.10.2018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61CF908-CB5B-4566-B365-C079988800F1}"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348F233-9756-45EF-ABE4-FB09BD61E9E7}" type="datetimeFigureOut">
              <a:rPr lang="tr-TR" smtClean="0"/>
              <a:t>16.10.2018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61CF908-CB5B-4566-B365-C079988800F1}"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348F233-9756-45EF-ABE4-FB09BD61E9E7}" type="datetimeFigureOut">
              <a:rPr lang="tr-TR" smtClean="0"/>
              <a:t>16.10.2018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61CF908-CB5B-4566-B365-C079988800F1}"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348F233-9756-45EF-ABE4-FB09BD61E9E7}" type="datetimeFigureOut">
              <a:rPr lang="tr-TR" smtClean="0"/>
              <a:t>16.10.2018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61CF908-CB5B-4566-B365-C079988800F1}"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348F233-9756-45EF-ABE4-FB09BD61E9E7}" type="datetimeFigureOut">
              <a:rPr lang="tr-TR" smtClean="0"/>
              <a:t>16.10.2018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61CF908-CB5B-4566-B365-C079988800F1}"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348F233-9756-45EF-ABE4-FB09BD61E9E7}" type="datetimeFigureOut">
              <a:rPr lang="tr-TR" smtClean="0"/>
              <a:t>16.10.2018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461CF908-CB5B-4566-B365-C079988800F1}"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348F233-9756-45EF-ABE4-FB09BD61E9E7}" type="datetimeFigureOut">
              <a:rPr lang="tr-TR" smtClean="0"/>
              <a:t>16.10.2018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461CF908-CB5B-4566-B365-C079988800F1}"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348F233-9756-45EF-ABE4-FB09BD61E9E7}" type="datetimeFigureOut">
              <a:rPr lang="tr-TR" smtClean="0"/>
              <a:t>16.10.2018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461CF908-CB5B-4566-B365-C079988800F1}"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348F233-9756-45EF-ABE4-FB09BD61E9E7}" type="datetimeFigureOut">
              <a:rPr lang="tr-TR" smtClean="0"/>
              <a:t>16.10.2018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461CF908-CB5B-4566-B365-C079988800F1}"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348F233-9756-45EF-ABE4-FB09BD61E9E7}" type="datetimeFigureOut">
              <a:rPr lang="tr-TR" smtClean="0"/>
              <a:t>16.10.2018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461CF908-CB5B-4566-B365-C079988800F1}"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348F233-9756-45EF-ABE4-FB09BD61E9E7}" type="datetimeFigureOut">
              <a:rPr lang="tr-TR" smtClean="0"/>
              <a:t>16.10.2018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461CF908-CB5B-4566-B365-C079988800F1}"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48F233-9756-45EF-ABE4-FB09BD61E9E7}" type="datetimeFigureOut">
              <a:rPr lang="tr-TR" smtClean="0"/>
              <a:t>16.10.2018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61CF908-CB5B-4566-B365-C079988800F1}"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ctrTitle"/>
          </p:nvPr>
        </p:nvSpPr>
        <p:spPr/>
        <p:txBody>
          <a:bodyPr/>
          <a:lstStyle/>
          <a:p>
            <a:pPr lvl="0"/>
            <a:r>
              <a:rPr lang="tr-TR" dirty="0" smtClean="0"/>
              <a:t>PROTEİNLER</a:t>
            </a:r>
            <a:br>
              <a:rPr lang="tr-TR" dirty="0" smtClean="0"/>
            </a:b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b="1" dirty="0" smtClean="0"/>
              <a:t>Bu </a:t>
            </a:r>
            <a:r>
              <a:rPr lang="tr-TR" b="1" dirty="0" err="1" smtClean="0"/>
              <a:t>esensiyel</a:t>
            </a:r>
            <a:r>
              <a:rPr lang="tr-TR" b="1" dirty="0" smtClean="0"/>
              <a:t> amino </a:t>
            </a:r>
            <a:r>
              <a:rPr lang="tr-TR" b="1" dirty="0" err="1" smtClean="0"/>
              <a:t>asidlerinin</a:t>
            </a:r>
            <a:r>
              <a:rPr lang="tr-TR" b="1" dirty="0" smtClean="0"/>
              <a:t> gıda maddelerinden sağlanmaları zorunludur. Diğer amino </a:t>
            </a:r>
            <a:r>
              <a:rPr lang="tr-TR" b="1" dirty="0" err="1" smtClean="0"/>
              <a:t>asidler</a:t>
            </a:r>
            <a:r>
              <a:rPr lang="tr-TR" b="1" dirty="0" smtClean="0"/>
              <a:t> de sağlık için gereklidir fakat diğer amino </a:t>
            </a:r>
            <a:r>
              <a:rPr lang="tr-TR" b="1" dirty="0" err="1" smtClean="0"/>
              <a:t>asidlerinden</a:t>
            </a:r>
            <a:r>
              <a:rPr lang="tr-TR" b="1" dirty="0" smtClean="0"/>
              <a:t> ve azotlu maddelerden </a:t>
            </a:r>
            <a:r>
              <a:rPr lang="tr-TR" b="1" dirty="0" err="1" smtClean="0"/>
              <a:t>vücud</a:t>
            </a:r>
            <a:r>
              <a:rPr lang="tr-TR" b="1" dirty="0" smtClean="0"/>
              <a:t> tarafından sentezlenebilirler ve bunlara </a:t>
            </a:r>
            <a:r>
              <a:rPr lang="tr-TR" b="1" dirty="0" err="1" smtClean="0"/>
              <a:t>esensiyel</a:t>
            </a:r>
            <a:r>
              <a:rPr lang="tr-TR" b="1" dirty="0" smtClean="0"/>
              <a:t> olmayan amino </a:t>
            </a:r>
            <a:r>
              <a:rPr lang="tr-TR" b="1" dirty="0" err="1" smtClean="0"/>
              <a:t>asidler</a:t>
            </a:r>
            <a:r>
              <a:rPr lang="tr-TR" b="1" dirty="0" smtClean="0"/>
              <a:t> adı verilmektedir.</a:t>
            </a:r>
            <a:endParaRPr lang="tr-TR" dirty="0" smtClean="0"/>
          </a:p>
          <a:p>
            <a:pPr algn="just"/>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b="1" dirty="0" err="1" smtClean="0"/>
              <a:t>Esensiyel</a:t>
            </a:r>
            <a:r>
              <a:rPr lang="tr-TR" b="1" dirty="0" smtClean="0"/>
              <a:t> amino asitler; </a:t>
            </a:r>
            <a:r>
              <a:rPr lang="tr-TR" b="1" dirty="0" err="1" smtClean="0"/>
              <a:t>lösin</a:t>
            </a:r>
            <a:r>
              <a:rPr lang="tr-TR" b="1" dirty="0" smtClean="0"/>
              <a:t>, </a:t>
            </a:r>
            <a:r>
              <a:rPr lang="tr-TR" b="1" dirty="0" err="1" smtClean="0"/>
              <a:t>isolösin</a:t>
            </a:r>
            <a:r>
              <a:rPr lang="tr-TR" b="1" dirty="0" smtClean="0"/>
              <a:t>, </a:t>
            </a:r>
            <a:r>
              <a:rPr lang="tr-TR" b="1" dirty="0" err="1" smtClean="0"/>
              <a:t>lisin</a:t>
            </a:r>
            <a:r>
              <a:rPr lang="tr-TR" b="1" dirty="0" smtClean="0"/>
              <a:t>, </a:t>
            </a:r>
            <a:r>
              <a:rPr lang="tr-TR" b="1" dirty="0" err="1" smtClean="0"/>
              <a:t>methionin</a:t>
            </a:r>
            <a:r>
              <a:rPr lang="tr-TR" b="1" dirty="0" smtClean="0"/>
              <a:t>, </a:t>
            </a:r>
            <a:r>
              <a:rPr lang="tr-TR" b="1" dirty="0" err="1" smtClean="0"/>
              <a:t>fenil</a:t>
            </a:r>
            <a:r>
              <a:rPr lang="tr-TR" b="1" dirty="0" smtClean="0"/>
              <a:t> </a:t>
            </a:r>
            <a:r>
              <a:rPr lang="tr-TR" b="1" dirty="0" err="1" smtClean="0"/>
              <a:t>alanin</a:t>
            </a:r>
            <a:r>
              <a:rPr lang="tr-TR" b="1" dirty="0" smtClean="0"/>
              <a:t>, </a:t>
            </a:r>
            <a:r>
              <a:rPr lang="tr-TR" b="1" dirty="0" err="1" smtClean="0"/>
              <a:t>treonin</a:t>
            </a:r>
            <a:r>
              <a:rPr lang="tr-TR" b="1" dirty="0" smtClean="0"/>
              <a:t>, </a:t>
            </a:r>
            <a:r>
              <a:rPr lang="tr-TR" b="1" dirty="0" err="1" smtClean="0"/>
              <a:t>tiriptofon</a:t>
            </a:r>
            <a:r>
              <a:rPr lang="tr-TR" b="1" dirty="0" smtClean="0"/>
              <a:t> ve </a:t>
            </a:r>
            <a:r>
              <a:rPr lang="tr-TR" b="1" dirty="0" err="1" smtClean="0"/>
              <a:t>valin’dir</a:t>
            </a:r>
            <a:r>
              <a:rPr lang="tr-TR" b="1" dirty="0" smtClean="0"/>
              <a:t>. Bu 8 amino </a:t>
            </a:r>
            <a:r>
              <a:rPr lang="tr-TR" b="1" dirty="0" err="1" smtClean="0"/>
              <a:t>asid</a:t>
            </a:r>
            <a:r>
              <a:rPr lang="tr-TR" b="1" dirty="0" smtClean="0"/>
              <a:t> listesine çocukluk sırasında büyüme </a:t>
            </a:r>
            <a:r>
              <a:rPr lang="tr-TR" b="1" dirty="0" err="1" smtClean="0"/>
              <a:t>ihtiyaçını</a:t>
            </a:r>
            <a:r>
              <a:rPr lang="tr-TR" b="1" dirty="0" smtClean="0"/>
              <a:t> karşılayan </a:t>
            </a:r>
            <a:r>
              <a:rPr lang="tr-TR" b="1" dirty="0" err="1" smtClean="0"/>
              <a:t>histidin</a:t>
            </a:r>
            <a:r>
              <a:rPr lang="tr-TR" b="1" dirty="0" smtClean="0"/>
              <a:t> ve </a:t>
            </a:r>
            <a:r>
              <a:rPr lang="tr-TR" b="1" dirty="0" err="1" smtClean="0"/>
              <a:t>arginin</a:t>
            </a:r>
            <a:r>
              <a:rPr lang="tr-TR" b="1" dirty="0" smtClean="0"/>
              <a:t> de ilave edilmektedir.</a:t>
            </a:r>
            <a:endParaRPr lang="tr-TR" dirty="0" smtClean="0"/>
          </a:p>
          <a:p>
            <a:pPr algn="just"/>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b="1" dirty="0" err="1" smtClean="0"/>
              <a:t>Esensiyel</a:t>
            </a:r>
            <a:r>
              <a:rPr lang="tr-TR" b="1" dirty="0" smtClean="0"/>
              <a:t> olmayan amino asitler de </a:t>
            </a:r>
            <a:r>
              <a:rPr lang="tr-TR" b="1" dirty="0" err="1" smtClean="0"/>
              <a:t>alanin</a:t>
            </a:r>
            <a:r>
              <a:rPr lang="tr-TR" b="1" dirty="0" smtClean="0"/>
              <a:t>, </a:t>
            </a:r>
            <a:r>
              <a:rPr lang="tr-TR" b="1" dirty="0" err="1" smtClean="0"/>
              <a:t>aspartik</a:t>
            </a:r>
            <a:r>
              <a:rPr lang="tr-TR" b="1" dirty="0" smtClean="0"/>
              <a:t> asit, </a:t>
            </a:r>
            <a:r>
              <a:rPr lang="tr-TR" b="1" dirty="0" err="1" smtClean="0"/>
              <a:t>sistein</a:t>
            </a:r>
            <a:r>
              <a:rPr lang="tr-TR" b="1" dirty="0" smtClean="0"/>
              <a:t>, sistin, </a:t>
            </a:r>
            <a:r>
              <a:rPr lang="tr-TR" b="1" dirty="0" err="1" smtClean="0"/>
              <a:t>glutamik</a:t>
            </a:r>
            <a:r>
              <a:rPr lang="tr-TR" b="1" dirty="0" smtClean="0"/>
              <a:t> asit, </a:t>
            </a:r>
            <a:r>
              <a:rPr lang="tr-TR" b="1" dirty="0" err="1" smtClean="0"/>
              <a:t>glisin</a:t>
            </a:r>
            <a:r>
              <a:rPr lang="tr-TR" b="1" dirty="0" smtClean="0"/>
              <a:t>, </a:t>
            </a:r>
            <a:r>
              <a:rPr lang="tr-TR" b="1" dirty="0" err="1" smtClean="0"/>
              <a:t>hidroksiprolin</a:t>
            </a:r>
            <a:r>
              <a:rPr lang="tr-TR" b="1" dirty="0" smtClean="0"/>
              <a:t>, </a:t>
            </a:r>
            <a:r>
              <a:rPr lang="tr-TR" b="1" dirty="0" err="1" smtClean="0"/>
              <a:t>prolin</a:t>
            </a:r>
            <a:r>
              <a:rPr lang="tr-TR" b="1" dirty="0" smtClean="0"/>
              <a:t>, serin ve </a:t>
            </a:r>
            <a:r>
              <a:rPr lang="tr-TR" b="1" dirty="0" err="1" smtClean="0"/>
              <a:t>tirosin’dir</a:t>
            </a:r>
            <a:r>
              <a:rPr lang="tr-TR" b="1" dirty="0" smtClean="0"/>
              <a:t>.</a:t>
            </a:r>
            <a:endParaRPr lang="tr-TR" dirty="0" smtClean="0"/>
          </a:p>
          <a:p>
            <a:pPr algn="just"/>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lgn="just"/>
            <a:r>
              <a:rPr lang="tr-TR" b="1" dirty="0" smtClean="0"/>
              <a:t>Amino </a:t>
            </a:r>
            <a:r>
              <a:rPr lang="tr-TR" b="1" dirty="0" err="1" smtClean="0"/>
              <a:t>asid</a:t>
            </a:r>
            <a:r>
              <a:rPr lang="tr-TR" b="1" dirty="0" smtClean="0"/>
              <a:t> </a:t>
            </a:r>
            <a:r>
              <a:rPr lang="tr-TR" b="1" dirty="0" err="1" smtClean="0"/>
              <a:t>polimerizasyonu</a:t>
            </a:r>
            <a:r>
              <a:rPr lang="tr-TR" b="1" dirty="0" smtClean="0"/>
              <a:t> protein zincirlerini oluşturmaktadır. Proteinler arasındaki dönüşümlerde büyük farklılıklar bulunmaktadır. </a:t>
            </a:r>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b="1" dirty="0" smtClean="0"/>
              <a:t>Bu dönüşümler veya farklılıklar farklı amino asitlerinin kombinasyonlarından, amino </a:t>
            </a:r>
            <a:r>
              <a:rPr lang="tr-TR" b="1" dirty="0" err="1" smtClean="0"/>
              <a:t>asidlerinin</a:t>
            </a:r>
            <a:r>
              <a:rPr lang="tr-TR" b="1" dirty="0" smtClean="0"/>
              <a:t> dizilişlerindeki farklılıklarından ve zincir halini alan şekillerdeki farklılıklardan kaynaklanmaktadır. Bu farklılıklar tavuk kaslarının, sığır kaslarının ve sütlerinin tat ve </a:t>
            </a:r>
            <a:r>
              <a:rPr lang="tr-TR" b="1" dirty="0" err="1" smtClean="0"/>
              <a:t>tekstürlerindeki</a:t>
            </a:r>
            <a:r>
              <a:rPr lang="tr-TR" b="1" dirty="0" smtClean="0"/>
              <a:t> büyük farklılıklara yol açmaktadır.</a:t>
            </a:r>
            <a:endParaRPr lang="tr-TR" dirty="0" smtClean="0"/>
          </a:p>
          <a:p>
            <a:pPr algn="just"/>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b="1" dirty="0" smtClean="0"/>
              <a:t>Protein zincirleri aynı zamanda saç veya yünlerdeki iplerin elyafları gibi birbirlerine paralel olarak gelebilirler. Veya ip demetlerindeki iplikler gibi gelişigüzel bir araya gelebilirler. Yumurta, süt ve et gibi farklı gıda maddelerinden alınan bu proteinler, C, H, O ve N ve amino </a:t>
            </a:r>
            <a:r>
              <a:rPr lang="tr-TR" b="1" dirty="0" err="1" smtClean="0"/>
              <a:t>asid</a:t>
            </a:r>
            <a:r>
              <a:rPr lang="tr-TR" b="1" dirty="0" smtClean="0"/>
              <a:t>  yönünden bile benzer kimyasal yapıya sahiptirler.</a:t>
            </a:r>
            <a:endParaRPr lang="tr-TR" dirty="0" smtClean="0"/>
          </a:p>
          <a:p>
            <a:pPr algn="just"/>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b="1" dirty="0" smtClean="0"/>
              <a:t>Bunlardan başka, proteinin kompleks ve ince </a:t>
            </a:r>
            <a:r>
              <a:rPr lang="tr-TR" b="1" dirty="0" err="1" smtClean="0"/>
              <a:t>konfigurasyonu</a:t>
            </a:r>
            <a:r>
              <a:rPr lang="tr-TR" b="1" dirty="0" smtClean="0"/>
              <a:t> kolaylıkla değişebilir. Bu değişme yalnızca kimyasal maddelerle değil fiziksel yöntemlerle de olabilir. Bu şekilde verilen bir protein, çözeltide bulunabilir ve jel’e dönüşebilir veya çökelebilir. Bu olay sıcaklık ile </a:t>
            </a:r>
            <a:r>
              <a:rPr lang="tr-TR" b="1" dirty="0" err="1" smtClean="0"/>
              <a:t>kuagule</a:t>
            </a:r>
            <a:r>
              <a:rPr lang="tr-TR" b="1" dirty="0" smtClean="0"/>
              <a:t> edildiği zaman yumurtanın beyazında görülebilir.</a:t>
            </a:r>
            <a:endParaRPr lang="tr-TR" dirty="0" smtClean="0"/>
          </a:p>
          <a:p>
            <a:pPr algn="just"/>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b="1" dirty="0" smtClean="0"/>
              <a:t>Proteinin organize moleküler veya uzaydaki konfigürasyonunun organizasyonu bozulduğu zaman veya karışıklık husule geldiği zaman buna proteinin </a:t>
            </a:r>
            <a:r>
              <a:rPr lang="tr-TR" b="1" dirty="0" err="1" smtClean="0"/>
              <a:t>denatürasyonu</a:t>
            </a:r>
            <a:r>
              <a:rPr lang="tr-TR" b="1" dirty="0" smtClean="0"/>
              <a:t> adı verilir. Bu olay sıcaklık, kimyasal maddeler, protein çözeltilerinin aşırı derecede karıştırılması, </a:t>
            </a:r>
            <a:r>
              <a:rPr lang="tr-TR" b="1" dirty="0" err="1" smtClean="0"/>
              <a:t>asid</a:t>
            </a:r>
            <a:r>
              <a:rPr lang="tr-TR" b="1" dirty="0" smtClean="0"/>
              <a:t> ve alkalilerin etkisi ile olmaktadır.</a:t>
            </a:r>
            <a:endParaRPr lang="tr-TR" dirty="0" smtClean="0"/>
          </a:p>
          <a:p>
            <a:pPr algn="just"/>
            <a:r>
              <a:rPr lang="tr-TR" b="1" dirty="0" smtClean="0"/>
              <a:t> </a:t>
            </a:r>
            <a:endParaRPr lang="tr-TR" dirty="0" smtClean="0"/>
          </a:p>
          <a:p>
            <a:pPr algn="just"/>
            <a:endParaRPr lang="tr-T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b="1" dirty="0" smtClean="0"/>
              <a:t>Gıda maddelerinin proteinlerindeki bu değişiklikler </a:t>
            </a:r>
            <a:r>
              <a:rPr lang="tr-TR" b="1" dirty="0" err="1" smtClean="0"/>
              <a:t>pratiktede</a:t>
            </a:r>
            <a:r>
              <a:rPr lang="tr-TR" b="1" dirty="0" smtClean="0"/>
              <a:t> kolaylıkla hatırlanabilir. Et ısıtıldığı zaman protein zincirleri büzülmektedir. Pişirmede de et büzülür. Sütün </a:t>
            </a:r>
            <a:r>
              <a:rPr lang="tr-TR" b="1" dirty="0" err="1" smtClean="0"/>
              <a:t>asid</a:t>
            </a:r>
            <a:r>
              <a:rPr lang="tr-TR" b="1" dirty="0" smtClean="0"/>
              <a:t> veya ısı ile </a:t>
            </a:r>
            <a:r>
              <a:rPr lang="tr-TR" b="1" dirty="0" err="1" smtClean="0"/>
              <a:t>kuagule</a:t>
            </a:r>
            <a:r>
              <a:rPr lang="tr-TR" b="1" dirty="0" smtClean="0"/>
              <a:t> edildiği zaman, protein çöker ve sütün kesilmesine yol açar.</a:t>
            </a:r>
            <a:endParaRPr lang="tr-TR" dirty="0" smtClean="0"/>
          </a:p>
          <a:p>
            <a:pPr algn="just"/>
            <a:endParaRPr lang="tr-T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b="1" dirty="0" smtClean="0"/>
              <a:t>Eğer sıcaklık veya </a:t>
            </a:r>
            <a:r>
              <a:rPr lang="tr-TR" b="1" dirty="0" err="1" smtClean="0"/>
              <a:t>asid</a:t>
            </a:r>
            <a:r>
              <a:rPr lang="tr-TR" b="1" dirty="0" smtClean="0"/>
              <a:t> fazla ise çökmüş ve kesilmiş proteinler büzülür ve sert ve lastik gibi olur.</a:t>
            </a:r>
            <a:endParaRPr lang="tr-TR" dirty="0" smtClean="0"/>
          </a:p>
          <a:p>
            <a:pPr algn="just">
              <a:buNone/>
            </a:pPr>
            <a:endParaRPr lang="tr-TR"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b="1" dirty="0" smtClean="0"/>
              <a:t>Protein molekülleri başlıca karbon, hidrojen, oksijen ve azottan oluşmaktadır. </a:t>
            </a:r>
            <a:endParaRPr lang="tr-TR" dirty="0" smtClean="0"/>
          </a:p>
          <a:p>
            <a:pPr algn="just"/>
            <a:r>
              <a:rPr lang="tr-TR" b="1" dirty="0" smtClean="0"/>
              <a:t>Birçok protein aynı zamanda kükürt (S) ve eser miktarda fosfor (P) ve diğer elementleri de ihtiva etmektedirler</a:t>
            </a:r>
            <a:endParaRPr lang="tr-TR" dirty="0" smtClean="0"/>
          </a:p>
          <a:p>
            <a:pPr algn="just"/>
            <a:endParaRPr lang="tr-T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b="1" dirty="0" smtClean="0"/>
              <a:t>Proteinlerin çözeltileri film oluşturabilirler ve bu yumurta beyazının köpürmesinin sebebidir. Bu filmler hava geçişini engeller fakat protein gereğinden fazla </a:t>
            </a:r>
            <a:r>
              <a:rPr lang="tr-TR" b="1" dirty="0" err="1" smtClean="0"/>
              <a:t>denatüre</a:t>
            </a:r>
            <a:r>
              <a:rPr lang="tr-TR" b="1" dirty="0" smtClean="0"/>
              <a:t> edilirse film kırılır ve köpük birdenbire çöker.</a:t>
            </a:r>
            <a:endParaRPr lang="tr-TR" dirty="0" smtClean="0"/>
          </a:p>
          <a:p>
            <a:pPr algn="just"/>
            <a:endParaRPr lang="tr-T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lgn="just"/>
            <a:r>
              <a:rPr lang="tr-TR" b="1" dirty="0" smtClean="0"/>
              <a:t>Karbonhidrat polimerleri gibi, proteinlerde farklı şekil ve özellikteki ara ürünlere parçalanabilmektedir. Bu olay </a:t>
            </a:r>
            <a:r>
              <a:rPr lang="tr-TR" b="1" dirty="0" err="1" smtClean="0"/>
              <a:t>asid</a:t>
            </a:r>
            <a:r>
              <a:rPr lang="tr-TR" b="1" dirty="0" smtClean="0"/>
              <a:t>, baz ve enzimler yardımıyla gerçekleştirilebilir</a:t>
            </a:r>
            <a:endParaRPr lang="tr-TR" dirty="0" smtClean="0"/>
          </a:p>
          <a:p>
            <a:pPr algn="just"/>
            <a:endParaRPr lang="tr-T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b="1" dirty="0" smtClean="0"/>
              <a:t>Protein parçalanma ürünleri sırasıyla; protein, </a:t>
            </a:r>
            <a:r>
              <a:rPr lang="tr-TR" b="1" dirty="0" err="1" smtClean="0"/>
              <a:t>proteozlar</a:t>
            </a:r>
            <a:r>
              <a:rPr lang="tr-TR" b="1" dirty="0" smtClean="0"/>
              <a:t>, peptonlar, </a:t>
            </a:r>
            <a:r>
              <a:rPr lang="tr-TR" b="1" dirty="0" err="1" smtClean="0"/>
              <a:t>polipeptidler</a:t>
            </a:r>
            <a:r>
              <a:rPr lang="tr-TR" b="1" dirty="0" smtClean="0"/>
              <a:t>, amino </a:t>
            </a:r>
            <a:r>
              <a:rPr lang="tr-TR" b="1" dirty="0" err="1" smtClean="0"/>
              <a:t>asidleri</a:t>
            </a:r>
            <a:r>
              <a:rPr lang="tr-TR" b="1" dirty="0" smtClean="0"/>
              <a:t>, Amonyak (NH</a:t>
            </a:r>
            <a:r>
              <a:rPr lang="tr-TR" b="1" baseline="-25000" dirty="0" smtClean="0"/>
              <a:t>3</a:t>
            </a:r>
            <a:r>
              <a:rPr lang="tr-TR" b="1" dirty="0" smtClean="0"/>
              <a:t>) ve </a:t>
            </a:r>
            <a:r>
              <a:rPr lang="tr-TR" b="1" dirty="0" err="1" smtClean="0"/>
              <a:t>elementel</a:t>
            </a:r>
            <a:r>
              <a:rPr lang="tr-TR" b="1" dirty="0" smtClean="0"/>
              <a:t> </a:t>
            </a:r>
            <a:r>
              <a:rPr lang="tr-TR" b="1" dirty="0" err="1" smtClean="0"/>
              <a:t>azot’dur</a:t>
            </a:r>
            <a:r>
              <a:rPr lang="tr-TR" b="1" dirty="0" smtClean="0"/>
              <a:t>. Buna ilaveten yüksek kokulu bileşiklerde meydana gelmektedir. Bunlar </a:t>
            </a:r>
            <a:r>
              <a:rPr lang="tr-TR" b="1" dirty="0" err="1" smtClean="0"/>
              <a:t>merkaptanlar</a:t>
            </a:r>
            <a:r>
              <a:rPr lang="tr-TR" b="1" dirty="0" smtClean="0"/>
              <a:t> ve kükürtlü hidrojen (H</a:t>
            </a:r>
            <a:r>
              <a:rPr lang="tr-TR" b="1" baseline="-25000" dirty="0" smtClean="0"/>
              <a:t>2</a:t>
            </a:r>
            <a:r>
              <a:rPr lang="tr-TR" b="1" dirty="0" smtClean="0"/>
              <a:t>S) </a:t>
            </a:r>
            <a:r>
              <a:rPr lang="tr-TR" b="1" dirty="0" err="1" smtClean="0"/>
              <a:t>dir</a:t>
            </a:r>
            <a:r>
              <a:rPr lang="tr-TR" b="1" dirty="0" smtClean="0"/>
              <a:t>.</a:t>
            </a:r>
            <a:endParaRPr lang="tr-T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Proteinlerin genel özellikleri</a:t>
            </a:r>
            <a:r>
              <a:rPr lang="tr-TR" dirty="0" smtClean="0"/>
              <a:t/>
            </a:r>
            <a:br>
              <a:rPr lang="tr-TR" dirty="0" smtClean="0"/>
            </a:br>
            <a:endParaRPr lang="tr-TR" dirty="0"/>
          </a:p>
        </p:txBody>
      </p:sp>
      <p:sp>
        <p:nvSpPr>
          <p:cNvPr id="3" name="2 İçerik Yer Tutucusu"/>
          <p:cNvSpPr>
            <a:spLocks noGrp="1"/>
          </p:cNvSpPr>
          <p:nvPr>
            <p:ph idx="1"/>
          </p:nvPr>
        </p:nvSpPr>
        <p:spPr/>
        <p:txBody>
          <a:bodyPr/>
          <a:lstStyle/>
          <a:p>
            <a:pPr algn="just"/>
            <a:r>
              <a:rPr lang="tr-TR" b="1" dirty="0" smtClean="0"/>
              <a:t>Proteinlerin gıda teknolojisi açısından önemli olan belli başlı özellikleri aşağıda verilmiştir.</a:t>
            </a:r>
            <a:endParaRPr lang="tr-TR" dirty="0" smtClean="0"/>
          </a:p>
          <a:p>
            <a:pPr algn="just"/>
            <a:endParaRPr lang="tr-T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lvl="0" algn="just"/>
            <a:r>
              <a:rPr lang="tr-TR" b="1" dirty="0" smtClean="0"/>
              <a:t>Proteinler </a:t>
            </a:r>
            <a:r>
              <a:rPr lang="tr-TR" b="1" dirty="0" err="1" smtClean="0"/>
              <a:t>amfoter</a:t>
            </a:r>
            <a:r>
              <a:rPr lang="tr-TR" b="1" dirty="0" smtClean="0"/>
              <a:t> özellik gösterirler. Bu özellikleri amino asitlerinden kaynaklanmaktadır. Çözeltilerinin </a:t>
            </a:r>
            <a:r>
              <a:rPr lang="tr-TR" b="1" dirty="0" err="1" smtClean="0"/>
              <a:t>pH</a:t>
            </a:r>
            <a:r>
              <a:rPr lang="tr-TR" b="1" dirty="0" smtClean="0"/>
              <a:t> durumuna göre anyon, katyon ve </a:t>
            </a:r>
            <a:r>
              <a:rPr lang="tr-TR" b="1" dirty="0" err="1" smtClean="0"/>
              <a:t>dipol</a:t>
            </a:r>
            <a:r>
              <a:rPr lang="tr-TR" b="1" dirty="0" smtClean="0"/>
              <a:t> iyon olarak bulunurlar. </a:t>
            </a:r>
            <a:endParaRPr lang="tr-TR" dirty="0" smtClean="0"/>
          </a:p>
          <a:p>
            <a:pPr algn="just"/>
            <a:endParaRPr lang="tr-T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b="1" dirty="0" err="1" smtClean="0"/>
              <a:t>Dipol</a:t>
            </a:r>
            <a:r>
              <a:rPr lang="tr-TR" b="1" dirty="0" smtClean="0"/>
              <a:t> formu </a:t>
            </a:r>
            <a:r>
              <a:rPr lang="tr-TR" b="1" dirty="0" err="1" smtClean="0"/>
              <a:t>izoelektrik</a:t>
            </a:r>
            <a:r>
              <a:rPr lang="tr-TR" b="1" dirty="0" smtClean="0"/>
              <a:t> noktada en fazladır. Bu durumda + ve – yükler dengededir. </a:t>
            </a:r>
            <a:r>
              <a:rPr lang="tr-TR" b="1" dirty="0" err="1" smtClean="0"/>
              <a:t>İzoelektrik</a:t>
            </a:r>
            <a:r>
              <a:rPr lang="tr-TR" b="1" dirty="0" smtClean="0"/>
              <a:t> noktada viskozite, çözünürlülük minimum, kristalize olabilirlik ve çökebilirlilik ise maksimumdur.</a:t>
            </a:r>
            <a:endParaRPr lang="tr-T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lvl="0" algn="just"/>
            <a:r>
              <a:rPr lang="tr-TR" b="1" dirty="0" smtClean="0"/>
              <a:t>Proteinler genellikle </a:t>
            </a:r>
            <a:r>
              <a:rPr lang="tr-TR" b="1" dirty="0" err="1" smtClean="0"/>
              <a:t>liyofil</a:t>
            </a:r>
            <a:r>
              <a:rPr lang="tr-TR" b="1" dirty="0" smtClean="0"/>
              <a:t> özellik gösterirler. Suyu kimyasal olarak bağlarlar ve 1 gram protein 0,04-0,1 gram su bağlar.</a:t>
            </a:r>
            <a:endParaRPr lang="tr-TR" dirty="0" smtClean="0"/>
          </a:p>
          <a:p>
            <a:pPr algn="just"/>
            <a:endParaRPr lang="tr-T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lvl="0" algn="just"/>
            <a:r>
              <a:rPr lang="tr-TR" b="1" dirty="0" smtClean="0"/>
              <a:t>Çok büyük molekül ağırlıklarına sahip olduklarından </a:t>
            </a:r>
            <a:r>
              <a:rPr lang="tr-TR" b="1" dirty="0" err="1" smtClean="0"/>
              <a:t>kolloid</a:t>
            </a:r>
            <a:r>
              <a:rPr lang="tr-TR" b="1" dirty="0" smtClean="0"/>
              <a:t> özellik gösterirler. </a:t>
            </a:r>
            <a:r>
              <a:rPr lang="tr-TR" b="1" dirty="0" err="1" smtClean="0"/>
              <a:t>Diffüzyon</a:t>
            </a:r>
            <a:r>
              <a:rPr lang="tr-TR" b="1" dirty="0" smtClean="0"/>
              <a:t> yetenekleri kısıtlıdır.</a:t>
            </a:r>
            <a:endParaRPr lang="tr-TR" dirty="0" smtClean="0"/>
          </a:p>
          <a:p>
            <a:pPr algn="just"/>
            <a:endParaRPr lang="tr-T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lgn="just"/>
            <a:r>
              <a:rPr lang="tr-TR" b="1" dirty="0" smtClean="0"/>
              <a:t>Proteinler önce </a:t>
            </a:r>
            <a:r>
              <a:rPr lang="tr-TR" b="1" dirty="0" err="1" smtClean="0"/>
              <a:t>denatüre</a:t>
            </a:r>
            <a:r>
              <a:rPr lang="tr-TR" b="1" dirty="0" smtClean="0"/>
              <a:t> ve daha sonra </a:t>
            </a:r>
            <a:r>
              <a:rPr lang="tr-TR" b="1" dirty="0" err="1" smtClean="0"/>
              <a:t>kuagüle</a:t>
            </a:r>
            <a:r>
              <a:rPr lang="tr-TR" b="1" dirty="0" smtClean="0"/>
              <a:t> olurlar. </a:t>
            </a:r>
            <a:r>
              <a:rPr lang="tr-TR" b="1" dirty="0" err="1" smtClean="0"/>
              <a:t>İzoelektrik</a:t>
            </a:r>
            <a:r>
              <a:rPr lang="tr-TR" b="1" dirty="0" smtClean="0"/>
              <a:t> noktada çözünmez forma dönüşmesine </a:t>
            </a:r>
            <a:r>
              <a:rPr lang="tr-TR" b="1" dirty="0" err="1" smtClean="0"/>
              <a:t>denatürasyon</a:t>
            </a:r>
            <a:r>
              <a:rPr lang="tr-TR" b="1" dirty="0" smtClean="0"/>
              <a:t> adı verilmektedir. Daha sonra çökme olayı meydana gelir. </a:t>
            </a:r>
            <a:endParaRPr lang="tr-T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b="1" dirty="0" smtClean="0"/>
              <a:t>Buna da </a:t>
            </a:r>
            <a:r>
              <a:rPr lang="tr-TR" b="1" dirty="0" err="1" smtClean="0"/>
              <a:t>koagülasyon</a:t>
            </a:r>
            <a:r>
              <a:rPr lang="tr-TR" b="1" dirty="0" smtClean="0"/>
              <a:t> adı verilmektedir.Asit, baz, organik çözücüler, ağır metal iyonları </a:t>
            </a:r>
            <a:r>
              <a:rPr lang="tr-TR" b="1" dirty="0" err="1" smtClean="0"/>
              <a:t>denatürasyonu</a:t>
            </a:r>
            <a:r>
              <a:rPr lang="tr-TR" b="1" dirty="0" smtClean="0"/>
              <a:t> hızlandıran faktörlerdir. </a:t>
            </a:r>
            <a:r>
              <a:rPr lang="tr-TR" b="1" dirty="0" err="1" smtClean="0"/>
              <a:t>Koagülasyon</a:t>
            </a:r>
            <a:r>
              <a:rPr lang="tr-TR" b="1" dirty="0" smtClean="0"/>
              <a:t> bira, şarap ve meyve sularında bulanıklığa neden olmaktadır.</a:t>
            </a:r>
            <a:endParaRPr lang="tr-TR" dirty="0" smtClean="0"/>
          </a:p>
          <a:p>
            <a:pPr algn="just"/>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b="1" dirty="0" smtClean="0"/>
              <a:t>Proteinler bitkilerde ve hayvanlarda bulunurlar. Proteinler bütün yaşam için elzemdirler. Hayvanlarda kıkırdak, deri, tırnak, saç ve kas gibi yapıların </a:t>
            </a:r>
            <a:r>
              <a:rPr lang="tr-TR" b="1" dirty="0" err="1" smtClean="0"/>
              <a:t>konrunmasında</a:t>
            </a:r>
            <a:r>
              <a:rPr lang="tr-TR" b="1" dirty="0" smtClean="0"/>
              <a:t> ve desteklenmesinde görev yapar. Proteinler enzimlerin ve </a:t>
            </a:r>
            <a:r>
              <a:rPr lang="tr-TR" b="1" dirty="0" err="1" smtClean="0"/>
              <a:t>antiokorların</a:t>
            </a:r>
            <a:r>
              <a:rPr lang="tr-TR" b="1" dirty="0" smtClean="0"/>
              <a:t> ve kan, süt ve yumurta beyazı gibi vücut sıvılarının ana bileşenleridir.</a:t>
            </a:r>
            <a:endParaRPr lang="tr-TR" dirty="0" smtClean="0"/>
          </a:p>
          <a:p>
            <a:pPr algn="just"/>
            <a:endParaRPr lang="tr-T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lvl="0" algn="just"/>
            <a:r>
              <a:rPr lang="tr-TR" b="1" dirty="0" smtClean="0"/>
              <a:t>Proteinlerde tuz çözeltileri topaklaşmaya veya büzüşmeye neden olmaktadır. </a:t>
            </a:r>
            <a:endParaRPr lang="tr-TR" dirty="0" smtClean="0"/>
          </a:p>
          <a:p>
            <a:pPr algn="just"/>
            <a:r>
              <a:rPr lang="tr-TR" b="1" dirty="0" smtClean="0"/>
              <a:t>Buna </a:t>
            </a:r>
            <a:r>
              <a:rPr lang="tr-TR" b="1" dirty="0" err="1" smtClean="0"/>
              <a:t>flokulasyon</a:t>
            </a:r>
            <a:r>
              <a:rPr lang="tr-TR" b="1" dirty="0" smtClean="0"/>
              <a:t> adı  verilmektedir. </a:t>
            </a:r>
            <a:r>
              <a:rPr lang="tr-TR" b="1" dirty="0" err="1" smtClean="0"/>
              <a:t>Flokulasyon</a:t>
            </a:r>
            <a:r>
              <a:rPr lang="tr-TR" b="1" dirty="0" smtClean="0"/>
              <a:t> geri dönüşlü bir olaydır.</a:t>
            </a:r>
            <a:endParaRPr lang="tr-TR" dirty="0" smtClean="0"/>
          </a:p>
          <a:p>
            <a:pPr algn="just">
              <a:buNone/>
            </a:pPr>
            <a:endParaRPr lang="tr-TR" dirty="0" smtClean="0"/>
          </a:p>
          <a:p>
            <a:pPr algn="just"/>
            <a:endParaRPr lang="tr-T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ctrTitle"/>
          </p:nvPr>
        </p:nvSpPr>
        <p:spPr/>
        <p:txBody>
          <a:bodyPr/>
          <a:lstStyle/>
          <a:p>
            <a:pPr lvl="0"/>
            <a:r>
              <a:rPr lang="tr-TR" dirty="0" smtClean="0"/>
              <a:t>YAĞLAR</a:t>
            </a:r>
            <a:br>
              <a:rPr lang="tr-TR" dirty="0" smtClean="0"/>
            </a:br>
            <a:endParaRPr lang="tr-T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lgn="just"/>
            <a:r>
              <a:rPr lang="tr-TR" b="1" dirty="0" smtClean="0"/>
              <a:t>Yağlar karbonhidrat ve proteinlerden farklıdırlar ve moleküler ünitelerin tekrarlanması ile oluşan polimerlerden değildirler. Nişasta, selüloz ve proteinlerde olduğu gibi yağlar uzun zincirler oluşturmazlar. Ayrıca bitkisel ve hayvansal dokularda yapısal dayanıklılığa iştirak etmezler. Yağlar, suda çözünmeyen bir maddedir.</a:t>
            </a:r>
            <a:endParaRPr lang="tr-TR" dirty="0" smtClean="0"/>
          </a:p>
          <a:p>
            <a:pPr algn="just">
              <a:buNone/>
            </a:pPr>
            <a:endParaRPr lang="tr-TR" dirty="0" smtClean="0"/>
          </a:p>
          <a:p>
            <a:pPr algn="just"/>
            <a:endParaRPr lang="tr-T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lgn="just"/>
            <a:r>
              <a:rPr lang="tr-TR" b="1" dirty="0" smtClean="0"/>
              <a:t>Yağlar, hayvanlar veya bitkiler için başlıca yakıt kaynağıdırlar. Besinsel olarak protein ve karbonhidratlardan daha fazla kalori verirler. Yağlar daima doğal gıdalarda diğer maddelerle birleşmiş olarak bulunurlar. </a:t>
            </a:r>
            <a:endParaRPr lang="tr-TR"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b="1" dirty="0" smtClean="0"/>
              <a:t>Bunlar; yağda eriyen A.D.E ve K vitaminleri, hayvansal yağlardaki steroller, kolesteroller bitkisel yağlardaki </a:t>
            </a:r>
            <a:r>
              <a:rPr lang="tr-TR" b="1" dirty="0" err="1" smtClean="0"/>
              <a:t>ergosteroller</a:t>
            </a:r>
            <a:r>
              <a:rPr lang="tr-TR" b="1" dirty="0" smtClean="0"/>
              <a:t> ve moleküllerinde fosforik asit bulunuşu nedeniyle </a:t>
            </a:r>
            <a:r>
              <a:rPr lang="tr-TR" b="1" dirty="0" err="1" smtClean="0"/>
              <a:t>fosfolipid</a:t>
            </a:r>
            <a:r>
              <a:rPr lang="tr-TR" b="1" dirty="0" smtClean="0"/>
              <a:t> olarak isimlendirilen bazı natürel </a:t>
            </a:r>
            <a:r>
              <a:rPr lang="tr-TR" b="1" dirty="0" err="1" smtClean="0"/>
              <a:t>lipid</a:t>
            </a:r>
            <a:r>
              <a:rPr lang="tr-TR" b="1" dirty="0" smtClean="0"/>
              <a:t> </a:t>
            </a:r>
            <a:r>
              <a:rPr lang="tr-TR" b="1" dirty="0" err="1" smtClean="0"/>
              <a:t>emülsifiyerleri’dir</a:t>
            </a:r>
            <a:r>
              <a:rPr lang="tr-TR" b="1" dirty="0" smtClean="0"/>
              <a:t>.</a:t>
            </a:r>
            <a:endParaRPr lang="tr-TR" dirty="0" smtClean="0"/>
          </a:p>
          <a:p>
            <a:pPr algn="just"/>
            <a:r>
              <a:rPr lang="tr-TR" b="1" dirty="0" smtClean="0"/>
              <a:t> </a:t>
            </a:r>
            <a:endParaRPr lang="tr-TR" dirty="0" smtClean="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b="1" dirty="0" smtClean="0"/>
              <a:t>Tipik bir yağ molekülü, üç yağ asidi ile birleşmiş olan gliserinden oluşmuştur. Gliserin ve </a:t>
            </a:r>
            <a:r>
              <a:rPr lang="tr-TR" b="1" dirty="0" err="1" smtClean="0"/>
              <a:t>butirik</a:t>
            </a:r>
            <a:r>
              <a:rPr lang="tr-TR" b="1" dirty="0" smtClean="0"/>
              <a:t> asidin kimyasal formülü aşağıda verilmiştir. </a:t>
            </a:r>
            <a:r>
              <a:rPr lang="tr-TR" b="1" dirty="0" err="1" smtClean="0"/>
              <a:t>Butirik</a:t>
            </a:r>
            <a:r>
              <a:rPr lang="tr-TR" b="1" dirty="0" smtClean="0"/>
              <a:t> asit tereyağında yaygın olarak bulunan bir yağ asididir.</a:t>
            </a:r>
            <a:endParaRPr lang="tr-TR" dirty="0" smtClean="0"/>
          </a:p>
          <a:p>
            <a:pPr algn="just"/>
            <a:endParaRPr lang="tr-TR"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b="1" dirty="0" smtClean="0"/>
              <a:t>Gliserin üç adet reaktif hidroksil gruba ve yağ </a:t>
            </a:r>
            <a:r>
              <a:rPr lang="tr-TR" b="1" dirty="0" err="1" smtClean="0"/>
              <a:t>asidleri</a:t>
            </a:r>
            <a:r>
              <a:rPr lang="tr-TR" b="1" dirty="0" smtClean="0"/>
              <a:t> ise bir adet reaktif karboksil gruba </a:t>
            </a:r>
            <a:r>
              <a:rPr lang="tr-TR" b="1" dirty="0" err="1" smtClean="0"/>
              <a:t>sahipdir</a:t>
            </a:r>
            <a:r>
              <a:rPr lang="tr-TR" b="1" dirty="0" smtClean="0"/>
              <a:t>. Bu nedenle üç yağ asidi molekülü, gliserinin her bir molekülü ile üç molekül suyun ayrılması ile birleşebilmektedir.</a:t>
            </a:r>
            <a:endParaRPr lang="tr-TR" dirty="0" smtClean="0"/>
          </a:p>
          <a:p>
            <a:pPr algn="just"/>
            <a:endParaRPr lang="tr-TR"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b="1" dirty="0" smtClean="0"/>
              <a:t>Karbonhidratlar gibi proteinler de amino </a:t>
            </a:r>
            <a:r>
              <a:rPr lang="tr-TR" b="1" dirty="0" err="1" smtClean="0"/>
              <a:t>asid</a:t>
            </a:r>
            <a:r>
              <a:rPr lang="tr-TR" b="1" dirty="0" smtClean="0"/>
              <a:t> gibi küçük ünitelerden oluşmaktadır. Bu amino </a:t>
            </a:r>
            <a:r>
              <a:rPr lang="tr-TR" b="1" dirty="0" err="1" smtClean="0"/>
              <a:t>asidler</a:t>
            </a:r>
            <a:r>
              <a:rPr lang="tr-TR" b="1" dirty="0" smtClean="0"/>
              <a:t> uzun zincirli formlarda </a:t>
            </a:r>
            <a:r>
              <a:rPr lang="tr-TR" b="1" dirty="0" err="1" smtClean="0"/>
              <a:t>polimerize</a:t>
            </a:r>
            <a:r>
              <a:rPr lang="tr-TR" b="1" dirty="0" smtClean="0"/>
              <a:t> olmaktadır. Bir amino </a:t>
            </a:r>
            <a:r>
              <a:rPr lang="tr-TR" b="1" dirty="0" err="1" smtClean="0"/>
              <a:t>asid</a:t>
            </a:r>
            <a:r>
              <a:rPr lang="tr-TR" b="1" dirty="0" smtClean="0"/>
              <a:t>  aşağıdaki kimyasal formüle </a:t>
            </a:r>
            <a:r>
              <a:rPr lang="tr-TR" b="1" dirty="0" err="1" smtClean="0"/>
              <a:t>sahipdir</a:t>
            </a:r>
            <a:r>
              <a:rPr lang="tr-TR" b="1" dirty="0" smtClean="0"/>
              <a:t>.</a:t>
            </a:r>
            <a:endParaRPr lang="tr-TR" dirty="0" smtClean="0"/>
          </a:p>
          <a:p>
            <a:pPr algn="just"/>
            <a:endParaRPr lang="tr-TR"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b="1" dirty="0" err="1" smtClean="0"/>
              <a:t>Natural</a:t>
            </a:r>
            <a:r>
              <a:rPr lang="tr-TR" b="1" dirty="0" smtClean="0"/>
              <a:t> yağlarda, gliserin ile birleşmiş olarak bulunabilen aşağı-yukarı 20 farklı yağ asidi bulunmaktadır. Bu yağ </a:t>
            </a:r>
            <a:r>
              <a:rPr lang="tr-TR" b="1" dirty="0" err="1" smtClean="0"/>
              <a:t>asidlerinin</a:t>
            </a:r>
            <a:r>
              <a:rPr lang="tr-TR" b="1" dirty="0" smtClean="0"/>
              <a:t> karbon zincirlerinin uzunluğu ve karbon zincirlerindeki hidrojen atomlarının sayısı farklıdır. Formik asit (HC OOH), asetik asit (CH</a:t>
            </a:r>
            <a:r>
              <a:rPr lang="tr-TR" b="1" baseline="-25000" dirty="0" smtClean="0"/>
              <a:t>3</a:t>
            </a:r>
            <a:r>
              <a:rPr lang="tr-TR" b="1" dirty="0" smtClean="0"/>
              <a:t> COOH) ve </a:t>
            </a:r>
            <a:r>
              <a:rPr lang="tr-TR" b="1" dirty="0" err="1" smtClean="0"/>
              <a:t>propiyonik</a:t>
            </a:r>
            <a:r>
              <a:rPr lang="tr-TR" b="1" dirty="0" smtClean="0"/>
              <a:t> asit (CH</a:t>
            </a:r>
            <a:r>
              <a:rPr lang="tr-TR" b="1" baseline="-25000" dirty="0" smtClean="0"/>
              <a:t>3</a:t>
            </a:r>
            <a:r>
              <a:rPr lang="tr-TR" b="1" dirty="0" smtClean="0"/>
              <a:t>CH</a:t>
            </a:r>
            <a:r>
              <a:rPr lang="tr-TR" b="1" baseline="-25000" dirty="0" smtClean="0"/>
              <a:t>2</a:t>
            </a:r>
            <a:r>
              <a:rPr lang="tr-TR" b="1" dirty="0" smtClean="0"/>
              <a:t>  -  COOH) yağ asitlerinin en kısalarıdır. </a:t>
            </a:r>
            <a:endParaRPr lang="tr-TR" dirty="0" smtClean="0"/>
          </a:p>
          <a:p>
            <a:pPr algn="just"/>
            <a:endParaRPr lang="tr-TR"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b="1" dirty="0" smtClean="0"/>
              <a:t>Stearik asit (C</a:t>
            </a:r>
            <a:r>
              <a:rPr lang="tr-TR" b="1" baseline="-25000" dirty="0" smtClean="0"/>
              <a:t>17</a:t>
            </a:r>
            <a:r>
              <a:rPr lang="tr-TR" b="1" dirty="0" smtClean="0"/>
              <a:t>  H</a:t>
            </a:r>
            <a:r>
              <a:rPr lang="tr-TR" b="1" baseline="-25000" dirty="0" smtClean="0"/>
              <a:t>35</a:t>
            </a:r>
            <a:r>
              <a:rPr lang="tr-TR" b="1" dirty="0" smtClean="0"/>
              <a:t>  COOH) yaygın olarak bulunan uzun yağ asitlerinden bir tanesidir.</a:t>
            </a:r>
            <a:endParaRPr lang="tr-TR" dirty="0" smtClean="0"/>
          </a:p>
          <a:p>
            <a:pPr algn="just"/>
            <a:r>
              <a:rPr lang="tr-TR" b="1" dirty="0" smtClean="0"/>
              <a:t>	Doğal yağlardaki varyasyonlar için uygun olanların bazıları formülde görülebilir.</a:t>
            </a:r>
            <a:endParaRPr lang="tr-TR" dirty="0" smtClean="0"/>
          </a:p>
          <a:p>
            <a:pPr algn="just"/>
            <a:endParaRPr lang="tr-TR"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lgn="just"/>
            <a:r>
              <a:rPr lang="tr-TR" b="1" dirty="0" smtClean="0"/>
              <a:t>Bu durumda gliserin ile reaksiyona giren yağ asitleri yukarıdan aşağıya  doğru 12,18 ve 18 karbon atomu zincirine sahip olan sırasıyla </a:t>
            </a:r>
            <a:r>
              <a:rPr lang="tr-TR" b="1" dirty="0" err="1" smtClean="0"/>
              <a:t>laurik</a:t>
            </a:r>
            <a:r>
              <a:rPr lang="tr-TR" b="1" dirty="0" smtClean="0"/>
              <a:t> asit, </a:t>
            </a:r>
            <a:r>
              <a:rPr lang="tr-TR" b="1" dirty="0" err="1" smtClean="0"/>
              <a:t>sterik</a:t>
            </a:r>
            <a:r>
              <a:rPr lang="tr-TR" b="1" dirty="0" smtClean="0"/>
              <a:t> asit, stearik asit ve oleik </a:t>
            </a:r>
            <a:r>
              <a:rPr lang="tr-TR" b="1" dirty="0" err="1" smtClean="0"/>
              <a:t>asiddir</a:t>
            </a:r>
            <a:r>
              <a:rPr lang="tr-TR" b="1" dirty="0" smtClean="0"/>
              <a:t>.  Stearik ve oleik </a:t>
            </a:r>
            <a:r>
              <a:rPr lang="tr-TR" b="1" dirty="0" err="1" smtClean="0"/>
              <a:t>asidler</a:t>
            </a:r>
            <a:r>
              <a:rPr lang="tr-TR" b="1" dirty="0" smtClean="0"/>
              <a:t> benzer yada aynı zincir uzunluğuna </a:t>
            </a:r>
            <a:r>
              <a:rPr lang="tr-TR" b="1" dirty="0" err="1" smtClean="0"/>
              <a:t>sahib</a:t>
            </a:r>
            <a:r>
              <a:rPr lang="tr-TR" b="1" dirty="0" smtClean="0"/>
              <a:t> olmakla birlikte zincirlerindeki hidrojen atomlarının sayısı farklıdır. </a:t>
            </a:r>
            <a:endParaRPr lang="tr-TR" dirty="0" smtClean="0"/>
          </a:p>
          <a:p>
            <a:pPr algn="just"/>
            <a:endParaRPr lang="tr-TR"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b="1" dirty="0" smtClean="0"/>
              <a:t>Oleik asit doymamış 2 adet daha az hidrojen atomuna </a:t>
            </a:r>
            <a:r>
              <a:rPr lang="tr-TR" b="1" dirty="0" err="1" smtClean="0"/>
              <a:t>sahibdir</a:t>
            </a:r>
            <a:r>
              <a:rPr lang="tr-TR" b="1" dirty="0" smtClean="0"/>
              <a:t> ve buna doymamışlık adı verilmektedir. Diğer 18 karbon atomlu doymamış yağ asidi  4  hidrojen atomunu daha az bulunduran ve 2 noktada doymamışlığa sahip olan </a:t>
            </a:r>
            <a:r>
              <a:rPr lang="tr-TR" b="1" dirty="0" err="1" smtClean="0"/>
              <a:t>linoleik</a:t>
            </a:r>
            <a:r>
              <a:rPr lang="tr-TR" b="1" dirty="0" smtClean="0"/>
              <a:t> asittir. Bu doymamış yağ asitleri sağlık için </a:t>
            </a:r>
            <a:r>
              <a:rPr lang="tr-TR" b="1" dirty="0" err="1" smtClean="0"/>
              <a:t>esensiel</a:t>
            </a:r>
            <a:r>
              <a:rPr lang="tr-TR" b="1" dirty="0" smtClean="0"/>
              <a:t> özellik gösterirler.</a:t>
            </a:r>
            <a:endParaRPr lang="tr-TR"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b="1" dirty="0" smtClean="0"/>
              <a:t>Yağ molekülleri, yağ </a:t>
            </a:r>
            <a:r>
              <a:rPr lang="tr-TR" b="1" dirty="0" err="1" smtClean="0"/>
              <a:t>asidlerinin</a:t>
            </a:r>
            <a:r>
              <a:rPr lang="tr-TR" b="1" dirty="0" smtClean="0"/>
              <a:t> zincir uzunluklarına göre, yağ </a:t>
            </a:r>
            <a:r>
              <a:rPr lang="tr-TR" b="1" dirty="0" err="1" smtClean="0"/>
              <a:t>asidlerinin</a:t>
            </a:r>
            <a:r>
              <a:rPr lang="tr-TR" b="1" dirty="0" smtClean="0"/>
              <a:t> doymamışlık derecesine göre ve spesifik yağ asitlerinin gliserinin üç karbon atomundaki pozisyonlarına göre farklı olabilir.	 </a:t>
            </a:r>
            <a:endParaRPr lang="tr-TR" dirty="0" smtClean="0"/>
          </a:p>
          <a:p>
            <a:pPr algn="just"/>
            <a:endParaRPr lang="tr-TR"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lgn="just"/>
            <a:r>
              <a:rPr lang="tr-TR" b="1" dirty="0" smtClean="0"/>
              <a:t>Yağ molekülleri, </a:t>
            </a:r>
            <a:r>
              <a:rPr lang="tr-TR" b="1" dirty="0" err="1" smtClean="0"/>
              <a:t>trigliseridlerde</a:t>
            </a:r>
            <a:r>
              <a:rPr lang="tr-TR" b="1" dirty="0" smtClean="0"/>
              <a:t> olduğu gibi yağ </a:t>
            </a:r>
            <a:r>
              <a:rPr lang="tr-TR" b="1" dirty="0" err="1" smtClean="0"/>
              <a:t>asidleri</a:t>
            </a:r>
            <a:r>
              <a:rPr lang="tr-TR" b="1" dirty="0" smtClean="0"/>
              <a:t> ile gliserinlerin üç hidroksil  </a:t>
            </a:r>
            <a:r>
              <a:rPr lang="tr-TR" b="1" dirty="0" err="1" smtClean="0"/>
              <a:t>grublarının</a:t>
            </a:r>
            <a:r>
              <a:rPr lang="tr-TR" b="1" dirty="0" smtClean="0"/>
              <a:t> hepsi ile reaksiyona girme ihtiyacını göstermezler. </a:t>
            </a:r>
            <a:endParaRPr lang="tr-TR" dirty="0" smtClean="0"/>
          </a:p>
          <a:p>
            <a:pPr algn="just"/>
            <a:endParaRPr lang="tr-TR"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b="1" dirty="0" smtClean="0"/>
              <a:t>Molekülün iki hidroksil grubu reaksiyona girdiği zaman </a:t>
            </a:r>
            <a:r>
              <a:rPr lang="tr-TR" b="1" dirty="0" err="1" smtClean="0"/>
              <a:t>digliserid</a:t>
            </a:r>
            <a:r>
              <a:rPr lang="tr-TR" b="1" dirty="0" smtClean="0"/>
              <a:t> ve gliserin yalnızca bir yağ asidi molekülü ile birleştiği zaman </a:t>
            </a:r>
            <a:r>
              <a:rPr lang="tr-TR" b="1" dirty="0" err="1" smtClean="0"/>
              <a:t>monogliserid</a:t>
            </a:r>
            <a:r>
              <a:rPr lang="tr-TR" b="1" dirty="0" smtClean="0"/>
              <a:t> meydana gelmektedir. </a:t>
            </a:r>
            <a:r>
              <a:rPr lang="tr-TR" b="1" dirty="0" err="1" smtClean="0"/>
              <a:t>Digliserid</a:t>
            </a:r>
            <a:r>
              <a:rPr lang="tr-TR" b="1" dirty="0" smtClean="0"/>
              <a:t> ve </a:t>
            </a:r>
            <a:r>
              <a:rPr lang="tr-TR" b="1" dirty="0" err="1" smtClean="0"/>
              <a:t>monogliseridler</a:t>
            </a:r>
            <a:r>
              <a:rPr lang="tr-TR" b="1" dirty="0" smtClean="0"/>
              <a:t> spesiyal </a:t>
            </a:r>
            <a:r>
              <a:rPr lang="tr-TR" b="1" dirty="0" err="1" smtClean="0"/>
              <a:t>emülsifiye</a:t>
            </a:r>
            <a:r>
              <a:rPr lang="tr-TR" b="1" dirty="0" smtClean="0"/>
              <a:t> edici özelliklere </a:t>
            </a:r>
            <a:r>
              <a:rPr lang="tr-TR" b="1" dirty="0" err="1" smtClean="0"/>
              <a:t>sahipdirler</a:t>
            </a:r>
            <a:r>
              <a:rPr lang="tr-TR" b="1" dirty="0" smtClean="0"/>
              <a:t>.</a:t>
            </a:r>
            <a:endParaRPr lang="tr-TR"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b="1" dirty="0" err="1" smtClean="0"/>
              <a:t>Naturel</a:t>
            </a:r>
            <a:r>
              <a:rPr lang="tr-TR" b="1" dirty="0" smtClean="0"/>
              <a:t> yağlar yalnızca bir tip yağ molekülünden değil birçok yağ molekülünün birleşmesinden meydana gelmiştir. Yağlardaki kimyasal varyasyonlar fonksiyonel, besinsel ve kalitenin muhafaza özelliklerinin çok farklı oluşmasına neden olmaktadır. Farklı yağların erime noktası bu fonksiyonel değişimlere bir örnektir. </a:t>
            </a:r>
            <a:endParaRPr lang="tr-TR"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lgn="just"/>
            <a:r>
              <a:rPr lang="tr-TR" b="1" dirty="0" smtClean="0"/>
              <a:t>Uzun yağ </a:t>
            </a:r>
            <a:r>
              <a:rPr lang="tr-TR" b="1" dirty="0" err="1" smtClean="0"/>
              <a:t>asidleri</a:t>
            </a:r>
            <a:r>
              <a:rPr lang="tr-TR" b="1" dirty="0" smtClean="0"/>
              <a:t> daha sert yağ verirler. Buna karşın kısa zincirli olanlar yumuşak yağ oluşumuna katılırlar. Doymamış yağ asitleri de yumuşak yağ oluşumuna iştirak ederler. “OIL”, oda sıcaklığında sıvı olan yağlara verilen addır. </a:t>
            </a:r>
            <a:endParaRPr lang="tr-TR" dirty="0" smtClean="0"/>
          </a:p>
          <a:p>
            <a:pPr algn="just"/>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b="1" dirty="0" smtClean="0"/>
              <a:t>Katı yağlar sıvı yağlardan yapılmaktadır. Bu nedenle oda sıcaklığında katı olan yağlara da “FAT” adı verilmektedir. Hidrojen, yüksek oranda   doymamış yağ asitlerini </a:t>
            </a:r>
            <a:r>
              <a:rPr lang="tr-TR" b="1" dirty="0" err="1" smtClean="0"/>
              <a:t>sature</a:t>
            </a:r>
            <a:r>
              <a:rPr lang="tr-TR" b="1" dirty="0" smtClean="0"/>
              <a:t> etmek için (doyurmak) ilave edilir. Bu işlem  </a:t>
            </a:r>
            <a:r>
              <a:rPr lang="tr-TR" b="1" dirty="0" err="1" smtClean="0"/>
              <a:t>hidrojenizasyon</a:t>
            </a:r>
            <a:r>
              <a:rPr lang="tr-TR" b="1" dirty="0" smtClean="0"/>
              <a:t> olarak bilinir.</a:t>
            </a:r>
            <a:endParaRPr lang="tr-TR"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z="2800" b="1" dirty="0" smtClean="0"/>
              <a:t>Yağların gıda teknolojisi açısından diğer </a:t>
            </a:r>
            <a:r>
              <a:rPr lang="tr-TR" sz="2800" b="1" dirty="0" err="1" smtClean="0"/>
              <a:t>özellikleride</a:t>
            </a:r>
            <a:r>
              <a:rPr lang="tr-TR" sz="2800" b="1" dirty="0" smtClean="0"/>
              <a:t> aşağıda özetlenmiştir</a:t>
            </a:r>
            <a:endParaRPr lang="tr-TR" sz="2800" dirty="0"/>
          </a:p>
        </p:txBody>
      </p:sp>
      <p:sp>
        <p:nvSpPr>
          <p:cNvPr id="3" name="2 İçerik Yer Tutucusu"/>
          <p:cNvSpPr>
            <a:spLocks noGrp="1"/>
          </p:cNvSpPr>
          <p:nvPr>
            <p:ph idx="1"/>
          </p:nvPr>
        </p:nvSpPr>
        <p:spPr/>
        <p:txBody>
          <a:bodyPr>
            <a:normAutofit/>
          </a:bodyPr>
          <a:lstStyle/>
          <a:p>
            <a:pPr lvl="0" algn="just"/>
            <a:r>
              <a:rPr lang="tr-TR" b="1" dirty="0" smtClean="0"/>
              <a:t>Yağlar ısıtma ile yavaş yavaş yumuşarlar ve kesin bir ergime noktasına sahip değildir.</a:t>
            </a:r>
            <a:endParaRPr lang="tr-TR" dirty="0" smtClean="0"/>
          </a:p>
          <a:p>
            <a:pPr lvl="0" algn="just"/>
            <a:r>
              <a:rPr lang="tr-TR" b="1" dirty="0" smtClean="0"/>
              <a:t>Isıtıldıkları zaman önce duman çıkarmaya başlarlar, sonra harlar, daha sonra da yanarlar. </a:t>
            </a:r>
            <a:endParaRPr lang="tr-TR"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lvl="0" algn="just"/>
            <a:r>
              <a:rPr lang="tr-TR" b="1" dirty="0" smtClean="0"/>
              <a:t>Bunların oluştukları sıcaklık dereceleri de </a:t>
            </a:r>
            <a:r>
              <a:rPr lang="tr-TR" b="1" dirty="0" err="1" smtClean="0"/>
              <a:t>smoke</a:t>
            </a:r>
            <a:r>
              <a:rPr lang="tr-TR" b="1" dirty="0" smtClean="0"/>
              <a:t> </a:t>
            </a:r>
            <a:r>
              <a:rPr lang="tr-TR" b="1" dirty="0" err="1" smtClean="0"/>
              <a:t>point</a:t>
            </a:r>
            <a:r>
              <a:rPr lang="tr-TR" b="1" dirty="0" smtClean="0"/>
              <a:t> (dumanlanma noktası), </a:t>
            </a:r>
            <a:r>
              <a:rPr lang="tr-TR" b="1" dirty="0" err="1" smtClean="0"/>
              <a:t>flash</a:t>
            </a:r>
            <a:r>
              <a:rPr lang="tr-TR" b="1" dirty="0" smtClean="0"/>
              <a:t> </a:t>
            </a:r>
            <a:r>
              <a:rPr lang="tr-TR" b="1" dirty="0" err="1" smtClean="0"/>
              <a:t>point</a:t>
            </a:r>
            <a:r>
              <a:rPr lang="tr-TR" b="1" dirty="0" smtClean="0"/>
              <a:t> (parlama noktası) ve fire </a:t>
            </a:r>
            <a:r>
              <a:rPr lang="tr-TR" b="1" dirty="0" err="1" smtClean="0"/>
              <a:t>point</a:t>
            </a:r>
            <a:r>
              <a:rPr lang="tr-TR" b="1" dirty="0" smtClean="0"/>
              <a:t> (yanma noktası) olarak bilinirler. Bu noktalar ticari kızartma işlemlerinde çok önemlidir.</a:t>
            </a:r>
            <a:endParaRPr lang="tr-TR" dirty="0" smtClean="0"/>
          </a:p>
          <a:p>
            <a:pPr algn="just"/>
            <a:endParaRPr lang="tr-TR"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lvl="0" algn="just"/>
            <a:r>
              <a:rPr lang="tr-TR" b="1" dirty="0" smtClean="0"/>
              <a:t>Yağlar, okside oldukları zaman veya yağ </a:t>
            </a:r>
            <a:r>
              <a:rPr lang="tr-TR" b="1" dirty="0" err="1" smtClean="0"/>
              <a:t>asidlerinin</a:t>
            </a:r>
            <a:r>
              <a:rPr lang="tr-TR" b="1" dirty="0" smtClean="0"/>
              <a:t> enzimler tarafından gliserinden serbest bırakıldığı zaman acılaşırlar.</a:t>
            </a:r>
            <a:endParaRPr lang="tr-TR" dirty="0" smtClean="0"/>
          </a:p>
          <a:p>
            <a:pPr algn="just">
              <a:buNone/>
            </a:pPr>
            <a:endParaRPr lang="tr-TR" dirty="0" smtClean="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lvl="0" algn="just"/>
            <a:r>
              <a:rPr lang="tr-TR" b="1" dirty="0" smtClean="0"/>
              <a:t>Yağlar, su ve hava ile emülsiyon oluştururlar. Yağ hücreleri, süt veya kremada olduğu gibi büyük miktarlardaki suda süspansiyon yapabilirler. Veya su damlaları tereyağında olduğu gibi çok fazla miktardaki yağlarda süspansiyon yapabilirler. Hava, kremalı dondurma veya krema yağlarında olduğu gibi, yağlarda emülsiyon halinde tutulabilir.</a:t>
            </a:r>
            <a:endParaRPr lang="tr-TR" dirty="0" smtClean="0"/>
          </a:p>
          <a:p>
            <a:pPr algn="just"/>
            <a:endParaRPr lang="tr-TR"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lvl="0" algn="just"/>
            <a:r>
              <a:rPr lang="tr-TR" b="1" dirty="0" smtClean="0"/>
              <a:t>Yağlar, gıda maddelerinde yağlayıcı bir görev üstlenirler.</a:t>
            </a:r>
            <a:endParaRPr lang="tr-TR" dirty="0" smtClean="0"/>
          </a:p>
          <a:p>
            <a:pPr lvl="0" algn="just"/>
            <a:r>
              <a:rPr lang="tr-TR" b="1" dirty="0" smtClean="0"/>
              <a:t>Yağlar </a:t>
            </a:r>
            <a:r>
              <a:rPr lang="tr-TR" b="1" dirty="0" err="1" smtClean="0"/>
              <a:t>sorthening</a:t>
            </a:r>
            <a:r>
              <a:rPr lang="tr-TR" b="1" dirty="0" smtClean="0"/>
              <a:t> gücüne sahiptir. Yani protein ve nişasta granülleri arasında ağ tabakası oluşturur. Onların kolayca ve kısa sürede birbirinden ayrılmasını sağlarlar ve bu yolla yağlar etleri fırınlanmış ürünler kadar iyi yumuşatır.</a:t>
            </a:r>
            <a:endParaRPr lang="tr-TR" dirty="0" smtClean="0"/>
          </a:p>
          <a:p>
            <a:pPr algn="just"/>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lgn="just"/>
            <a:r>
              <a:rPr lang="tr-TR" b="1" dirty="0" smtClean="0"/>
              <a:t>Amino </a:t>
            </a:r>
            <a:r>
              <a:rPr lang="tr-TR" b="1" dirty="0" err="1" smtClean="0"/>
              <a:t>asidler</a:t>
            </a:r>
            <a:r>
              <a:rPr lang="tr-TR" b="1" dirty="0" smtClean="0"/>
              <a:t>  aynı bitişik karbon atomuna bağlı olan hem amino grubunu (-NH</a:t>
            </a:r>
            <a:r>
              <a:rPr lang="tr-TR" b="1" baseline="-25000" dirty="0" smtClean="0"/>
              <a:t>2</a:t>
            </a:r>
            <a:r>
              <a:rPr lang="tr-TR" b="1" dirty="0" smtClean="0"/>
              <a:t>) hem de  karboksil grubunu (- COOH) ihtiva eder. Bu gruplar kimyasal olarak aktif gruplardır ve </a:t>
            </a:r>
            <a:r>
              <a:rPr lang="tr-TR" b="1" dirty="0" err="1" smtClean="0"/>
              <a:t>asid</a:t>
            </a:r>
            <a:r>
              <a:rPr lang="tr-TR" b="1" dirty="0" smtClean="0"/>
              <a:t>, baz ve birçok kimyasal madde ile reaksiyona girebilirler. </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b="1" dirty="0" smtClean="0"/>
              <a:t>Amino grubu bazik, karboksil grubu ise asidik özellik gösterir ve bir amino asidinin amino grubu diğer bir amino asidinin karboksil grubu ile birleşir. Bu </a:t>
            </a:r>
            <a:r>
              <a:rPr lang="tr-TR" b="1" dirty="0" err="1" smtClean="0"/>
              <a:t>bileşimide</a:t>
            </a:r>
            <a:r>
              <a:rPr lang="tr-TR" b="1" dirty="0" smtClean="0"/>
              <a:t> bir molekül su ayrılır ve </a:t>
            </a:r>
            <a:r>
              <a:rPr lang="tr-TR" b="1" dirty="0" err="1" smtClean="0"/>
              <a:t>peptid</a:t>
            </a:r>
            <a:r>
              <a:rPr lang="tr-TR" b="1" dirty="0" smtClean="0"/>
              <a:t> bağı oluşur.</a:t>
            </a:r>
            <a:endParaRPr lang="tr-TR" dirty="0" smtClean="0"/>
          </a:p>
          <a:p>
            <a:pPr algn="just"/>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lnSpcReduction="10000"/>
          </a:bodyPr>
          <a:lstStyle/>
          <a:p>
            <a:pPr algn="just"/>
            <a:r>
              <a:rPr lang="tr-TR" b="1" dirty="0" smtClean="0"/>
              <a:t>Bu durumlarda, iki amino asidin reaksiyona girdiği zaman </a:t>
            </a:r>
            <a:r>
              <a:rPr lang="tr-TR" b="1" dirty="0" err="1" smtClean="0"/>
              <a:t>peptid</a:t>
            </a:r>
            <a:r>
              <a:rPr lang="tr-TR" b="1" dirty="0" smtClean="0"/>
              <a:t> bağı oluşmakta ve </a:t>
            </a:r>
            <a:r>
              <a:rPr lang="tr-TR" b="1" dirty="0" err="1" smtClean="0"/>
              <a:t>peptid</a:t>
            </a:r>
            <a:r>
              <a:rPr lang="tr-TR" b="1" dirty="0" smtClean="0"/>
              <a:t> bağı merkezde kalmaktadır. En sonunda serbest amino ve karboksil grupları kalarak, bu durumda diğer amino </a:t>
            </a:r>
            <a:r>
              <a:rPr lang="tr-TR" b="1" dirty="0" err="1" smtClean="0"/>
              <a:t>asidler</a:t>
            </a:r>
            <a:r>
              <a:rPr lang="tr-TR" b="1" dirty="0" smtClean="0"/>
              <a:t> ile </a:t>
            </a:r>
            <a:r>
              <a:rPr lang="tr-TR" b="1" dirty="0" err="1" smtClean="0"/>
              <a:t>polypeptidleri</a:t>
            </a:r>
            <a:r>
              <a:rPr lang="tr-TR" b="1" dirty="0" smtClean="0"/>
              <a:t> oluşturmak için reaksiyona girerler. Bunlar ve farklı amino </a:t>
            </a:r>
            <a:r>
              <a:rPr lang="tr-TR" b="1" dirty="0" err="1" smtClean="0"/>
              <a:t>asid</a:t>
            </a:r>
            <a:r>
              <a:rPr lang="tr-TR" b="1" dirty="0" smtClean="0"/>
              <a:t> zincirlerindeki diğer gruplar, diğer gıda bileşenleri ile birçok reaksiyona iştirak edebilirler.</a:t>
            </a:r>
            <a:endParaRPr lang="tr-TR" dirty="0" smtClean="0"/>
          </a:p>
          <a:p>
            <a:pPr algn="just"/>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lgn="just"/>
            <a:r>
              <a:rPr lang="tr-TR" b="1" dirty="0" smtClean="0"/>
              <a:t>Yapılan çalışmalarda dokuların, kan proteinlerinin hormonların ve enzimlerin oluşumunda görev alan 20 farklı amino asidinin olduğu ortaya konmuştur. Bu amino asitlerden 8 tanesi büyüme ve sağlık için yeterli oranda </a:t>
            </a:r>
            <a:r>
              <a:rPr lang="tr-TR" b="1" dirty="0" err="1" smtClean="0"/>
              <a:t>vücudda</a:t>
            </a:r>
            <a:r>
              <a:rPr lang="tr-TR" b="1" dirty="0" smtClean="0"/>
              <a:t> sentezlenemediği için temel ve </a:t>
            </a:r>
            <a:r>
              <a:rPr lang="tr-TR" b="1" dirty="0" err="1" smtClean="0"/>
              <a:t>esensiyel</a:t>
            </a:r>
            <a:r>
              <a:rPr lang="tr-TR" b="1" dirty="0" smtClean="0"/>
              <a:t> amino asidi olarak sınıflandırılmışlardır. </a:t>
            </a:r>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1628</Words>
  <Application>Microsoft Office PowerPoint</Application>
  <PresentationFormat>Ekran Gösterisi (4:3)</PresentationFormat>
  <Paragraphs>59</Paragraphs>
  <Slides>55</Slides>
  <Notes>0</Notes>
  <HiddenSlides>0</HiddenSlides>
  <MMClips>0</MMClips>
  <ScaleCrop>false</ScaleCrop>
  <HeadingPairs>
    <vt:vector size="4" baseType="variant">
      <vt:variant>
        <vt:lpstr>Tema</vt:lpstr>
      </vt:variant>
      <vt:variant>
        <vt:i4>1</vt:i4>
      </vt:variant>
      <vt:variant>
        <vt:lpstr>Slayt Başlıkları</vt:lpstr>
      </vt:variant>
      <vt:variant>
        <vt:i4>55</vt:i4>
      </vt:variant>
    </vt:vector>
  </HeadingPairs>
  <TitlesOfParts>
    <vt:vector size="56" baseType="lpstr">
      <vt:lpstr>Ofis Teması</vt:lpstr>
      <vt:lpstr>PROTEİNLER </vt:lpstr>
      <vt:lpstr>Slayt 2</vt:lpstr>
      <vt:lpstr>Slayt 3</vt:lpstr>
      <vt:lpstr>Slayt 4</vt:lpstr>
      <vt:lpstr>Slayt 5</vt:lpstr>
      <vt:lpstr>Slayt 6</vt:lpstr>
      <vt:lpstr>Slayt 7</vt:lpstr>
      <vt:lpstr>Slayt 8</vt:lpstr>
      <vt:lpstr>Slayt 9</vt:lpstr>
      <vt:lpstr>Slayt 10</vt:lpstr>
      <vt:lpstr>Slayt 11</vt:lpstr>
      <vt:lpstr>Slayt 12</vt:lpstr>
      <vt:lpstr>Slayt 13</vt:lpstr>
      <vt:lpstr>Slayt 14</vt:lpstr>
      <vt:lpstr>Slayt 15</vt:lpstr>
      <vt:lpstr>Slayt 16</vt:lpstr>
      <vt:lpstr>Slayt 17</vt:lpstr>
      <vt:lpstr>Slayt 18</vt:lpstr>
      <vt:lpstr>Slayt 19</vt:lpstr>
      <vt:lpstr>Slayt 20</vt:lpstr>
      <vt:lpstr>Slayt 21</vt:lpstr>
      <vt:lpstr>Slayt 22</vt:lpstr>
      <vt:lpstr>Proteinlerin genel özellikleri </vt:lpstr>
      <vt:lpstr>Slayt 24</vt:lpstr>
      <vt:lpstr>Slayt 25</vt:lpstr>
      <vt:lpstr>Slayt 26</vt:lpstr>
      <vt:lpstr>Slayt 27</vt:lpstr>
      <vt:lpstr>Slayt 28</vt:lpstr>
      <vt:lpstr>Slayt 29</vt:lpstr>
      <vt:lpstr>Slayt 30</vt:lpstr>
      <vt:lpstr>YAĞLAR </vt:lpstr>
      <vt:lpstr>Slayt 32</vt:lpstr>
      <vt:lpstr>Slayt 33</vt:lpstr>
      <vt:lpstr>Slayt 34</vt:lpstr>
      <vt:lpstr>Slayt 35</vt:lpstr>
      <vt:lpstr>Slayt 36</vt:lpstr>
      <vt:lpstr>Slayt 37</vt:lpstr>
      <vt:lpstr>Slayt 38</vt:lpstr>
      <vt:lpstr>Slayt 39</vt:lpstr>
      <vt:lpstr>Slayt 40</vt:lpstr>
      <vt:lpstr>Slayt 41</vt:lpstr>
      <vt:lpstr>Slayt 42</vt:lpstr>
      <vt:lpstr>Slayt 43</vt:lpstr>
      <vt:lpstr>Slayt 44</vt:lpstr>
      <vt:lpstr>Slayt 45</vt:lpstr>
      <vt:lpstr>Slayt 46</vt:lpstr>
      <vt:lpstr>Slayt 47</vt:lpstr>
      <vt:lpstr>Slayt 48</vt:lpstr>
      <vt:lpstr>Slayt 49</vt:lpstr>
      <vt:lpstr>Slayt 50</vt:lpstr>
      <vt:lpstr>Yağların gıda teknolojisi açısından diğer özellikleride aşağıda özetlenmiştir</vt:lpstr>
      <vt:lpstr>Slayt 52</vt:lpstr>
      <vt:lpstr>Slayt 53</vt:lpstr>
      <vt:lpstr>Slayt 54</vt:lpstr>
      <vt:lpstr>Slayt 55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PROTEİNLER </dc:title>
  <dc:creator>pinar</dc:creator>
  <cp:lastModifiedBy>pinar</cp:lastModifiedBy>
  <cp:revision>1</cp:revision>
  <dcterms:created xsi:type="dcterms:W3CDTF">2018-10-16T08:04:17Z</dcterms:created>
  <dcterms:modified xsi:type="dcterms:W3CDTF">2018-10-16T08:04:36Z</dcterms:modified>
</cp:coreProperties>
</file>