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6" r:id="rId1"/>
    <p:sldMasterId id="2147483940" r:id="rId2"/>
  </p:sldMasterIdLst>
  <p:sldIdLst>
    <p:sldId id="256" r:id="rId3"/>
    <p:sldId id="257" r:id="rId4"/>
    <p:sldId id="258" r:id="rId5"/>
    <p:sldId id="300" r:id="rId6"/>
    <p:sldId id="259" r:id="rId7"/>
    <p:sldId id="260" r:id="rId8"/>
    <p:sldId id="261" r:id="rId9"/>
    <p:sldId id="262" r:id="rId10"/>
    <p:sldId id="263" r:id="rId11"/>
    <p:sldId id="268" r:id="rId12"/>
    <p:sldId id="270" r:id="rId13"/>
    <p:sldId id="271" r:id="rId14"/>
    <p:sldId id="279" r:id="rId15"/>
    <p:sldId id="280" r:id="rId16"/>
    <p:sldId id="281" r:id="rId17"/>
    <p:sldId id="282" r:id="rId18"/>
    <p:sldId id="273" r:id="rId19"/>
    <p:sldId id="275" r:id="rId20"/>
    <p:sldId id="276" r:id="rId21"/>
    <p:sldId id="277" r:id="rId22"/>
    <p:sldId id="302" r:id="rId23"/>
    <p:sldId id="278" r:id="rId24"/>
    <p:sldId id="296" r:id="rId25"/>
    <p:sldId id="301" r:id="rId2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napToGrid="0">
      <p:cViewPr varScale="1">
        <p:scale>
          <a:sx n="91" d="100"/>
          <a:sy n="91" d="100"/>
        </p:scale>
        <p:origin x="-486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6D0B-EBE9-4776-B8E6-B348781A9A99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57743-BB3D-45C6-860C-ED2DE692571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4981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6D0B-EBE9-4776-B8E6-B348781A9A99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57743-BB3D-45C6-860C-ED2DE692571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75725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6D0B-EBE9-4776-B8E6-B348781A9A99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57743-BB3D-45C6-860C-ED2DE692571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634123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A68A6D0B-EBE9-4776-B8E6-B348781A9A99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B3157743-BB3D-45C6-860C-ED2DE692571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162357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6D0B-EBE9-4776-B8E6-B348781A9A99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57743-BB3D-45C6-860C-ED2DE692571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0618046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6D0B-EBE9-4776-B8E6-B348781A9A99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57743-BB3D-45C6-860C-ED2DE692571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241845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6D0B-EBE9-4776-B8E6-B348781A9A99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57743-BB3D-45C6-860C-ED2DE692571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2972898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6D0B-EBE9-4776-B8E6-B348781A9A99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57743-BB3D-45C6-860C-ED2DE692571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798656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6D0B-EBE9-4776-B8E6-B348781A9A99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57743-BB3D-45C6-860C-ED2DE692571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589025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6D0B-EBE9-4776-B8E6-B348781A9A99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57743-BB3D-45C6-860C-ED2DE692571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074566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6D0B-EBE9-4776-B8E6-B348781A9A99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57743-BB3D-45C6-860C-ED2DE692571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32202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6D0B-EBE9-4776-B8E6-B348781A9A99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57743-BB3D-45C6-860C-ED2DE692571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0872367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6D0B-EBE9-4776-B8E6-B348781A9A99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57743-BB3D-45C6-860C-ED2DE692571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24615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6D0B-EBE9-4776-B8E6-B348781A9A99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57743-BB3D-45C6-860C-ED2DE692571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501996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6D0B-EBE9-4776-B8E6-B348781A9A99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57743-BB3D-45C6-860C-ED2DE692571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454524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6D0B-EBE9-4776-B8E6-B348781A9A99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57743-BB3D-45C6-860C-ED2DE692571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205155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6D0B-EBE9-4776-B8E6-B348781A9A99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57743-BB3D-45C6-860C-ED2DE692571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160794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6D0B-EBE9-4776-B8E6-B348781A9A99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57743-BB3D-45C6-860C-ED2DE692571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478983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6D0B-EBE9-4776-B8E6-B348781A9A99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57743-BB3D-45C6-860C-ED2DE692571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218968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A68A6D0B-EBE9-4776-B8E6-B348781A9A99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57743-BB3D-45C6-860C-ED2DE692571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371887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A68A6D0B-EBE9-4776-B8E6-B348781A9A99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57743-BB3D-45C6-860C-ED2DE692571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22940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6D0B-EBE9-4776-B8E6-B348781A9A99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57743-BB3D-45C6-860C-ED2DE692571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19640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6D0B-EBE9-4776-B8E6-B348781A9A99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57743-BB3D-45C6-860C-ED2DE692571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0158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6D0B-EBE9-4776-B8E6-B348781A9A99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57743-BB3D-45C6-860C-ED2DE692571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09683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6D0B-EBE9-4776-B8E6-B348781A9A99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57743-BB3D-45C6-860C-ED2DE692571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20651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6D0B-EBE9-4776-B8E6-B348781A9A99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57743-BB3D-45C6-860C-ED2DE692571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9077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6D0B-EBE9-4776-B8E6-B348781A9A99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57743-BB3D-45C6-860C-ED2DE692571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82518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6D0B-EBE9-4776-B8E6-B348781A9A99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57743-BB3D-45C6-860C-ED2DE692571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27615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68A6D0B-EBE9-4776-B8E6-B348781A9A99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157743-BB3D-45C6-860C-ED2DE692571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8415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A68A6D0B-EBE9-4776-B8E6-B348781A9A99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B3157743-BB3D-45C6-860C-ED2DE692571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92794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  <p:sldLayoutId id="2147483947" r:id="rId7"/>
    <p:sldLayoutId id="2147483948" r:id="rId8"/>
    <p:sldLayoutId id="2147483949" r:id="rId9"/>
    <p:sldLayoutId id="2147483950" r:id="rId10"/>
    <p:sldLayoutId id="2147483951" r:id="rId11"/>
    <p:sldLayoutId id="2147483952" r:id="rId12"/>
    <p:sldLayoutId id="2147483953" r:id="rId13"/>
    <p:sldLayoutId id="2147483954" r:id="rId14"/>
    <p:sldLayoutId id="2147483955" r:id="rId15"/>
    <p:sldLayoutId id="2147483956" r:id="rId16"/>
    <p:sldLayoutId id="214748395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DUŞLAR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AYŞEGÜL ATLI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957365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DUŞLARIN SINIFLANDIRILMASI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Duşlar şekillerine ya da akış yönlerine ve uygulama yapılan vücut bölgesine göre isimlendirilirler.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xmlns="" val="3369198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 YAPILAN VÜCUT BÖLGESİNE GÖRE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DORSAL</a:t>
            </a:r>
          </a:p>
          <a:p>
            <a:r>
              <a:rPr lang="tr-TR" sz="2400" dirty="0" smtClean="0"/>
              <a:t>LUMBAL</a:t>
            </a:r>
          </a:p>
          <a:p>
            <a:r>
              <a:rPr lang="tr-TR" sz="2400" dirty="0" smtClean="0"/>
              <a:t>TORASİK</a:t>
            </a:r>
          </a:p>
          <a:p>
            <a:r>
              <a:rPr lang="tr-TR" sz="2400" dirty="0" smtClean="0"/>
              <a:t>ABDOMİNAL</a:t>
            </a:r>
          </a:p>
          <a:p>
            <a:r>
              <a:rPr lang="tr-TR" sz="2400" dirty="0" smtClean="0"/>
              <a:t>PLANTAR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5835974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HORİZONTAL JET DUŞLAR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Jet duşlar tek bir hat şeklinde akış gösteren iplik şeklinde çapı 1 mm den daha küçük( </a:t>
            </a:r>
            <a:r>
              <a:rPr lang="tr-TR" sz="2800" dirty="0" err="1" smtClean="0"/>
              <a:t>filiform</a:t>
            </a:r>
            <a:r>
              <a:rPr lang="tr-TR" sz="2800" dirty="0" smtClean="0"/>
              <a:t> duş) yada en fazla 25,4 mm arsında değişen suyun vücuda uygulanmasıdır.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xmlns="" val="462026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filiform duşlar ile ilgili 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04328" y="2279904"/>
            <a:ext cx="5613351" cy="3739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821350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filiform duşlar ile ilgili 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4560" y="1936623"/>
            <a:ext cx="8217408" cy="4500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795670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filiform duşlar ile ilgili 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05931" y="2603500"/>
            <a:ext cx="5124450" cy="341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158165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 descr="filiform duşlar ile ilgili 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54160" y="2603500"/>
            <a:ext cx="4627992" cy="341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544022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/>
              <a:t>Horizontal</a:t>
            </a:r>
            <a:r>
              <a:rPr lang="tr-TR" sz="2800" dirty="0" smtClean="0"/>
              <a:t> jet duşların sıcak soğuk veya </a:t>
            </a:r>
            <a:r>
              <a:rPr lang="tr-TR" sz="2800" dirty="0" err="1" smtClean="0"/>
              <a:t>nötral</a:t>
            </a:r>
            <a:r>
              <a:rPr lang="tr-TR" sz="2800" dirty="0" smtClean="0"/>
              <a:t> uygulamasında süre, sıcaklık </a:t>
            </a:r>
            <a:r>
              <a:rPr lang="tr-TR" sz="2800" dirty="0" err="1" smtClean="0"/>
              <a:t>dercesi</a:t>
            </a:r>
            <a:r>
              <a:rPr lang="tr-TR" sz="2800" dirty="0" smtClean="0"/>
              <a:t> ve basınç miktarı gibi prosedürlere kullanım amacına göre dikkat edilmelidir.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xmlns="" val="1937776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endikasyonları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RA</a:t>
            </a:r>
          </a:p>
          <a:p>
            <a:r>
              <a:rPr lang="tr-TR" sz="2800" dirty="0" smtClean="0"/>
              <a:t>NEVRALJİ</a:t>
            </a:r>
          </a:p>
          <a:p>
            <a:r>
              <a:rPr lang="tr-TR" sz="2800" dirty="0" smtClean="0"/>
              <a:t>KRONİK HİPERESTEZİ</a:t>
            </a:r>
          </a:p>
          <a:p>
            <a:r>
              <a:rPr lang="tr-TR" sz="2800" dirty="0" smtClean="0"/>
              <a:t>İNSOMNİA TEDAVİSİ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xmlns="" val="3862254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KONTRAENDİKASYONLARI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Aktif ve akut iç organ </a:t>
            </a:r>
            <a:r>
              <a:rPr lang="tr-TR" sz="2800" dirty="0" err="1" smtClean="0"/>
              <a:t>inflamasyonları</a:t>
            </a:r>
            <a:r>
              <a:rPr lang="tr-TR" sz="2800" dirty="0" smtClean="0"/>
              <a:t> </a:t>
            </a:r>
          </a:p>
          <a:p>
            <a:r>
              <a:rPr lang="tr-TR" sz="2800" dirty="0" smtClean="0"/>
              <a:t>Akut RA</a:t>
            </a:r>
          </a:p>
          <a:p>
            <a:r>
              <a:rPr lang="tr-TR" sz="2800" dirty="0" err="1" smtClean="0"/>
              <a:t>Varikoz</a:t>
            </a:r>
            <a:r>
              <a:rPr lang="tr-TR" sz="2800" dirty="0" smtClean="0"/>
              <a:t> </a:t>
            </a:r>
            <a:r>
              <a:rPr lang="tr-TR" sz="2800" dirty="0" err="1" smtClean="0"/>
              <a:t>venler</a:t>
            </a:r>
            <a:endParaRPr lang="tr-TR" sz="2800" dirty="0" smtClean="0"/>
          </a:p>
          <a:p>
            <a:r>
              <a:rPr lang="tr-TR" sz="2800" dirty="0" smtClean="0"/>
              <a:t>Ciltteki açık yaralar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xmlns="" val="707913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Suyun çeşitli cihazlar kullanılarak farklı basınç, şekil ve sıcaklıklarda vücuda uygulanması yöntemidir.</a:t>
            </a:r>
          </a:p>
          <a:p>
            <a:r>
              <a:rPr lang="tr-TR" sz="3200" dirty="0" smtClean="0"/>
              <a:t>Duş uygulamalarında suyun sıcaklığının </a:t>
            </a:r>
            <a:r>
              <a:rPr lang="tr-TR" sz="3200" dirty="0" err="1" smtClean="0"/>
              <a:t>terapötik</a:t>
            </a:r>
            <a:r>
              <a:rPr lang="tr-TR" sz="3200" dirty="0" smtClean="0"/>
              <a:t> özelliğinin yanı sıra mekanik etkilerinden de yararlanılır.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xmlns="" val="26699083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SICAK DUŞLAR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Sıcak duşlar sıklıkla ağrı dindirici olarak kullanılırlar. </a:t>
            </a:r>
          </a:p>
          <a:p>
            <a:r>
              <a:rPr lang="tr-TR" sz="2800" dirty="0" smtClean="0"/>
              <a:t>Sıcak duş uygulamalarındaki basınç miktarı soğuk duşlardaki basınç kadar fazla değildir.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xmlns="" val="4669342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 descr="http://player.slideplayer.biz.tr/10/2904136/data/images/img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60074" y="1327150"/>
            <a:ext cx="4167317" cy="5283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165795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 descr="terapatik duşlar ile ilgili 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87975" y="2603500"/>
            <a:ext cx="4560363" cy="341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150617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İlgili resim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92957" y="2603500"/>
            <a:ext cx="4550399" cy="341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00466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İlgili resim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03086" y="2035562"/>
            <a:ext cx="4577874" cy="4228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96279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Duşların etkileri, </a:t>
            </a:r>
          </a:p>
          <a:p>
            <a:r>
              <a:rPr lang="tr-TR" sz="3200" dirty="0" smtClean="0"/>
              <a:t>tedavi edilen vücut bölgesine</a:t>
            </a:r>
          </a:p>
          <a:p>
            <a:r>
              <a:rPr lang="tr-TR" sz="3200" dirty="0" smtClean="0"/>
              <a:t>Suyun sıcaklığına</a:t>
            </a:r>
          </a:p>
          <a:p>
            <a:r>
              <a:rPr lang="tr-TR" sz="3200" dirty="0" smtClean="0"/>
              <a:t>Uygulanan basınca</a:t>
            </a:r>
          </a:p>
          <a:p>
            <a:r>
              <a:rPr lang="tr-TR" sz="3200" dirty="0" smtClean="0"/>
              <a:t>Tedavi süresine bağlıdır.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xmlns="" val="1073288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su ile ilgili 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58106" y="3011487"/>
            <a:ext cx="8420100" cy="260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71324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DUŞLARIN FİZYOLOJİK ETKİLERİ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Duşlar, hem sıcaklık hem de mekanik özelliklerinin birlikte kullanılmasından dolayı en etkili </a:t>
            </a:r>
            <a:r>
              <a:rPr lang="tr-TR" sz="3200" dirty="0" err="1" smtClean="0"/>
              <a:t>hidroterapatik</a:t>
            </a:r>
            <a:r>
              <a:rPr lang="tr-TR" sz="3200" dirty="0" smtClean="0"/>
              <a:t> yöntemdir.</a:t>
            </a:r>
          </a:p>
          <a:p>
            <a:r>
              <a:rPr lang="tr-TR" sz="3200" dirty="0" smtClean="0"/>
              <a:t>Özellikle mekanik etkisi sıcaklık etkisine göre daha ön plandadır.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xmlns="" val="403140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377440"/>
            <a:ext cx="8761413" cy="3642360"/>
          </a:xfrm>
        </p:spPr>
        <p:txBody>
          <a:bodyPr>
            <a:normAutofit fontScale="85000" lnSpcReduction="20000"/>
          </a:bodyPr>
          <a:lstStyle/>
          <a:p>
            <a:r>
              <a:rPr lang="tr-TR" sz="3200" dirty="0" smtClean="0"/>
              <a:t>Duşların fizyolojik özellikleri </a:t>
            </a:r>
            <a:r>
              <a:rPr lang="tr-TR" sz="3200" dirty="0" err="1" smtClean="0"/>
              <a:t>pekçok</a:t>
            </a:r>
            <a:r>
              <a:rPr lang="tr-TR" sz="3200" dirty="0" smtClean="0"/>
              <a:t> faktöre bağlı değişim gösterebilir.</a:t>
            </a:r>
          </a:p>
          <a:p>
            <a:r>
              <a:rPr lang="tr-TR" sz="3200" dirty="0" smtClean="0"/>
              <a:t>Sıcaklık derecesi</a:t>
            </a:r>
          </a:p>
          <a:p>
            <a:r>
              <a:rPr lang="tr-TR" sz="3200" dirty="0" smtClean="0"/>
              <a:t>Su basıncı</a:t>
            </a:r>
          </a:p>
          <a:p>
            <a:r>
              <a:rPr lang="tr-TR" sz="3200" dirty="0" smtClean="0"/>
              <a:t>Uygulama süresi</a:t>
            </a:r>
          </a:p>
          <a:p>
            <a:r>
              <a:rPr lang="tr-TR" sz="3200" dirty="0" smtClean="0"/>
              <a:t>Genel ve lokal uygulama</a:t>
            </a:r>
          </a:p>
          <a:p>
            <a:r>
              <a:rPr lang="tr-TR" sz="3200" dirty="0" smtClean="0"/>
              <a:t>Suyun akış şekli yönü</a:t>
            </a:r>
          </a:p>
          <a:p>
            <a:r>
              <a:rPr lang="tr-TR" sz="3200" dirty="0" smtClean="0"/>
              <a:t>Uygulanan bölge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xmlns="" val="2202984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Duşlar, masajda merkeze doğru yapılan </a:t>
            </a:r>
            <a:r>
              <a:rPr lang="tr-TR" sz="3200" dirty="0" err="1" smtClean="0"/>
              <a:t>stroking</a:t>
            </a:r>
            <a:r>
              <a:rPr lang="tr-TR" sz="3200" dirty="0" smtClean="0"/>
              <a:t> hareketinde olduğu gibi kanın kalbe doğru hareketine yardım eder ve lenfatik akımın hızlanmasını sağlayarak </a:t>
            </a:r>
            <a:r>
              <a:rPr lang="tr-TR" sz="3200" dirty="0" err="1" smtClean="0"/>
              <a:t>periferal</a:t>
            </a:r>
            <a:r>
              <a:rPr lang="tr-TR" sz="3200" dirty="0" smtClean="0"/>
              <a:t> dolaşım üzerine etki eder.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xmlns="" val="20015064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3200" dirty="0" smtClean="0"/>
              <a:t>Duşların, </a:t>
            </a:r>
            <a:r>
              <a:rPr lang="tr-TR" sz="3200" dirty="0" err="1" smtClean="0"/>
              <a:t>kutanöz</a:t>
            </a:r>
            <a:r>
              <a:rPr lang="tr-TR" sz="3200" dirty="0" smtClean="0"/>
              <a:t> sinirlerin duyarlılığı üzerine olan etkisi uygulama süresine göre değişkenlik gösterir. </a:t>
            </a:r>
            <a:endParaRPr lang="tr-TR" sz="3200" dirty="0"/>
          </a:p>
          <a:p>
            <a:r>
              <a:rPr lang="tr-TR" sz="3200" dirty="0" smtClean="0"/>
              <a:t>Kısa süreli uygulanan duşlar sıcak yada soğuk sinirlerin duyarlılığını artırır. Yeterince uzun süreli uygulanan duşlar derinin duyusal fonksiyonlarında azalmaya neden olabilir.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xmlns="" val="209018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Soğuk duşların bütün vücut üzerinde genel tonik etkisi vardır. Bu duşların ardından hem </a:t>
            </a:r>
            <a:r>
              <a:rPr lang="tr-TR" sz="3200" dirty="0" err="1" smtClean="0"/>
              <a:t>mental</a:t>
            </a:r>
            <a:r>
              <a:rPr lang="tr-TR" sz="3200" dirty="0" smtClean="0"/>
              <a:t> hem de </a:t>
            </a:r>
            <a:r>
              <a:rPr lang="tr-TR" sz="3200" dirty="0" err="1" smtClean="0"/>
              <a:t>musküler</a:t>
            </a:r>
            <a:r>
              <a:rPr lang="tr-TR" sz="3200" dirty="0" smtClean="0"/>
              <a:t> kapasitede fark edilir artış gözlenir.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xmlns="" val="150577899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İyon Toplantı Odası">
  <a:themeElements>
    <a:clrScheme name="İyon Toplantı Odası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İyon Toplantı Odası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 Toplantı Odası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TM02900771[[fn=Dilim]]</Template>
  <TotalTime>273</TotalTime>
  <Words>313</Words>
  <Application>Microsoft Office PowerPoint</Application>
  <PresentationFormat>Özel</PresentationFormat>
  <Paragraphs>47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24</vt:i4>
      </vt:variant>
    </vt:vector>
  </HeadingPairs>
  <TitlesOfParts>
    <vt:vector size="26" baseType="lpstr">
      <vt:lpstr>HDOfficeLightV0</vt:lpstr>
      <vt:lpstr>İyon Toplantı Odası</vt:lpstr>
      <vt:lpstr>DUŞLAR</vt:lpstr>
      <vt:lpstr>Slayt 2</vt:lpstr>
      <vt:lpstr>Slayt 3</vt:lpstr>
      <vt:lpstr>Slayt 4</vt:lpstr>
      <vt:lpstr>DUŞLARIN FİZYOLOJİK ETKİLERİ</vt:lpstr>
      <vt:lpstr>Slayt 6</vt:lpstr>
      <vt:lpstr>Slayt 7</vt:lpstr>
      <vt:lpstr>Slayt 8</vt:lpstr>
      <vt:lpstr>Slayt 9</vt:lpstr>
      <vt:lpstr>DUŞLARIN SINIFLANDIRILMASI</vt:lpstr>
      <vt:lpstr>UYGULAMA YAPILAN VÜCUT BÖLGESİNE GÖRE </vt:lpstr>
      <vt:lpstr>HORİZONTAL JET DUŞLAR</vt:lpstr>
      <vt:lpstr>Slayt 13</vt:lpstr>
      <vt:lpstr>Slayt 14</vt:lpstr>
      <vt:lpstr>Slayt 15</vt:lpstr>
      <vt:lpstr>Slayt 16</vt:lpstr>
      <vt:lpstr>Slayt 17</vt:lpstr>
      <vt:lpstr>endikasyonları</vt:lpstr>
      <vt:lpstr>KONTRAENDİKASYONLARI</vt:lpstr>
      <vt:lpstr>SICAK DUŞLAR</vt:lpstr>
      <vt:lpstr>Slayt 21</vt:lpstr>
      <vt:lpstr>Slayt 22</vt:lpstr>
      <vt:lpstr>Slayt 23</vt:lpstr>
      <vt:lpstr>Slayt 24</vt:lpstr>
    </vt:vector>
  </TitlesOfParts>
  <Company>Silentall Unattended Installer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DUŞLAR</dc:title>
  <dc:creator>ronaldinho424</dc:creator>
  <cp:lastModifiedBy>ayşegül</cp:lastModifiedBy>
  <cp:revision>20</cp:revision>
  <dcterms:created xsi:type="dcterms:W3CDTF">2017-10-12T17:50:00Z</dcterms:created>
  <dcterms:modified xsi:type="dcterms:W3CDTF">2017-10-26T12:38:20Z</dcterms:modified>
</cp:coreProperties>
</file>