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940" r:id="rId2"/>
  </p:sldMasterIdLst>
  <p:sldIdLst>
    <p:sldId id="256" r:id="rId3"/>
    <p:sldId id="257" r:id="rId4"/>
    <p:sldId id="258" r:id="rId5"/>
    <p:sldId id="300" r:id="rId6"/>
    <p:sldId id="259" r:id="rId7"/>
    <p:sldId id="260" r:id="rId8"/>
    <p:sldId id="261" r:id="rId9"/>
    <p:sldId id="262" r:id="rId10"/>
    <p:sldId id="263" r:id="rId11"/>
    <p:sldId id="268" r:id="rId12"/>
    <p:sldId id="270" r:id="rId13"/>
    <p:sldId id="271" r:id="rId14"/>
    <p:sldId id="279" r:id="rId15"/>
    <p:sldId id="280" r:id="rId16"/>
    <p:sldId id="281" r:id="rId17"/>
    <p:sldId id="282" r:id="rId18"/>
    <p:sldId id="273" r:id="rId19"/>
    <p:sldId id="275" r:id="rId20"/>
    <p:sldId id="276" r:id="rId21"/>
    <p:sldId id="277" r:id="rId22"/>
    <p:sldId id="302" r:id="rId23"/>
    <p:sldId id="278" r:id="rId24"/>
    <p:sldId id="296" r:id="rId25"/>
    <p:sldId id="301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498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7572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63412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1623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61804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24184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97289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79865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58902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07456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3220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87236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2461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50199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45452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20515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16079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47898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21896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37188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2294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1964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015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968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65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907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8251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2761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841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68A6D0B-EBE9-4776-B8E6-B348781A9A99}" type="datetimeFigureOut">
              <a:rPr lang="tr-TR" smtClean="0"/>
              <a:pPr/>
              <a:t>26.10.2017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3157743-BB3D-45C6-860C-ED2DE692571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9279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DUŞLAR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AYŞEGÜL ATLI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5736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DUŞLARIN SINIFLANDIRILMASI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Duşlar şekillerine ya da akış yönlerine ve uygulama yapılan vücut bölgesine göre isimlendirilirler.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336919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 YAPILAN VÜCUT BÖLGESİNE GÖRE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DORSAL</a:t>
            </a:r>
          </a:p>
          <a:p>
            <a:r>
              <a:rPr lang="tr-TR" sz="2400" dirty="0" smtClean="0"/>
              <a:t>LUMBAL</a:t>
            </a:r>
          </a:p>
          <a:p>
            <a:r>
              <a:rPr lang="tr-TR" sz="2400" dirty="0" smtClean="0"/>
              <a:t>TORASİK</a:t>
            </a:r>
          </a:p>
          <a:p>
            <a:r>
              <a:rPr lang="tr-TR" sz="2400" dirty="0" smtClean="0"/>
              <a:t>ABDOMİNAL</a:t>
            </a:r>
          </a:p>
          <a:p>
            <a:r>
              <a:rPr lang="tr-TR" sz="2400" dirty="0" smtClean="0"/>
              <a:t>PLANTAR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583597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HORİZONTAL JET DUŞLAR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Jet duşlar tek bir hat şeklinde akış gösteren iplik şeklinde çapı 1 mm den daha küçük( </a:t>
            </a:r>
            <a:r>
              <a:rPr lang="tr-TR" sz="2800" dirty="0" err="1" smtClean="0"/>
              <a:t>filiform</a:t>
            </a:r>
            <a:r>
              <a:rPr lang="tr-TR" sz="2800" dirty="0" smtClean="0"/>
              <a:t> duş) yada en fazla 25,4 mm arsında değişen suyun vücuda uygulanmasıdır.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462026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filiform duşlar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4328" y="2279904"/>
            <a:ext cx="5613351" cy="37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135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filiform duşlar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4560" y="1936623"/>
            <a:ext cx="8217408" cy="45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9567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filiform duşlar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5931" y="2603500"/>
            <a:ext cx="512445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581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filiform duşlar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4160" y="2603500"/>
            <a:ext cx="4627992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4402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Horizontal</a:t>
            </a:r>
            <a:r>
              <a:rPr lang="tr-TR" sz="2800" dirty="0" smtClean="0"/>
              <a:t> jet duşların sıcak soğuk veya </a:t>
            </a:r>
            <a:r>
              <a:rPr lang="tr-TR" sz="2800" dirty="0" err="1" smtClean="0"/>
              <a:t>nötral</a:t>
            </a:r>
            <a:r>
              <a:rPr lang="tr-TR" sz="2800" dirty="0" smtClean="0"/>
              <a:t> uygulamasında süre, sıcaklık </a:t>
            </a:r>
            <a:r>
              <a:rPr lang="tr-TR" sz="2800" dirty="0" err="1" smtClean="0"/>
              <a:t>dercesi</a:t>
            </a:r>
            <a:r>
              <a:rPr lang="tr-TR" sz="2800" dirty="0" smtClean="0"/>
              <a:t> ve basınç miktarı gibi prosedürlere kullanım amacına göre dikkat edilmelidir.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193777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endikasyonları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RA</a:t>
            </a:r>
          </a:p>
          <a:p>
            <a:r>
              <a:rPr lang="tr-TR" sz="2800" dirty="0" smtClean="0"/>
              <a:t>NEVRALJİ</a:t>
            </a:r>
          </a:p>
          <a:p>
            <a:r>
              <a:rPr lang="tr-TR" sz="2800" dirty="0" smtClean="0"/>
              <a:t>KRONİK HİPERESTEZİ</a:t>
            </a:r>
          </a:p>
          <a:p>
            <a:r>
              <a:rPr lang="tr-TR" sz="2800" dirty="0" smtClean="0"/>
              <a:t>İNSOMNİA TEDAVİSİ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386225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KONTRAENDİKASYONLARI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Aktif ve akut iç organ </a:t>
            </a:r>
            <a:r>
              <a:rPr lang="tr-TR" sz="2800" dirty="0" err="1" smtClean="0"/>
              <a:t>inflamasyonları</a:t>
            </a:r>
            <a:r>
              <a:rPr lang="tr-TR" sz="2800" dirty="0" smtClean="0"/>
              <a:t> </a:t>
            </a:r>
          </a:p>
          <a:p>
            <a:r>
              <a:rPr lang="tr-TR" sz="2800" dirty="0" smtClean="0"/>
              <a:t>Akut RA</a:t>
            </a:r>
          </a:p>
          <a:p>
            <a:r>
              <a:rPr lang="tr-TR" sz="2800" dirty="0" err="1" smtClean="0"/>
              <a:t>Varikoz</a:t>
            </a:r>
            <a:r>
              <a:rPr lang="tr-TR" sz="2800" dirty="0" smtClean="0"/>
              <a:t> </a:t>
            </a:r>
            <a:r>
              <a:rPr lang="tr-TR" sz="2800" dirty="0" err="1" smtClean="0"/>
              <a:t>venler</a:t>
            </a:r>
            <a:endParaRPr lang="tr-TR" sz="2800" dirty="0" smtClean="0"/>
          </a:p>
          <a:p>
            <a:r>
              <a:rPr lang="tr-TR" sz="2800" dirty="0" smtClean="0"/>
              <a:t>Ciltteki açık yaralar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70791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Suyun çeşitli cihazlar kullanılarak farklı basınç, şekil ve sıcaklıklarda vücuda uygulanması yöntemidir.</a:t>
            </a:r>
          </a:p>
          <a:p>
            <a:r>
              <a:rPr lang="tr-TR" sz="3200" dirty="0" smtClean="0"/>
              <a:t>Duş uygulamalarında suyun sıcaklığının </a:t>
            </a:r>
            <a:r>
              <a:rPr lang="tr-TR" sz="3200" dirty="0" err="1" smtClean="0"/>
              <a:t>terapötik</a:t>
            </a:r>
            <a:r>
              <a:rPr lang="tr-TR" sz="3200" dirty="0" smtClean="0"/>
              <a:t> özelliğinin yanı sıra mekanik etkilerinden de yararlanılır.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2669908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SICAK DUŞLAR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Sıcak duşlar sıklıkla ağrı dindirici olarak kullanılırlar. </a:t>
            </a:r>
          </a:p>
          <a:p>
            <a:r>
              <a:rPr lang="tr-TR" sz="2800" dirty="0" smtClean="0"/>
              <a:t>Sıcak duş uygulamalarındaki basınç miktarı soğuk duşlardaki basınç kadar fazla değildir.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466934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http://player.slideplayer.biz.tr/10/2904136/data/images/im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0074" y="1327150"/>
            <a:ext cx="4167317" cy="52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6579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terapatik duşlar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975" y="2603500"/>
            <a:ext cx="4560363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5061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İ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957" y="2603500"/>
            <a:ext cx="4550399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046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İ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086" y="2035562"/>
            <a:ext cx="4577874" cy="422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627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Duşların etkileri, </a:t>
            </a:r>
          </a:p>
          <a:p>
            <a:r>
              <a:rPr lang="tr-TR" sz="3200" dirty="0" smtClean="0"/>
              <a:t>tedavi edilen vücut bölgesine</a:t>
            </a:r>
          </a:p>
          <a:p>
            <a:r>
              <a:rPr lang="tr-TR" sz="3200" dirty="0" smtClean="0"/>
              <a:t>Suyun sıcaklığına</a:t>
            </a:r>
          </a:p>
          <a:p>
            <a:r>
              <a:rPr lang="tr-TR" sz="3200" dirty="0" smtClean="0"/>
              <a:t>Uygulanan basınca</a:t>
            </a:r>
          </a:p>
          <a:p>
            <a:r>
              <a:rPr lang="tr-TR" sz="3200" dirty="0" smtClean="0"/>
              <a:t>Tedavi süresine bağlıdır.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107328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su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106" y="3011487"/>
            <a:ext cx="84201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132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DUŞLARIN FİZYOLOJİK ETKİLERİ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Duşlar, hem sıcaklık hem de mekanik özelliklerinin birlikte kullanılmasından dolayı en etkili </a:t>
            </a:r>
            <a:r>
              <a:rPr lang="tr-TR" sz="3200" dirty="0" err="1" smtClean="0"/>
              <a:t>hidroterapatik</a:t>
            </a:r>
            <a:r>
              <a:rPr lang="tr-TR" sz="3200" dirty="0" smtClean="0"/>
              <a:t> yöntemdir.</a:t>
            </a:r>
          </a:p>
          <a:p>
            <a:r>
              <a:rPr lang="tr-TR" sz="3200" dirty="0" smtClean="0"/>
              <a:t>Özellikle mekanik etkisi sıcaklık etkisine göre daha ön plandadır.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40314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377440"/>
            <a:ext cx="8761413" cy="3642360"/>
          </a:xfrm>
        </p:spPr>
        <p:txBody>
          <a:bodyPr>
            <a:normAutofit fontScale="85000" lnSpcReduction="20000"/>
          </a:bodyPr>
          <a:lstStyle/>
          <a:p>
            <a:r>
              <a:rPr lang="tr-TR" sz="3200" dirty="0" smtClean="0"/>
              <a:t>Duşların fizyolojik özellikleri </a:t>
            </a:r>
            <a:r>
              <a:rPr lang="tr-TR" sz="3200" dirty="0" err="1" smtClean="0"/>
              <a:t>pekçok</a:t>
            </a:r>
            <a:r>
              <a:rPr lang="tr-TR" sz="3200" dirty="0" smtClean="0"/>
              <a:t> faktöre bağlı değişim gösterebilir.</a:t>
            </a:r>
          </a:p>
          <a:p>
            <a:r>
              <a:rPr lang="tr-TR" sz="3200" dirty="0" smtClean="0"/>
              <a:t>Sıcaklık derecesi</a:t>
            </a:r>
          </a:p>
          <a:p>
            <a:r>
              <a:rPr lang="tr-TR" sz="3200" dirty="0" smtClean="0"/>
              <a:t>Su basıncı</a:t>
            </a:r>
          </a:p>
          <a:p>
            <a:r>
              <a:rPr lang="tr-TR" sz="3200" dirty="0" smtClean="0"/>
              <a:t>Uygulama süresi</a:t>
            </a:r>
          </a:p>
          <a:p>
            <a:r>
              <a:rPr lang="tr-TR" sz="3200" dirty="0" smtClean="0"/>
              <a:t>Genel ve lokal uygulama</a:t>
            </a:r>
          </a:p>
          <a:p>
            <a:r>
              <a:rPr lang="tr-TR" sz="3200" dirty="0" smtClean="0"/>
              <a:t>Suyun akış şekli yönü</a:t>
            </a:r>
          </a:p>
          <a:p>
            <a:r>
              <a:rPr lang="tr-TR" sz="3200" dirty="0" smtClean="0"/>
              <a:t>Uygulanan bölge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220298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Duşlar, masajda merkeze doğru yapılan </a:t>
            </a:r>
            <a:r>
              <a:rPr lang="tr-TR" sz="3200" dirty="0" err="1" smtClean="0"/>
              <a:t>stroking</a:t>
            </a:r>
            <a:r>
              <a:rPr lang="tr-TR" sz="3200" dirty="0" smtClean="0"/>
              <a:t> hareketinde olduğu gibi kanın kalbe doğru hareketine yardım eder ve lenfatik akımın hızlanmasını sağlayarak </a:t>
            </a:r>
            <a:r>
              <a:rPr lang="tr-TR" sz="3200" dirty="0" err="1" smtClean="0"/>
              <a:t>periferal</a:t>
            </a:r>
            <a:r>
              <a:rPr lang="tr-TR" sz="3200" dirty="0" smtClean="0"/>
              <a:t> dolaşım üzerine etki eder.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200150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3200" dirty="0" smtClean="0"/>
              <a:t>Duşların, </a:t>
            </a:r>
            <a:r>
              <a:rPr lang="tr-TR" sz="3200" dirty="0" err="1" smtClean="0"/>
              <a:t>kutanöz</a:t>
            </a:r>
            <a:r>
              <a:rPr lang="tr-TR" sz="3200" dirty="0" smtClean="0"/>
              <a:t> sinirlerin duyarlılığı üzerine olan etkisi uygulama süresine göre değişkenlik gösterir. </a:t>
            </a:r>
            <a:endParaRPr lang="tr-TR" sz="3200" dirty="0"/>
          </a:p>
          <a:p>
            <a:r>
              <a:rPr lang="tr-TR" sz="3200" dirty="0" smtClean="0"/>
              <a:t>Kısa süreli uygulanan duşlar sıcak yada soğuk sinirlerin duyarlılığını artırır. Yeterince uzun süreli uygulanan duşlar derinin duyusal fonksiyonlarında azalmaya neden olabilir.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2090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Soğuk duşların bütün vücut üzerinde genel tonik etkisi vardır. Bu duşların ardından hem </a:t>
            </a:r>
            <a:r>
              <a:rPr lang="tr-TR" sz="3200" dirty="0" err="1" smtClean="0"/>
              <a:t>mental</a:t>
            </a:r>
            <a:r>
              <a:rPr lang="tr-TR" sz="3200" dirty="0" smtClean="0"/>
              <a:t> hem de </a:t>
            </a:r>
            <a:r>
              <a:rPr lang="tr-TR" sz="3200" dirty="0" err="1" smtClean="0"/>
              <a:t>musküler</a:t>
            </a:r>
            <a:r>
              <a:rPr lang="tr-TR" sz="3200" dirty="0" smtClean="0"/>
              <a:t> kapasitede fark edilir artış gözlenir.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15057789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TM02900771[[fn=Dilim]]</Template>
  <TotalTime>273</TotalTime>
  <Words>313</Words>
  <Application>Microsoft Office PowerPoint</Application>
  <PresentationFormat>Özel</PresentationFormat>
  <Paragraphs>47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26" baseType="lpstr">
      <vt:lpstr>HDOfficeLightV0</vt:lpstr>
      <vt:lpstr>İyon Toplantı Odası</vt:lpstr>
      <vt:lpstr>DUŞLAR</vt:lpstr>
      <vt:lpstr>Slayt 2</vt:lpstr>
      <vt:lpstr>Slayt 3</vt:lpstr>
      <vt:lpstr>Slayt 4</vt:lpstr>
      <vt:lpstr>DUŞLARIN FİZYOLOJİK ETKİLERİ</vt:lpstr>
      <vt:lpstr>Slayt 6</vt:lpstr>
      <vt:lpstr>Slayt 7</vt:lpstr>
      <vt:lpstr>Slayt 8</vt:lpstr>
      <vt:lpstr>Slayt 9</vt:lpstr>
      <vt:lpstr>DUŞLARIN SINIFLANDIRILMASI</vt:lpstr>
      <vt:lpstr>UYGULAMA YAPILAN VÜCUT BÖLGESİNE GÖRE </vt:lpstr>
      <vt:lpstr>HORİZONTAL JET DUŞLAR</vt:lpstr>
      <vt:lpstr>Slayt 13</vt:lpstr>
      <vt:lpstr>Slayt 14</vt:lpstr>
      <vt:lpstr>Slayt 15</vt:lpstr>
      <vt:lpstr>Slayt 16</vt:lpstr>
      <vt:lpstr>Slayt 17</vt:lpstr>
      <vt:lpstr>endikasyonları</vt:lpstr>
      <vt:lpstr>KONTRAENDİKASYONLARI</vt:lpstr>
      <vt:lpstr>SICAK DUŞLAR</vt:lpstr>
      <vt:lpstr>Slayt 21</vt:lpstr>
      <vt:lpstr>Slayt 22</vt:lpstr>
      <vt:lpstr>Slayt 23</vt:lpstr>
      <vt:lpstr>Slayt 24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DUŞLAR</dc:title>
  <dc:creator>ronaldinho424</dc:creator>
  <cp:lastModifiedBy>ayşegül</cp:lastModifiedBy>
  <cp:revision>20</cp:revision>
  <dcterms:created xsi:type="dcterms:W3CDTF">2017-10-12T17:50:00Z</dcterms:created>
  <dcterms:modified xsi:type="dcterms:W3CDTF">2017-10-26T12:38:20Z</dcterms:modified>
</cp:coreProperties>
</file>