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70" r:id="rId4"/>
    <p:sldId id="673" r:id="rId5"/>
    <p:sldId id="674" r:id="rId6"/>
    <p:sldId id="675" r:id="rId7"/>
    <p:sldId id="676" r:id="rId8"/>
    <p:sldId id="677" r:id="rId9"/>
    <p:sldId id="678" r:id="rId10"/>
    <p:sldId id="679" r:id="rId11"/>
    <p:sldId id="680" r:id="rId12"/>
    <p:sldId id="681" r:id="rId13"/>
    <p:sldId id="68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GGY401</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Gayrimenkul ve Varlık Değerleme 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1175487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416594"/>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Nix</a:t>
            </a:r>
            <a:r>
              <a:rPr lang="tr-TR" sz="1400" spc="-50" dirty="0">
                <a:solidFill>
                  <a:srgbClr val="000000"/>
                </a:solidFill>
                <a:ea typeface="Trebuchet MS" panose="020B0603020202020204" pitchFamily="34" charset="0"/>
                <a:cs typeface="Trebuchet MS" panose="020B0603020202020204" pitchFamily="34" charset="0"/>
              </a:rPr>
              <a:t>, J. </a:t>
            </a:r>
            <a:r>
              <a:rPr lang="tr-TR" sz="1400" spc="-50" dirty="0" err="1">
                <a:solidFill>
                  <a:srgbClr val="000000"/>
                </a:solidFill>
                <a:ea typeface="Trebuchet MS" panose="020B0603020202020204" pitchFamily="34" charset="0"/>
                <a:cs typeface="Trebuchet MS" panose="020B0603020202020204" pitchFamily="34" charset="0"/>
              </a:rPr>
              <a:t>Hill</a:t>
            </a:r>
            <a:r>
              <a:rPr lang="tr-TR" sz="1400" spc="-50" dirty="0">
                <a:solidFill>
                  <a:srgbClr val="000000"/>
                </a:solidFill>
                <a:ea typeface="Trebuchet MS" panose="020B0603020202020204" pitchFamily="34" charset="0"/>
                <a:cs typeface="Trebuchet MS" panose="020B0603020202020204" pitchFamily="34" charset="0"/>
              </a:rPr>
              <a:t>, P. Williams N.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Bough</a:t>
            </a:r>
            <a:r>
              <a:rPr lang="tr-TR" sz="1400" spc="-50" dirty="0">
                <a:solidFill>
                  <a:srgbClr val="000000"/>
                </a:solidFill>
                <a:ea typeface="Trebuchet MS" panose="020B0603020202020204" pitchFamily="34" charset="0"/>
                <a:cs typeface="Trebuchet MS" panose="020B0603020202020204" pitchFamily="34" charset="0"/>
              </a:rPr>
              <a:t> J., 1999. Land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Management, , Packard Publishing Limited, Third Edition, </a:t>
            </a:r>
            <a:r>
              <a:rPr lang="tr-TR" sz="1400" spc="-50" dirty="0" err="1">
                <a:solidFill>
                  <a:srgbClr val="000000"/>
                </a:solidFill>
                <a:ea typeface="Trebuchet MS" panose="020B0603020202020204" pitchFamily="34" charset="0"/>
                <a:cs typeface="Trebuchet MS" panose="020B0603020202020204" pitchFamily="34" charset="0"/>
              </a:rPr>
              <a:t>Chichester</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Scarette</a:t>
            </a:r>
            <a:r>
              <a:rPr lang="tr-TR" sz="1400" spc="-50" dirty="0">
                <a:solidFill>
                  <a:srgbClr val="000000"/>
                </a:solidFill>
                <a:ea typeface="Trebuchet MS" panose="020B0603020202020204" pitchFamily="34" charset="0"/>
                <a:cs typeface="Trebuchet MS" panose="020B0603020202020204" pitchFamily="34" charset="0"/>
              </a:rPr>
              <a:t>, D., 1991.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Valuation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The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Five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Methods</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London</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Gündoğmuş, E. ve Demirci, R., 2004. Arazilerin Kamulaştırma Bedellerinin Takdiri Tarım Arazilerinin Kamulaştırma Bedellerinin Takdirinde Kullanılabilecek </a:t>
            </a:r>
            <a:r>
              <a:rPr lang="tr-TR" sz="1400" spc="-50" dirty="0" err="1">
                <a:solidFill>
                  <a:srgbClr val="000000"/>
                </a:solidFill>
                <a:ea typeface="Trebuchet MS" panose="020B0603020202020204" pitchFamily="34" charset="0"/>
                <a:cs typeface="Trebuchet MS" panose="020B0603020202020204" pitchFamily="34" charset="0"/>
              </a:rPr>
              <a:t>Kapitalizasyon</a:t>
            </a:r>
            <a:r>
              <a:rPr lang="tr-TR" sz="1400" spc="-50" dirty="0">
                <a:solidFill>
                  <a:srgbClr val="000000"/>
                </a:solidFill>
                <a:ea typeface="Trebuchet MS" panose="020B0603020202020204" pitchFamily="34" charset="0"/>
                <a:cs typeface="Trebuchet MS" panose="020B0603020202020204" pitchFamily="34" charset="0"/>
              </a:rPr>
              <a:t> Faiz Oranları, Arazi Gelirleri ve Arazi Birim Değerleri, EDUSER Limited Şirketi, Ankara.</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H.,2008. Taşınmaz Değerlemede Gelir Çarpanları Yaklaşımı ve Türkiye’de Kentsel ve Kırsal Taşınmaz Değerleme Uygulamalarında Kullanım Olanakları, , Vergi Sorunları Dergisi, Sayı:241:106-148, İstanbul.</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866869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3293209"/>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a:t>
            </a:r>
            <a:r>
              <a:rPr lang="tr-TR" sz="1400" spc="-50" dirty="0" err="1">
                <a:solidFill>
                  <a:srgbClr val="000000"/>
                </a:solidFill>
                <a:ea typeface="Trebuchet MS" panose="020B0603020202020204" pitchFamily="34" charset="0"/>
                <a:cs typeface="Trebuchet MS" panose="020B0603020202020204" pitchFamily="34" charset="0"/>
              </a:rPr>
              <a:t>Aliefendioğlu</a:t>
            </a:r>
            <a:r>
              <a:rPr lang="tr-TR" sz="1400" spc="-50" dirty="0">
                <a:solidFill>
                  <a:srgbClr val="000000"/>
                </a:solidFill>
                <a:ea typeface="Trebuchet MS" panose="020B0603020202020204" pitchFamily="34" charset="0"/>
                <a:cs typeface="Trebuchet MS" panose="020B0603020202020204" pitchFamily="34" charset="0"/>
              </a:rPr>
              <a:t> Y., 2008. Yapı Değerlemesinin Teorik Esasları ve Uygulamaları: Türkiye’de Kamulaştırma, Emlak Vergisi ve İmar Düzenlemeleri Yönünden Bir İnceleme, , Türk Kooperatifçilik Kurumu, Üçüncü Sektör Kooperatifçilik, Cilt (2008):43, Sayı:4:88-111,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Şanlı, H. 2008. Tarım Politikalarının Arazi Değerlerine Etkilerinin Değerlendirilmesi, Türk Kooperatifçilik Kurumu, Üçüncü Sektör Kooperatifçilik, Cilt (2008):43, Sayı:1:88-111,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Appraisal</a:t>
            </a:r>
            <a:r>
              <a:rPr lang="tr-TR" sz="1400" spc="-50" dirty="0">
                <a:solidFill>
                  <a:srgbClr val="000000"/>
                </a:solidFill>
                <a:ea typeface="Trebuchet MS" panose="020B0603020202020204" pitchFamily="34" charset="0"/>
                <a:cs typeface="Trebuchet MS" panose="020B0603020202020204" pitchFamily="34" charset="0"/>
              </a:rPr>
              <a:t> of </a:t>
            </a:r>
            <a:r>
              <a:rPr lang="tr-TR" sz="1400" spc="-50" dirty="0" err="1">
                <a:solidFill>
                  <a:srgbClr val="000000"/>
                </a:solidFill>
                <a:ea typeface="Trebuchet MS" panose="020B0603020202020204" pitchFamily="34" charset="0"/>
                <a:cs typeface="Trebuchet MS" panose="020B0603020202020204" pitchFamily="34" charset="0"/>
              </a:rPr>
              <a:t>Rural</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American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Institute</a:t>
            </a:r>
            <a:r>
              <a:rPr lang="tr-TR" sz="1400" spc="-50" dirty="0">
                <a:solidFill>
                  <a:srgbClr val="000000"/>
                </a:solidFill>
                <a:ea typeface="Trebuchet MS" panose="020B0603020202020204" pitchFamily="34" charset="0"/>
                <a:cs typeface="Trebuchet MS" panose="020B0603020202020204" pitchFamily="34" charset="0"/>
              </a:rPr>
              <a:t> of Real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Appraisers</a:t>
            </a:r>
            <a:r>
              <a:rPr lang="tr-TR" sz="1400" spc="-50" dirty="0">
                <a:solidFill>
                  <a:srgbClr val="000000"/>
                </a:solidFill>
                <a:ea typeface="Trebuchet MS" panose="020B0603020202020204" pitchFamily="34" charset="0"/>
                <a:cs typeface="Trebuchet MS" panose="020B0603020202020204" pitchFamily="34" charset="0"/>
              </a:rPr>
              <a:t>, Chicago, Illinois, USA, 1983.</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7084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970318"/>
          </a:xfrm>
          <a:prstGeom prst="rect">
            <a:avLst/>
          </a:prstGeom>
        </p:spPr>
        <p:txBody>
          <a:bodyPr wrap="square">
            <a:spAutoFit/>
          </a:bodyPr>
          <a:lstStyle/>
          <a:p>
            <a:pPr marR="12065" algn="just">
              <a:spcBef>
                <a:spcPts val="600"/>
              </a:spcBef>
              <a:tabLst>
                <a:tab pos="572770" algn="l"/>
              </a:tabLst>
            </a:pPr>
            <a:r>
              <a:rPr lang="tr-TR" sz="2200" dirty="0">
                <a:solidFill>
                  <a:prstClr val="black"/>
                </a:solidFill>
                <a:ea typeface="Times New Roman" panose="02020603050405020304" pitchFamily="18" charset="0"/>
              </a:rPr>
              <a:t>Kamulaştırma tarihindeki resmi makamlarca yapılmış kıymet takdirleri</a:t>
            </a:r>
          </a:p>
          <a:p>
            <a:pPr marL="342900" marR="12065" indent="-342900" algn="just">
              <a:spcBef>
                <a:spcPts val="600"/>
              </a:spcBef>
              <a:buFont typeface="Wingdings" panose="020B0604020202020204" pitchFamily="2" charset="2"/>
              <a:buChar char="§"/>
              <a:tabLst>
                <a:tab pos="572770" algn="l"/>
              </a:tabLst>
            </a:pPr>
            <a:endParaRPr lang="tr-TR" sz="2200" dirty="0">
              <a:solidFill>
                <a:prstClr val="black"/>
              </a:solidFill>
              <a:ea typeface="Times New Roman" panose="02020603050405020304" pitchFamily="18" charset="0"/>
            </a:endParaRPr>
          </a:p>
          <a:p>
            <a:pPr marL="342900" marR="12065" indent="-342900" algn="just">
              <a:spcBef>
                <a:spcPts val="600"/>
              </a:spcBef>
              <a:buFont typeface="Wingdings" panose="020B0604020202020204" pitchFamily="2" charset="2"/>
              <a:buChar char="§"/>
              <a:tabLst>
                <a:tab pos="572770" algn="l"/>
              </a:tabLst>
            </a:pPr>
            <a:r>
              <a:rPr lang="tr-TR" sz="2200" dirty="0">
                <a:solidFill>
                  <a:prstClr val="black"/>
                </a:solidFill>
                <a:ea typeface="Times New Roman" panose="02020603050405020304" pitchFamily="18" charset="0"/>
              </a:rPr>
              <a:t>Arazinin bulunduğu yörede daha önce çeşitli kamu kuruluşlarınca kamulaştırma yapılıp yapılmadığı araştırılmalı ve bu incelemeler raporlarda belirtilmelidir. Bu değerler bağlayıcı olmamakla birlikte, üzerinde tartışma yapılabilir ve çoğunlukla emsal olarak da alınmamaktadır. Ancak daha önce aynı yörede benzer taşınmazlar için biçilen değerlerin saptanması, bilirkişilere yaptıkları değer biçme işlemleri ile ilgili olarak kontrol olanağı sağlamaktadır. </a:t>
            </a:r>
          </a:p>
        </p:txBody>
      </p:sp>
    </p:spTree>
    <p:extLst>
      <p:ext uri="{BB962C8B-B14F-4D97-AF65-F5344CB8AC3E}">
        <p14:creationId xmlns:p14="http://schemas.microsoft.com/office/powerpoint/2010/main" val="2858280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211673" y="87539"/>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16265"/>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Arazilerde taşınmaz veya kaynağın mevki ve koşullarına göre ve olduğu gibi kullanılması halinde getireceği net geliri</a:t>
            </a:r>
          </a:p>
          <a:p>
            <a:pPr marR="12065" algn="just">
              <a:spcBef>
                <a:spcPts val="600"/>
              </a:spcBef>
              <a:tabLst>
                <a:tab pos="572770" algn="l"/>
              </a:tabLst>
            </a:pPr>
            <a:endParaRPr lang="tr-TR" sz="2200" dirty="0"/>
          </a:p>
          <a:p>
            <a:pPr marL="457200" indent="-457200" algn="just">
              <a:buFont typeface="Wingdings" panose="05000000000000000000" pitchFamily="2" charset="2"/>
              <a:buChar char="Ø"/>
            </a:pPr>
            <a:r>
              <a:rPr lang="tr-TR" sz="2200" dirty="0"/>
              <a:t>Bilirkişiler arazinin halihazır koşullarda yayın olarak kullanılması halinde getireceği net geliri saptamalıdırlar. Bunun için değerleme çalışmasında dava konusu parsel ve çevresinde uygulanan (</a:t>
            </a:r>
            <a:r>
              <a:rPr lang="tr-TR" sz="2200" dirty="0" err="1"/>
              <a:t>mutad</a:t>
            </a:r>
            <a:r>
              <a:rPr lang="tr-TR" sz="2200" dirty="0"/>
              <a:t>) münavebe sistemi, yetiştirilen ürünler, ortalama ürün verimleri, ürün ve girdi fiyatları belirlenerek yıllık net gelir saptanmalıdır.</a:t>
            </a:r>
            <a:endParaRPr lang="tr-TR" sz="2200" dirty="0">
              <a:solidFill>
                <a:prstClr val="black"/>
              </a:solidFill>
              <a:ea typeface="Times New Roman" panose="02020603050405020304" pitchFamily="18" charset="0"/>
            </a:endParaRPr>
          </a:p>
        </p:txBody>
      </p:sp>
    </p:spTree>
    <p:extLst>
      <p:ext uri="{BB962C8B-B14F-4D97-AF65-F5344CB8AC3E}">
        <p14:creationId xmlns:p14="http://schemas.microsoft.com/office/powerpoint/2010/main" val="3540170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95192"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16265"/>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Arazilerde taşınmaz veya kaynağın mevki ve koşullarına göre ve olduğu gibi kullanılması halinde getireceği net geliri</a:t>
            </a:r>
          </a:p>
          <a:p>
            <a:pPr marR="12065" algn="just">
              <a:spcBef>
                <a:spcPts val="600"/>
              </a:spcBef>
              <a:tabLst>
                <a:tab pos="572770" algn="l"/>
              </a:tabLst>
            </a:pPr>
            <a:endParaRPr lang="tr-TR" sz="2200" dirty="0"/>
          </a:p>
          <a:p>
            <a:pPr marL="457200" indent="-457200" algn="just">
              <a:buFont typeface="Wingdings" panose="05000000000000000000" pitchFamily="2" charset="2"/>
              <a:buChar char="Ø"/>
            </a:pPr>
            <a:r>
              <a:rPr lang="tr-TR" sz="2200" dirty="0"/>
              <a:t>Arazi değerleme çalışması, arazilerin aktüel (fiili) veya bugünkü niteliklerine göre yapılacaktır. İkinci olarak taşınmazın bulunduğu köy ve </a:t>
            </a:r>
            <a:r>
              <a:rPr lang="tr-TR" sz="2200" dirty="0" err="1"/>
              <a:t>mevkiide</a:t>
            </a:r>
            <a:r>
              <a:rPr lang="tr-TR" sz="2200" dirty="0"/>
              <a:t> arazilerin nevilerine göre geçerli olan </a:t>
            </a:r>
            <a:r>
              <a:rPr lang="tr-TR" sz="2200" dirty="0" err="1"/>
              <a:t>kapitalizasyon</a:t>
            </a:r>
            <a:r>
              <a:rPr lang="tr-TR" sz="2200" dirty="0"/>
              <a:t> oranı saptanmalı ve yıllık ortalama net gelir </a:t>
            </a:r>
            <a:r>
              <a:rPr lang="tr-TR" sz="2200" dirty="0" err="1"/>
              <a:t>kapitalizasyon</a:t>
            </a:r>
            <a:r>
              <a:rPr lang="tr-TR" sz="2200" dirty="0"/>
              <a:t> oranına bölünerek gelir yöntemine göre arazilerin değeri bulunmalıdır. </a:t>
            </a:r>
          </a:p>
        </p:txBody>
      </p:sp>
    </p:spTree>
    <p:extLst>
      <p:ext uri="{BB962C8B-B14F-4D97-AF65-F5344CB8AC3E}">
        <p14:creationId xmlns:p14="http://schemas.microsoft.com/office/powerpoint/2010/main" val="2714374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93209"/>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Yapılarda, resmi birim fiyatları ve yapı maliyet hesapları ve yıpranma payları</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5000000000000000000" pitchFamily="2" charset="2"/>
              <a:buChar char="Ø"/>
              <a:tabLst>
                <a:tab pos="572770" algn="l"/>
              </a:tabLst>
            </a:pPr>
            <a:r>
              <a:rPr lang="tr-TR" sz="2200" dirty="0"/>
              <a:t>Bilirkişiler arazinin halihazır koşullarda yayın olarak kullanılması halinde getireceği net geliri saptamalıdırlar. Bunun için değerleme çalışmasında dava konusu parsel ve çevresinde uygulanan (</a:t>
            </a:r>
            <a:r>
              <a:rPr lang="tr-TR" sz="2200" dirty="0" err="1"/>
              <a:t>mutad</a:t>
            </a:r>
            <a:r>
              <a:rPr lang="tr-TR" sz="2200" dirty="0"/>
              <a:t>) münavebe sistemi, yetiştirilen ürünler, ortalama ürün verimleri, ürün ve girdi fiyatları belirlenerek yıllık net gelir saptanmalıdır.</a:t>
            </a:r>
          </a:p>
        </p:txBody>
      </p:sp>
    </p:spTree>
    <p:extLst>
      <p:ext uri="{BB962C8B-B14F-4D97-AF65-F5344CB8AC3E}">
        <p14:creationId xmlns:p14="http://schemas.microsoft.com/office/powerpoint/2010/main" val="3189451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60902"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93209"/>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Yapılarda, resmi birim fiyatları ve yapı maliyet hesapları ve yıpranma payları</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5000000000000000000" pitchFamily="2" charset="2"/>
              <a:buChar char="Ø"/>
              <a:tabLst>
                <a:tab pos="572770" algn="l"/>
              </a:tabLst>
            </a:pPr>
            <a:r>
              <a:rPr lang="tr-TR" sz="2200" dirty="0"/>
              <a:t>Arazi değerleme çalışması, arazilerin aktüel (fiili) veya bugünkü niteliklerine göre yapılacaktır. İkinci olarak taşınmazın bulunduğu köy ve </a:t>
            </a:r>
            <a:r>
              <a:rPr lang="tr-TR" sz="2200" dirty="0" err="1"/>
              <a:t>mevkiide</a:t>
            </a:r>
            <a:r>
              <a:rPr lang="tr-TR" sz="2200" dirty="0"/>
              <a:t> arazilerin nevilerine göre geçerli olan </a:t>
            </a:r>
            <a:r>
              <a:rPr lang="tr-TR" sz="2200" dirty="0" err="1"/>
              <a:t>kapitalizasyon</a:t>
            </a:r>
            <a:r>
              <a:rPr lang="tr-TR" sz="2200" dirty="0"/>
              <a:t> oranı saptanmalı ve yıllık ortalama net gelir </a:t>
            </a:r>
            <a:r>
              <a:rPr lang="tr-TR" sz="2200" dirty="0" err="1"/>
              <a:t>kapitalizasyon</a:t>
            </a:r>
            <a:r>
              <a:rPr lang="tr-TR" sz="2200" dirty="0"/>
              <a:t> oranına bölünerek gelir yöntemine göre arazilerin değeri bulunmalıdır. </a:t>
            </a:r>
          </a:p>
        </p:txBody>
      </p:sp>
    </p:spTree>
    <p:extLst>
      <p:ext uri="{BB962C8B-B14F-4D97-AF65-F5344CB8AC3E}">
        <p14:creationId xmlns:p14="http://schemas.microsoft.com/office/powerpoint/2010/main" val="28053963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5"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3293209"/>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Yapılarda, resmi birim fiyatları ve yapı maliyet hesapları ve yıpranma payları</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5000000000000000000" pitchFamily="2" charset="2"/>
              <a:buChar char="Ø"/>
              <a:tabLst>
                <a:tab pos="572770" algn="l"/>
              </a:tabLst>
            </a:pPr>
            <a:r>
              <a:rPr lang="tr-TR" sz="2200" dirty="0"/>
              <a:t>Bilirkişiler, yapıların değerlerini resmi yapı maliyet birim fiyatları, yapının brüt kapalı alanı ve yapı teknik ömrünü (ruhsat tarihini) esas alarak net maliyet bedeli üzerinden hesaplamalıdır. Yapıların yeniden üretim maliyetinden geçmiş yıllara ilişkin yıpranma (amortisman) tutarını çıkarmak için mutlaka yapı yaşı saptanmalı ve buna uygun oran seçilmelidir.</a:t>
            </a:r>
          </a:p>
        </p:txBody>
      </p:sp>
    </p:spTree>
    <p:extLst>
      <p:ext uri="{BB962C8B-B14F-4D97-AF65-F5344CB8AC3E}">
        <p14:creationId xmlns:p14="http://schemas.microsoft.com/office/powerpoint/2010/main" val="1311468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5182" y="0"/>
            <a:ext cx="6356393" cy="1107996"/>
          </a:xfrm>
          <a:prstGeom prst="rect">
            <a:avLst/>
          </a:prstGeom>
        </p:spPr>
        <p:txBody>
          <a:bodyPr wrap="square">
            <a:spAutoFit/>
          </a:bodyPr>
          <a:lstStyle/>
          <a:p>
            <a:pPr marL="0" lvl="1" algn="ctr">
              <a:spcBef>
                <a:spcPct val="20000"/>
              </a:spcBef>
              <a:buClr>
                <a:schemeClr val="accent1"/>
              </a:buClr>
            </a:pPr>
            <a:r>
              <a:rPr lang="tr-TR" sz="2200" b="1" dirty="0"/>
              <a:t>Kıymet Takdiri Komisyonu Ve Bilirkişi Kurullarınca Kamulaştırma Bedelinin Takdirinde Dikkat Edilecek Unsurlar</a:t>
            </a:r>
          </a:p>
        </p:txBody>
      </p:sp>
      <p:sp>
        <p:nvSpPr>
          <p:cNvPr id="4" name="Dikdörtgen 3"/>
          <p:cNvSpPr/>
          <p:nvPr/>
        </p:nvSpPr>
        <p:spPr>
          <a:xfrm>
            <a:off x="782858" y="1306620"/>
            <a:ext cx="7557470" cy="2954655"/>
          </a:xfrm>
          <a:prstGeom prst="rect">
            <a:avLst/>
          </a:prstGeom>
        </p:spPr>
        <p:txBody>
          <a:bodyPr wrap="square">
            <a:spAutoFit/>
          </a:bodyPr>
          <a:lstStyle/>
          <a:p>
            <a:pPr marR="12065" algn="just">
              <a:spcBef>
                <a:spcPts val="600"/>
              </a:spcBef>
              <a:tabLst>
                <a:tab pos="572770" algn="l"/>
              </a:tabLst>
            </a:pPr>
            <a:r>
              <a:rPr lang="tr-TR" sz="2200" b="1" dirty="0">
                <a:solidFill>
                  <a:prstClr val="black"/>
                </a:solidFill>
                <a:ea typeface="Times New Roman" panose="02020603050405020304" pitchFamily="18" charset="0"/>
                <a:cs typeface="Arial" panose="020B0604020202020204" pitchFamily="34" charset="0"/>
              </a:rPr>
              <a:t>Yapılarda, resmi birim fiyatları ve yapı maliyet hesapları ve yıpranma payları</a:t>
            </a:r>
          </a:p>
          <a:p>
            <a:pPr marR="12065" algn="just">
              <a:spcBef>
                <a:spcPts val="600"/>
              </a:spcBef>
              <a:tabLst>
                <a:tab pos="572770" algn="l"/>
              </a:tabLst>
            </a:pPr>
            <a:endParaRPr lang="tr-TR" sz="2200" b="1" dirty="0">
              <a:solidFill>
                <a:prstClr val="black"/>
              </a:solidFill>
              <a:ea typeface="Times New Roman" panose="02020603050405020304" pitchFamily="18" charset="0"/>
              <a:cs typeface="Arial" panose="020B0604020202020204" pitchFamily="34" charset="0"/>
            </a:endParaRPr>
          </a:p>
          <a:p>
            <a:pPr marL="342900" marR="12065" indent="-342900" algn="just">
              <a:spcBef>
                <a:spcPts val="600"/>
              </a:spcBef>
              <a:buFont typeface="Wingdings" panose="05000000000000000000" pitchFamily="2" charset="2"/>
              <a:buChar char="Ø"/>
              <a:tabLst>
                <a:tab pos="572770" algn="l"/>
              </a:tabLst>
            </a:pPr>
            <a:r>
              <a:rPr lang="tr-TR" sz="2200" dirty="0"/>
              <a:t>Yapının enkaz ve levazım bedelinin takdiri ile bunların kamulaştırma süreci ile ilişkilendirilmesi özellik göstermektedir. Kamulaştırma değerinin analizinde yapıların ruhsatlı olup olmamasından çok fiili durum esas alınarak değerleme süreci tamamlanmaktadır.</a:t>
            </a:r>
          </a:p>
        </p:txBody>
      </p:sp>
    </p:spTree>
    <p:extLst>
      <p:ext uri="{BB962C8B-B14F-4D97-AF65-F5344CB8AC3E}">
        <p14:creationId xmlns:p14="http://schemas.microsoft.com/office/powerpoint/2010/main" val="35365200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570482"/>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Akerson</a:t>
            </a:r>
            <a:r>
              <a:rPr lang="tr-TR" sz="1400" spc="-50" dirty="0" smtClean="0">
                <a:solidFill>
                  <a:srgbClr val="000000"/>
                </a:solidFill>
                <a:ea typeface="Trebuchet MS" panose="020B0603020202020204" pitchFamily="34" charset="0"/>
                <a:cs typeface="Trebuchet MS" panose="020B0603020202020204" pitchFamily="34" charset="0"/>
              </a:rPr>
              <a:t>, B.C., 1980.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Appraiser’s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Workbook</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Institute</a:t>
            </a:r>
            <a:r>
              <a:rPr lang="tr-TR" sz="1400" spc="-50" dirty="0" smtClean="0">
                <a:solidFill>
                  <a:srgbClr val="000000"/>
                </a:solidFill>
                <a:ea typeface="Trebuchet MS" panose="020B0603020202020204" pitchFamily="34" charset="0"/>
                <a:cs typeface="Trebuchet MS" panose="020B0603020202020204" pitchFamily="34" charset="0"/>
              </a:rPr>
              <a:t>, Chicago,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Baum</a:t>
            </a:r>
            <a:r>
              <a:rPr lang="tr-TR" sz="1400" spc="-50" dirty="0" smtClean="0">
                <a:solidFill>
                  <a:srgbClr val="000000"/>
                </a:solidFill>
                <a:ea typeface="Trebuchet MS" panose="020B0603020202020204" pitchFamily="34" charset="0"/>
                <a:cs typeface="Trebuchet MS" panose="020B0603020202020204" pitchFamily="34" charset="0"/>
              </a:rPr>
              <a:t>, A., </a:t>
            </a:r>
            <a:r>
              <a:rPr lang="tr-TR" sz="1400" spc="-50" dirty="0" err="1" smtClean="0">
                <a:solidFill>
                  <a:srgbClr val="000000"/>
                </a:solidFill>
                <a:ea typeface="Trebuchet MS" panose="020B0603020202020204" pitchFamily="34" charset="0"/>
                <a:cs typeface="Trebuchet MS" panose="020B0603020202020204" pitchFamily="34" charset="0"/>
              </a:rPr>
              <a:t>Mackmin</a:t>
            </a:r>
            <a:r>
              <a:rPr lang="tr-TR" sz="1400" spc="-50" dirty="0" smtClean="0">
                <a:solidFill>
                  <a:srgbClr val="000000"/>
                </a:solidFill>
                <a:ea typeface="Trebuchet MS" panose="020B0603020202020204" pitchFamily="34" charset="0"/>
                <a:cs typeface="Trebuchet MS" panose="020B0603020202020204" pitchFamily="34" charset="0"/>
              </a:rPr>
              <a:t>, D.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Nunnington</a:t>
            </a:r>
            <a:r>
              <a:rPr lang="tr-TR" sz="1400" spc="-50" dirty="0" smtClean="0">
                <a:solidFill>
                  <a:srgbClr val="000000"/>
                </a:solidFill>
                <a:ea typeface="Trebuchet MS" panose="020B0603020202020204" pitchFamily="34" charset="0"/>
                <a:cs typeface="Trebuchet MS" panose="020B0603020202020204" pitchFamily="34" charset="0"/>
              </a:rPr>
              <a:t>, N., 1997.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Approach</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to</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Property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Edition 4, International </a:t>
            </a:r>
            <a:r>
              <a:rPr lang="tr-TR" sz="1400" spc="-50" dirty="0" err="1" smtClean="0">
                <a:solidFill>
                  <a:srgbClr val="000000"/>
                </a:solidFill>
                <a:ea typeface="Trebuchet MS" panose="020B0603020202020204" pitchFamily="34" charset="0"/>
                <a:cs typeface="Trebuchet MS" panose="020B0603020202020204" pitchFamily="34" charset="0"/>
              </a:rPr>
              <a:t>Thomson</a:t>
            </a:r>
            <a:r>
              <a:rPr lang="tr-TR" sz="1400" spc="-50" dirty="0" smtClean="0">
                <a:solidFill>
                  <a:srgbClr val="000000"/>
                </a:solidFill>
                <a:ea typeface="Trebuchet MS" panose="020B0603020202020204" pitchFamily="34" charset="0"/>
                <a:cs typeface="Trebuchet MS" panose="020B0603020202020204" pitchFamily="34" charset="0"/>
              </a:rPr>
              <a:t> Business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London</a:t>
            </a:r>
            <a:r>
              <a:rPr lang="tr-TR" sz="1400" spc="-50" dirty="0" smtClean="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Casler</a:t>
            </a:r>
            <a:r>
              <a:rPr lang="tr-TR" sz="1400" spc="-50" dirty="0" smtClean="0">
                <a:solidFill>
                  <a:srgbClr val="000000"/>
                </a:solidFill>
                <a:ea typeface="Trebuchet MS" panose="020B0603020202020204" pitchFamily="34" charset="0"/>
                <a:cs typeface="Trebuchet MS" panose="020B0603020202020204" pitchFamily="34" charset="0"/>
              </a:rPr>
              <a:t>, G.L.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White, G.B., 1982. </a:t>
            </a:r>
            <a:r>
              <a:rPr lang="tr-TR" sz="1400" spc="-50" dirty="0" err="1" smtClean="0">
                <a:solidFill>
                  <a:srgbClr val="000000"/>
                </a:solidFill>
                <a:ea typeface="Trebuchet MS" panose="020B0603020202020204" pitchFamily="34" charset="0"/>
                <a:cs typeface="Trebuchet MS" panose="020B0603020202020204" pitchFamily="34" charset="0"/>
              </a:rPr>
              <a:t>Alternative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Methods</a:t>
            </a:r>
            <a:r>
              <a:rPr lang="tr-TR" sz="1400" spc="-50" dirty="0" smtClean="0">
                <a:solidFill>
                  <a:srgbClr val="000000"/>
                </a:solidFill>
                <a:ea typeface="Trebuchet MS" panose="020B0603020202020204" pitchFamily="34" charset="0"/>
                <a:cs typeface="Trebuchet MS" panose="020B0603020202020204" pitchFamily="34" charset="0"/>
              </a:rPr>
              <a:t> of </a:t>
            </a:r>
            <a:r>
              <a:rPr lang="tr-TR" sz="1400" spc="-50" dirty="0" err="1" smtClean="0">
                <a:solidFill>
                  <a:srgbClr val="000000"/>
                </a:solidFill>
                <a:ea typeface="Trebuchet MS" panose="020B0603020202020204" pitchFamily="34" charset="0"/>
                <a:cs typeface="Trebuchet MS" panose="020B0603020202020204" pitchFamily="34" charset="0"/>
              </a:rPr>
              <a:t>Capitalizing</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From</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Orchard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Groves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Vineyards</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Staff</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Paper</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July</a:t>
            </a:r>
            <a:r>
              <a:rPr lang="tr-TR" sz="1400" spc="-50" dirty="0" smtClean="0">
                <a:solidFill>
                  <a:srgbClr val="000000"/>
                </a:solidFill>
                <a:ea typeface="Trebuchet MS" panose="020B0603020202020204" pitchFamily="34" charset="0"/>
                <a:cs typeface="Trebuchet MS" panose="020B0603020202020204" pitchFamily="34" charset="0"/>
              </a:rPr>
              <a:t> 1982, No: 82-22,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Conneman</a:t>
            </a:r>
            <a:r>
              <a:rPr lang="tr-TR" sz="1400" spc="-50" dirty="0" smtClean="0">
                <a:solidFill>
                  <a:srgbClr val="000000"/>
                </a:solidFill>
                <a:ea typeface="Trebuchet MS" panose="020B0603020202020204" pitchFamily="34" charset="0"/>
                <a:cs typeface="Trebuchet MS" panose="020B0603020202020204" pitchFamily="34" charset="0"/>
              </a:rPr>
              <a:t>,, G.J.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Handbook</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Ithaca</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Newyork</a:t>
            </a:r>
            <a:r>
              <a:rPr lang="tr-TR" sz="1400" spc="-50" dirty="0" smtClean="0">
                <a:solidFill>
                  <a:srgbClr val="000000"/>
                </a:solidFill>
                <a:ea typeface="Trebuchet MS" panose="020B0603020202020204" pitchFamily="34" charset="0"/>
                <a:cs typeface="Trebuchet MS" panose="020B0603020202020204" pitchFamily="34" charset="0"/>
              </a:rPr>
              <a:t>,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Murray</a:t>
            </a:r>
            <a:r>
              <a:rPr lang="tr-TR" sz="1400" spc="-50" dirty="0" smtClean="0">
                <a:solidFill>
                  <a:srgbClr val="000000"/>
                </a:solidFill>
                <a:ea typeface="Trebuchet MS" panose="020B0603020202020204" pitchFamily="34" charset="0"/>
                <a:cs typeface="Trebuchet MS" panose="020B0603020202020204" pitchFamily="34" charset="0"/>
              </a:rPr>
              <a:t>, W.G., </a:t>
            </a:r>
            <a:r>
              <a:rPr lang="tr-TR" sz="1400" spc="-50" dirty="0" err="1" smtClean="0">
                <a:solidFill>
                  <a:srgbClr val="000000"/>
                </a:solidFill>
                <a:ea typeface="Trebuchet MS" panose="020B0603020202020204" pitchFamily="34" charset="0"/>
                <a:cs typeface="Trebuchet MS" panose="020B0603020202020204" pitchFamily="34" charset="0"/>
              </a:rPr>
              <a:t>Hariss</a:t>
            </a:r>
            <a:r>
              <a:rPr lang="tr-TR" sz="1400" spc="-50" dirty="0" smtClean="0">
                <a:solidFill>
                  <a:srgbClr val="000000"/>
                </a:solidFill>
                <a:ea typeface="Trebuchet MS" panose="020B0603020202020204" pitchFamily="34" charset="0"/>
                <a:cs typeface="Trebuchet MS" panose="020B0603020202020204" pitchFamily="34" charset="0"/>
              </a:rPr>
              <a:t>, D.G., Miller, G.A.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Thompson</a:t>
            </a:r>
            <a:r>
              <a:rPr lang="tr-TR" sz="1400" spc="-50" dirty="0" smtClean="0">
                <a:solidFill>
                  <a:srgbClr val="000000"/>
                </a:solidFill>
                <a:ea typeface="Trebuchet MS" panose="020B0603020202020204" pitchFamily="34" charset="0"/>
                <a:cs typeface="Trebuchet MS" panose="020B0603020202020204" pitchFamily="34" charset="0"/>
              </a:rPr>
              <a:t>, N.S.,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a:t>
            </a:r>
            <a:r>
              <a:rPr lang="tr-TR" sz="1400" spc="-50" dirty="0" err="1" smtClean="0">
                <a:solidFill>
                  <a:srgbClr val="000000"/>
                </a:solidFill>
                <a:ea typeface="Trebuchet MS" panose="020B0603020202020204" pitchFamily="34" charset="0"/>
                <a:cs typeface="Trebuchet MS" panose="020B0603020202020204" pitchFamily="34" charset="0"/>
              </a:rPr>
              <a:t>Sixth</a:t>
            </a:r>
            <a:r>
              <a:rPr lang="tr-TR" sz="1400" spc="-50" dirty="0" smtClean="0">
                <a:solidFill>
                  <a:srgbClr val="000000"/>
                </a:solidFill>
                <a:ea typeface="Trebuchet MS" panose="020B0603020202020204" pitchFamily="34" charset="0"/>
                <a:cs typeface="Trebuchet MS" panose="020B0603020202020204" pitchFamily="34" charset="0"/>
              </a:rPr>
              <a:t> Edition,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Iowa </a:t>
            </a:r>
            <a:r>
              <a:rPr lang="tr-TR" sz="1400" spc="-50" dirty="0" err="1" smtClean="0">
                <a:solidFill>
                  <a:srgbClr val="000000"/>
                </a:solidFill>
                <a:ea typeface="Trebuchet MS" panose="020B0603020202020204" pitchFamily="34" charset="0"/>
                <a:cs typeface="Trebuchet MS" panose="020B0603020202020204" pitchFamily="34" charset="0"/>
              </a:rPr>
              <a:t>State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Iowa, USA.</a:t>
            </a:r>
          </a:p>
          <a:p>
            <a:pPr marL="342900" indent="-342900">
              <a:lnSpc>
                <a:spcPct val="150000"/>
              </a:lnSpc>
              <a:spcBef>
                <a:spcPts val="600"/>
              </a:spcBef>
              <a:spcAft>
                <a:spcPts val="600"/>
              </a:spcAft>
              <a:buFont typeface="Wingdings" panose="05000000000000000000" pitchFamily="2" charset="2"/>
              <a:buChar char="Ø"/>
            </a:pPr>
            <a:r>
              <a:rPr lang="tr-TR" sz="1400" spc="-50" dirty="0" smtClean="0">
                <a:solidFill>
                  <a:srgbClr val="000000"/>
                </a:solidFill>
                <a:ea typeface="Trebuchet MS" panose="020B0603020202020204" pitchFamily="34" charset="0"/>
                <a:cs typeface="Trebuchet MS" panose="020B0603020202020204" pitchFamily="34" charset="0"/>
              </a:rPr>
              <a:t>Mülayim, Z.G., 2001. Tarımsal Değer Biçme ve Bilirkişilik, Yenilenmiş ve Genişletilmiş, II. Baskı, Yetkin Yayınları, Ankara.</a:t>
            </a:r>
          </a:p>
        </p:txBody>
      </p:sp>
    </p:spTree>
    <p:extLst>
      <p:ext uri="{BB962C8B-B14F-4D97-AF65-F5344CB8AC3E}">
        <p14:creationId xmlns:p14="http://schemas.microsoft.com/office/powerpoint/2010/main" val="4019269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17067</TotalTime>
  <Words>903</Words>
  <Application>Microsoft Office PowerPoint</Application>
  <PresentationFormat>Ekran Gösterisi (4:3)</PresentationFormat>
  <Paragraphs>47</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845</cp:revision>
  <cp:lastPrinted>2016-10-24T07:53:35Z</cp:lastPrinted>
  <dcterms:created xsi:type="dcterms:W3CDTF">2016-09-18T09:35:24Z</dcterms:created>
  <dcterms:modified xsi:type="dcterms:W3CDTF">2020-02-24T07:30:47Z</dcterms:modified>
</cp:coreProperties>
</file>