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CD5AD8E-2A58-4ECB-98B6-150632999B25}"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4157157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D5AD8E-2A58-4ECB-98B6-150632999B25}"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248892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D5AD8E-2A58-4ECB-98B6-150632999B25}"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3201586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CD5AD8E-2A58-4ECB-98B6-150632999B25}"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1156552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CD5AD8E-2A58-4ECB-98B6-150632999B25}"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406352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CD5AD8E-2A58-4ECB-98B6-150632999B25}"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318213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CD5AD8E-2A58-4ECB-98B6-150632999B25}"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2731309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CD5AD8E-2A58-4ECB-98B6-150632999B25}"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2888078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CD5AD8E-2A58-4ECB-98B6-150632999B25}"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2070888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D5AD8E-2A58-4ECB-98B6-150632999B25}"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236720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CD5AD8E-2A58-4ECB-98B6-150632999B25}"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D9F46D-975B-40D4-BC58-17C6A01D2D48}" type="slidenum">
              <a:rPr lang="tr-TR" smtClean="0"/>
              <a:t>‹#›</a:t>
            </a:fld>
            <a:endParaRPr lang="tr-TR"/>
          </a:p>
        </p:txBody>
      </p:sp>
    </p:spTree>
    <p:extLst>
      <p:ext uri="{BB962C8B-B14F-4D97-AF65-F5344CB8AC3E}">
        <p14:creationId xmlns:p14="http://schemas.microsoft.com/office/powerpoint/2010/main" val="3064372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D5AD8E-2A58-4ECB-98B6-150632999B25}"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D9F46D-975B-40D4-BC58-17C6A01D2D48}" type="slidenum">
              <a:rPr lang="tr-TR" smtClean="0"/>
              <a:t>‹#›</a:t>
            </a:fld>
            <a:endParaRPr lang="tr-TR"/>
          </a:p>
        </p:txBody>
      </p:sp>
    </p:spTree>
    <p:extLst>
      <p:ext uri="{BB962C8B-B14F-4D97-AF65-F5344CB8AC3E}">
        <p14:creationId xmlns:p14="http://schemas.microsoft.com/office/powerpoint/2010/main" val="1921113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pPr algn="ctr"/>
            <a:r>
              <a:rPr lang="tr-TR" b="1" dirty="0" smtClean="0"/>
              <a:t>İdari İşlemler</a:t>
            </a:r>
            <a:r>
              <a:rPr lang="tr-TR" dirty="0"/>
              <a:t/>
            </a:r>
            <a:br>
              <a:rPr lang="tr-TR" dirty="0"/>
            </a:br>
            <a:endParaRPr lang="tr-TR" dirty="0"/>
          </a:p>
        </p:txBody>
      </p:sp>
      <p:sp>
        <p:nvSpPr>
          <p:cNvPr id="5" name="İçerik Yer Tutucusu 4"/>
          <p:cNvSpPr>
            <a:spLocks noGrp="1"/>
          </p:cNvSpPr>
          <p:nvPr>
            <p:ph idx="1"/>
          </p:nvPr>
        </p:nvSpPr>
        <p:spPr>
          <a:xfrm>
            <a:off x="838199" y="1409242"/>
            <a:ext cx="10222735" cy="4006222"/>
          </a:xfrm>
        </p:spPr>
        <p:txBody>
          <a:bodyPr>
            <a:noAutofit/>
          </a:bodyPr>
          <a:lstStyle/>
          <a:p>
            <a:pPr marL="0" indent="0" algn="just">
              <a:buNone/>
            </a:pPr>
            <a:r>
              <a:rPr lang="tr-TR" sz="2200" b="1" dirty="0" smtClean="0">
                <a:latin typeface="Times New Roman" panose="02020603050405020304" pitchFamily="18" charset="0"/>
                <a:cs typeface="Times New Roman" panose="02020603050405020304" pitchFamily="18" charset="0"/>
              </a:rPr>
              <a:t>D. 4D, E. 1994/3073, K. 1995/21, T. 16.1.1995: </a:t>
            </a:r>
            <a:r>
              <a:rPr lang="tr-TR" sz="2200" i="1" dirty="0" smtClean="0">
                <a:latin typeface="Times New Roman" panose="02020603050405020304" pitchFamily="18" charset="0"/>
                <a:cs typeface="Times New Roman" panose="02020603050405020304" pitchFamily="18" charset="0"/>
              </a:rPr>
              <a:t>«İdari </a:t>
            </a:r>
            <a:r>
              <a:rPr lang="tr-TR" sz="2200" i="1" dirty="0">
                <a:latin typeface="Times New Roman" panose="02020603050405020304" pitchFamily="18" charset="0"/>
                <a:cs typeface="Times New Roman" panose="02020603050405020304" pitchFamily="18" charset="0"/>
              </a:rPr>
              <a:t>işlem, genellikle "idari bir yetkinin kullanılması sırasında kamu idaresinin bir organ tarafından açıklanan irade beyanı" olarak tarif edilmektedir. Tarifte yer alan, işlemin "idari bir yetkinin kullanılması sırasında" yapılmış olması unsuru işlemin hukuki sonuç doğuracak, kesin ve doğrudan uygulanabilir </a:t>
            </a:r>
            <a:r>
              <a:rPr lang="tr-TR" sz="2200" i="1" dirty="0" smtClean="0">
                <a:latin typeface="Times New Roman" panose="02020603050405020304" pitchFamily="18" charset="0"/>
                <a:cs typeface="Times New Roman" panose="02020603050405020304" pitchFamily="18" charset="0"/>
              </a:rPr>
              <a:t>nitelikte </a:t>
            </a:r>
            <a:r>
              <a:rPr lang="tr-TR" sz="2200" i="1" dirty="0">
                <a:latin typeface="Times New Roman" panose="02020603050405020304" pitchFamily="18" charset="0"/>
                <a:cs typeface="Times New Roman" panose="02020603050405020304" pitchFamily="18" charset="0"/>
              </a:rPr>
              <a:t>olmasını gerektirir</a:t>
            </a:r>
            <a:r>
              <a:rPr lang="tr-TR" sz="2200" i="1" dirty="0" smtClean="0">
                <a:latin typeface="Times New Roman" panose="02020603050405020304" pitchFamily="18" charset="0"/>
                <a:cs typeface="Times New Roman" panose="02020603050405020304" pitchFamily="18" charset="0"/>
              </a:rPr>
              <a:t>.»</a:t>
            </a:r>
          </a:p>
          <a:p>
            <a:pPr marL="0" indent="0" algn="just">
              <a:buNone/>
            </a:pPr>
            <a:r>
              <a:rPr lang="tr-TR" sz="2200" b="1" dirty="0">
                <a:latin typeface="Times New Roman" panose="02020603050405020304" pitchFamily="18" charset="0"/>
                <a:cs typeface="Times New Roman" panose="02020603050405020304" pitchFamily="18" charset="0"/>
              </a:rPr>
              <a:t>D. </a:t>
            </a:r>
            <a:r>
              <a:rPr lang="tr-TR" sz="2200" b="1" dirty="0" smtClean="0">
                <a:latin typeface="Times New Roman" panose="02020603050405020304" pitchFamily="18" charset="0"/>
                <a:cs typeface="Times New Roman" panose="02020603050405020304" pitchFamily="18" charset="0"/>
              </a:rPr>
              <a:t>12D</a:t>
            </a:r>
            <a:r>
              <a:rPr lang="tr-TR" sz="2200" b="1" dirty="0">
                <a:latin typeface="Times New Roman" panose="02020603050405020304" pitchFamily="18" charset="0"/>
                <a:cs typeface="Times New Roman" panose="02020603050405020304" pitchFamily="18" charset="0"/>
              </a:rPr>
              <a:t>, E. </a:t>
            </a:r>
            <a:r>
              <a:rPr lang="tr-TR" sz="2200" b="1" dirty="0" smtClean="0">
                <a:latin typeface="Times New Roman" panose="02020603050405020304" pitchFamily="18" charset="0"/>
                <a:cs typeface="Times New Roman" panose="02020603050405020304" pitchFamily="18" charset="0"/>
              </a:rPr>
              <a:t>2004/2961, </a:t>
            </a:r>
            <a:r>
              <a:rPr lang="tr-TR" sz="2200" b="1" dirty="0">
                <a:latin typeface="Times New Roman" panose="02020603050405020304" pitchFamily="18" charset="0"/>
                <a:cs typeface="Times New Roman" panose="02020603050405020304" pitchFamily="18" charset="0"/>
              </a:rPr>
              <a:t>K. </a:t>
            </a:r>
            <a:r>
              <a:rPr lang="tr-TR" sz="2200" b="1" dirty="0" smtClean="0">
                <a:latin typeface="Times New Roman" panose="02020603050405020304" pitchFamily="18" charset="0"/>
                <a:cs typeface="Times New Roman" panose="02020603050405020304" pitchFamily="18" charset="0"/>
              </a:rPr>
              <a:t>2005/104, </a:t>
            </a:r>
            <a:r>
              <a:rPr lang="tr-TR" sz="2200" b="1" dirty="0">
                <a:latin typeface="Times New Roman" panose="02020603050405020304" pitchFamily="18" charset="0"/>
                <a:cs typeface="Times New Roman" panose="02020603050405020304" pitchFamily="18" charset="0"/>
              </a:rPr>
              <a:t>T. </a:t>
            </a:r>
            <a:r>
              <a:rPr lang="tr-TR" sz="2200" b="1" dirty="0" smtClean="0">
                <a:latin typeface="Times New Roman" panose="02020603050405020304" pitchFamily="18" charset="0"/>
                <a:cs typeface="Times New Roman" panose="02020603050405020304" pitchFamily="18" charset="0"/>
              </a:rPr>
              <a:t>28.1.2005</a:t>
            </a:r>
            <a:r>
              <a:rPr lang="tr-TR" sz="2200" b="1" dirty="0">
                <a:latin typeface="Times New Roman" panose="02020603050405020304" pitchFamily="18" charset="0"/>
                <a:cs typeface="Times New Roman" panose="02020603050405020304" pitchFamily="18" charset="0"/>
              </a:rPr>
              <a:t>:</a:t>
            </a:r>
            <a:r>
              <a:rPr lang="tr-TR" sz="2200" i="1" dirty="0" smtClean="0">
                <a:latin typeface="Times New Roman" panose="02020603050405020304" pitchFamily="18" charset="0"/>
                <a:cs typeface="Times New Roman" panose="02020603050405020304" pitchFamily="18" charset="0"/>
              </a:rPr>
              <a:t>«Bir </a:t>
            </a:r>
            <a:r>
              <a:rPr lang="tr-TR" sz="2200" i="1" dirty="0">
                <a:latin typeface="Times New Roman" panose="02020603050405020304" pitchFamily="18" charset="0"/>
                <a:cs typeface="Times New Roman" panose="02020603050405020304" pitchFamily="18" charset="0"/>
              </a:rPr>
              <a:t>tasarruf ya da kararın idari işlem sayılabilmesi için, o tasarruf veya kararın bir kamu kurumunca ya da idare örgütü içinde yer alan bir idari makamca tesis edilmiş veya verilmiş olması ve idarenin kamu hukuku alanında gördüğü faaliyetlerle ilgisi bulunması gerekir. İdari işlemin, ""idarenin kamu hukuku alanında gördüğü faaliyetlerle ilgisi bulunması gereği, idare mahkemelerinin görevini belirlemede kesin bir öneme sahiptir. Bu unsur, idari işlemleri idarenin özel hukuk hükümlerine dayanarak tesis ettiği tasarruflardan ayıran temel ölçü olmaktadır. İdari İşlemler, kamu kurum ve kuruluşları tarafından kamu hukuku kuralları uyarınca tek taraflı olarak tesis edilen ve resen uygulanabilir nitelikte olan hukuki tasarruf olarak da tarif edilmektedir</a:t>
            </a:r>
            <a:r>
              <a:rPr lang="tr-TR" sz="2200" i="1" dirty="0" smtClean="0">
                <a:latin typeface="Times New Roman" panose="02020603050405020304" pitchFamily="18" charset="0"/>
                <a:cs typeface="Times New Roman" panose="02020603050405020304" pitchFamily="18" charset="0"/>
              </a:rPr>
              <a:t>.»</a:t>
            </a:r>
            <a:endParaRPr lang="tr-TR" sz="2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86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827183" y="638979"/>
            <a:ext cx="9943306" cy="5391754"/>
          </a:xfrm>
        </p:spPr>
        <p:txBody>
          <a:bodyPr>
            <a:normAutofit fontScale="62500" lnSpcReduction="20000"/>
          </a:bodyPr>
          <a:lstStyle/>
          <a:p>
            <a:pPr marL="0" indent="0" algn="just">
              <a:lnSpc>
                <a:spcPct val="120000"/>
              </a:lnSpc>
              <a:buNone/>
            </a:pPr>
            <a:r>
              <a:rPr lang="tr-TR" b="1" dirty="0" smtClean="0">
                <a:latin typeface="Times New Roman" panose="02020603050405020304" pitchFamily="18" charset="0"/>
                <a:cs typeface="Times New Roman" panose="02020603050405020304" pitchFamily="18" charset="0"/>
              </a:rPr>
              <a:t>İdari işlemin özellikleri</a:t>
            </a:r>
          </a:p>
          <a:p>
            <a:pPr algn="just">
              <a:lnSpc>
                <a:spcPct val="120000"/>
              </a:lnSpc>
              <a:buFontTx/>
              <a:buChar char="-"/>
            </a:pPr>
            <a:r>
              <a:rPr lang="tr-TR" dirty="0" smtClean="0">
                <a:latin typeface="Times New Roman" panose="02020603050405020304" pitchFamily="18" charset="0"/>
                <a:cs typeface="Times New Roman" panose="02020603050405020304" pitchFamily="18" charset="0"/>
              </a:rPr>
              <a:t>Tek yanlılık</a:t>
            </a:r>
          </a:p>
          <a:p>
            <a:pPr algn="just">
              <a:lnSpc>
                <a:spcPct val="120000"/>
              </a:lnSpc>
              <a:buFontTx/>
              <a:buChar char="-"/>
            </a:pPr>
            <a:r>
              <a:rPr lang="tr-TR" dirty="0" err="1" smtClean="0">
                <a:latin typeface="Times New Roman" panose="02020603050405020304" pitchFamily="18" charset="0"/>
                <a:cs typeface="Times New Roman" panose="02020603050405020304" pitchFamily="18" charset="0"/>
              </a:rPr>
              <a:t>İcrailik</a:t>
            </a:r>
            <a:r>
              <a:rPr lang="tr-TR" dirty="0" smtClean="0">
                <a:latin typeface="Times New Roman" panose="02020603050405020304" pitchFamily="18" charset="0"/>
                <a:cs typeface="Times New Roman" panose="02020603050405020304" pitchFamily="18" charset="0"/>
              </a:rPr>
              <a:t> </a:t>
            </a:r>
          </a:p>
          <a:p>
            <a:pPr algn="just">
              <a:lnSpc>
                <a:spcPct val="120000"/>
              </a:lnSpc>
              <a:buFontTx/>
              <a:buChar char="-"/>
            </a:pPr>
            <a:r>
              <a:rPr lang="tr-TR" dirty="0" smtClean="0">
                <a:latin typeface="Times New Roman" panose="02020603050405020304" pitchFamily="18" charset="0"/>
                <a:cs typeface="Times New Roman" panose="02020603050405020304" pitchFamily="18" charset="0"/>
              </a:rPr>
              <a:t>Hukuka uygunluk karinesi</a:t>
            </a:r>
          </a:p>
          <a:p>
            <a:pPr algn="just">
              <a:lnSpc>
                <a:spcPct val="120000"/>
              </a:lnSpc>
              <a:buFontTx/>
              <a:buChar char="-"/>
            </a:pPr>
            <a:r>
              <a:rPr lang="tr-TR" dirty="0" smtClean="0">
                <a:latin typeface="Times New Roman" panose="02020603050405020304" pitchFamily="18" charset="0"/>
                <a:cs typeface="Times New Roman" panose="02020603050405020304" pitchFamily="18" charset="0"/>
              </a:rPr>
              <a:t>Yargısal denetime tabi olma</a:t>
            </a:r>
          </a:p>
          <a:p>
            <a:pPr marL="0" indent="0" algn="just">
              <a:lnSpc>
                <a:spcPct val="120000"/>
              </a:lnSpc>
              <a:buNone/>
            </a:pPr>
            <a:r>
              <a:rPr lang="tr-TR" b="1" dirty="0" smtClean="0">
                <a:latin typeface="Times New Roman" panose="02020603050405020304" pitchFamily="18" charset="0"/>
                <a:cs typeface="Times New Roman" panose="02020603050405020304" pitchFamily="18" charset="0"/>
              </a:rPr>
              <a:t>D. İDDK, E. 2006/4286, K. 2007/60, T. 8.2.2007: </a:t>
            </a:r>
            <a:r>
              <a:rPr lang="tr-TR" dirty="0" smtClean="0">
                <a:latin typeface="Times New Roman" panose="02020603050405020304" pitchFamily="18" charset="0"/>
                <a:cs typeface="Times New Roman" panose="02020603050405020304" pitchFamily="18" charset="0"/>
              </a:rPr>
              <a:t>«Tek </a:t>
            </a:r>
            <a:r>
              <a:rPr lang="tr-TR" dirty="0">
                <a:latin typeface="Times New Roman" panose="02020603050405020304" pitchFamily="18" charset="0"/>
                <a:cs typeface="Times New Roman" panose="02020603050405020304" pitchFamily="18" charset="0"/>
              </a:rPr>
              <a:t>yanlılık, kavram olarak tek bir irade açıklaması demektir. Ancak burada "iradenin tek yanlılığından tek bir kişi yada organın iradesi değil, birden fazla idare organının birlikte tek bir irade açıklamasının kastedildiğinin anlaşılması gerekmektedir. Bu nedenle, idari işlemdeki irade, tek bir makam yada organ tarafından açıklanabileceği gibi, birden fazla idari makam yada organın da tek bir irade açıklaması için </a:t>
            </a:r>
            <a:r>
              <a:rPr lang="tr-TR" dirty="0" err="1">
                <a:latin typeface="Times New Roman" panose="02020603050405020304" pitchFamily="18" charset="0"/>
                <a:cs typeface="Times New Roman" panose="02020603050405020304" pitchFamily="18" charset="0"/>
              </a:rPr>
              <a:t>biraraya</a:t>
            </a:r>
            <a:r>
              <a:rPr lang="tr-TR" dirty="0">
                <a:latin typeface="Times New Roman" panose="02020603050405020304" pitchFamily="18" charset="0"/>
                <a:cs typeface="Times New Roman" panose="02020603050405020304" pitchFamily="18" charset="0"/>
              </a:rPr>
              <a:t> gelmesi mümkündür ki, tüm bu durumlarda idari işlemin tek yanlı olduğu kabul edilmelidir</a:t>
            </a:r>
            <a:r>
              <a:rPr lang="tr-TR" dirty="0" smtClean="0">
                <a:latin typeface="Times New Roman" panose="02020603050405020304" pitchFamily="18" charset="0"/>
                <a:cs typeface="Times New Roman" panose="02020603050405020304" pitchFamily="18" charset="0"/>
              </a:rPr>
              <a:t>.»</a:t>
            </a:r>
          </a:p>
          <a:p>
            <a:pPr marL="0" indent="0" algn="just">
              <a:lnSpc>
                <a:spcPct val="120000"/>
              </a:lnSpc>
              <a:buNone/>
            </a:pPr>
            <a:r>
              <a:rPr lang="tr-TR" b="1" dirty="0" smtClean="0">
                <a:latin typeface="Times New Roman" panose="02020603050405020304" pitchFamily="18" charset="0"/>
                <a:cs typeface="Times New Roman" panose="02020603050405020304" pitchFamily="18" charset="0"/>
              </a:rPr>
              <a:t>D. 5D, E. 1995/4416, K. 1996/1911, T. 17.5.1996: </a:t>
            </a:r>
            <a:r>
              <a:rPr lang="tr-TR" dirty="0" smtClean="0">
                <a:latin typeface="Times New Roman" panose="02020603050405020304" pitchFamily="18" charset="0"/>
                <a:cs typeface="Times New Roman" panose="02020603050405020304" pitchFamily="18" charset="0"/>
              </a:rPr>
              <a:t>Kamu </a:t>
            </a:r>
            <a:r>
              <a:rPr lang="tr-TR" dirty="0">
                <a:latin typeface="Times New Roman" panose="02020603050405020304" pitchFamily="18" charset="0"/>
                <a:cs typeface="Times New Roman" panose="02020603050405020304" pitchFamily="18" charset="0"/>
              </a:rPr>
              <a:t>gücü ve kudretinin, üçüncü kişiler üzerinde, ayrıca bir başka işlemin varlığına gerek olmaksızın, doğrudan doğruya çeşitli hukuki sonuçlar doğurmak suretiyle etkisini gösterdiği işlemler </a:t>
            </a:r>
            <a:r>
              <a:rPr lang="tr-TR" dirty="0" err="1">
                <a:latin typeface="Times New Roman" panose="02020603050405020304" pitchFamily="18" charset="0"/>
                <a:cs typeface="Times New Roman" panose="02020603050405020304" pitchFamily="18" charset="0"/>
              </a:rPr>
              <a:t>icrai</a:t>
            </a:r>
            <a:r>
              <a:rPr lang="tr-TR" dirty="0">
                <a:latin typeface="Times New Roman" panose="02020603050405020304" pitchFamily="18" charset="0"/>
                <a:cs typeface="Times New Roman" panose="02020603050405020304" pitchFamily="18" charset="0"/>
              </a:rPr>
              <a:t> niteliktedir.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272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52250" y="1690688"/>
            <a:ext cx="9371012" cy="4786745"/>
          </a:xfrm>
        </p:spPr>
        <p:txBody>
          <a:bodyPr>
            <a:normAutofit fontScale="92500" lnSpcReduction="10000"/>
          </a:bodyPr>
          <a:lstStyle/>
          <a:p>
            <a:pPr marL="0" indent="0" algn="just">
              <a:buNone/>
            </a:pPr>
            <a:r>
              <a:rPr lang="tr-TR" b="1" dirty="0" smtClean="0">
                <a:latin typeface="Times New Roman" panose="02020603050405020304" pitchFamily="18" charset="0"/>
                <a:cs typeface="Times New Roman" panose="02020603050405020304" pitchFamily="18" charset="0"/>
              </a:rPr>
              <a:t>D. 5D, E. 1995/4416, K. 1996/1911, T. 17.5.1996: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Kamu </a:t>
            </a:r>
            <a:r>
              <a:rPr lang="tr-TR" i="1" dirty="0">
                <a:latin typeface="Times New Roman" panose="02020603050405020304" pitchFamily="18" charset="0"/>
                <a:cs typeface="Times New Roman" panose="02020603050405020304" pitchFamily="18" charset="0"/>
              </a:rPr>
              <a:t>gücü ve kudretinin, üçüncü kişiler üzerinde, ayrıca bir başka işlemin varlığına gerek olmaksızın, doğrudan doğruya çeşitli hukuki sonuçlar doğurmak suretiyle etkisini gösterdiği işlemler </a:t>
            </a:r>
            <a:r>
              <a:rPr lang="tr-TR" i="1" dirty="0" err="1">
                <a:latin typeface="Times New Roman" panose="02020603050405020304" pitchFamily="18" charset="0"/>
                <a:cs typeface="Times New Roman" panose="02020603050405020304" pitchFamily="18" charset="0"/>
              </a:rPr>
              <a:t>icrai</a:t>
            </a:r>
            <a:r>
              <a:rPr lang="tr-TR" i="1" dirty="0">
                <a:latin typeface="Times New Roman" panose="02020603050405020304" pitchFamily="18" charset="0"/>
                <a:cs typeface="Times New Roman" panose="02020603050405020304" pitchFamily="18" charset="0"/>
              </a:rPr>
              <a:t> niteliktedir</a:t>
            </a:r>
            <a:r>
              <a:rPr lang="tr-TR" i="1" dirty="0" smtClean="0">
                <a:latin typeface="Times New Roman" panose="02020603050405020304" pitchFamily="18" charset="0"/>
                <a:cs typeface="Times New Roman" panose="02020603050405020304" pitchFamily="18" charset="0"/>
              </a:rPr>
              <a:t>.</a:t>
            </a:r>
          </a:p>
          <a:p>
            <a:pPr marL="0" indent="0" algn="just">
              <a:buNone/>
            </a:pPr>
            <a:r>
              <a:rPr lang="tr-TR" i="1" dirty="0">
                <a:latin typeface="Times New Roman" panose="02020603050405020304" pitchFamily="18" charset="0"/>
                <a:cs typeface="Times New Roman" panose="02020603050405020304" pitchFamily="18" charset="0"/>
              </a:rPr>
              <a:t>Tek yanlılık, kavram olarak tek bir irade açıklaması demektir. Buradaki iradenin tek yanlılığı, tek bir kişi ya da organın iradesi anlamında değil; işlemin tek yanlı bir irade açıklaması ile oluşması anlamındadır. Bu nedenle, idari işlemdeki irade, tek bir makam ya da organ tarafından açıklanabileceği gibi, birçok kişiden oluşan bir organ veya kurul tarafından da açıklanabilir. Yine birden fazla idari makam ya da organ, tek bir irade açıklaması için </a:t>
            </a:r>
            <a:r>
              <a:rPr lang="tr-TR" i="1" dirty="0" err="1">
                <a:latin typeface="Times New Roman" panose="02020603050405020304" pitchFamily="18" charset="0"/>
                <a:cs typeface="Times New Roman" panose="02020603050405020304" pitchFamily="18" charset="0"/>
              </a:rPr>
              <a:t>biraraya</a:t>
            </a:r>
            <a:r>
              <a:rPr lang="tr-TR" i="1" dirty="0">
                <a:latin typeface="Times New Roman" panose="02020603050405020304" pitchFamily="18" charset="0"/>
                <a:cs typeface="Times New Roman" panose="02020603050405020304" pitchFamily="18" charset="0"/>
              </a:rPr>
              <a:t> gelebilir. İşte tüm bu hallerde idari işlem tek yanlıdır</a:t>
            </a:r>
            <a:r>
              <a:rPr lang="tr-TR"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a:t>
            </a:r>
            <a:endParaRPr lang="tr-TR" i="1"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648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329368" y="1111785"/>
            <a:ext cx="9371012" cy="4786745"/>
          </a:xfrm>
        </p:spPr>
        <p:txBody>
          <a:bodyPr>
            <a:normAutofit fontScale="77500" lnSpcReduction="20000"/>
          </a:bodyPr>
          <a:lstStyle/>
          <a:p>
            <a:pPr marL="0" indent="0" algn="just">
              <a:lnSpc>
                <a:spcPct val="120000"/>
              </a:lnSpc>
              <a:buNone/>
            </a:pPr>
            <a:r>
              <a:rPr lang="tr-TR" b="1" dirty="0" smtClean="0">
                <a:latin typeface="Times New Roman" panose="02020603050405020304" pitchFamily="18" charset="0"/>
                <a:cs typeface="Times New Roman" panose="02020603050405020304" pitchFamily="18" charset="0"/>
              </a:rPr>
              <a:t>D. 5D, E. 1995/4416, K. 1996/1911, T. 17.5.1996: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Kamu </a:t>
            </a:r>
            <a:r>
              <a:rPr lang="tr-TR" i="1" dirty="0">
                <a:latin typeface="Times New Roman" panose="02020603050405020304" pitchFamily="18" charset="0"/>
                <a:cs typeface="Times New Roman" panose="02020603050405020304" pitchFamily="18" charset="0"/>
              </a:rPr>
              <a:t>gücü ve kudretinin, üçüncü kişiler üzerinde, ayrıca bir başka işlemin varlığına gerek olmaksızın, doğrudan doğruya çeşitli hukuki sonuçlar doğurmak suretiyle etkisini gösterdiği işlemler </a:t>
            </a:r>
            <a:r>
              <a:rPr lang="tr-TR" i="1" dirty="0" err="1">
                <a:latin typeface="Times New Roman" panose="02020603050405020304" pitchFamily="18" charset="0"/>
                <a:cs typeface="Times New Roman" panose="02020603050405020304" pitchFamily="18" charset="0"/>
              </a:rPr>
              <a:t>icrai</a:t>
            </a:r>
            <a:r>
              <a:rPr lang="tr-TR" i="1" dirty="0">
                <a:latin typeface="Times New Roman" panose="02020603050405020304" pitchFamily="18" charset="0"/>
                <a:cs typeface="Times New Roman" panose="02020603050405020304" pitchFamily="18" charset="0"/>
              </a:rPr>
              <a:t> niteliktedir</a:t>
            </a:r>
            <a:r>
              <a:rPr lang="tr-TR" i="1" dirty="0" smtClean="0">
                <a:latin typeface="Times New Roman" panose="02020603050405020304" pitchFamily="18" charset="0"/>
                <a:cs typeface="Times New Roman" panose="02020603050405020304" pitchFamily="18" charset="0"/>
              </a:rPr>
              <a:t>.</a:t>
            </a:r>
          </a:p>
          <a:p>
            <a:pPr marL="0" indent="0" algn="just">
              <a:lnSpc>
                <a:spcPct val="120000"/>
              </a:lnSpc>
              <a:buNone/>
            </a:pPr>
            <a:r>
              <a:rPr lang="tr-TR" i="1" dirty="0">
                <a:latin typeface="Times New Roman" panose="02020603050405020304" pitchFamily="18" charset="0"/>
                <a:cs typeface="Times New Roman" panose="02020603050405020304" pitchFamily="18" charset="0"/>
              </a:rPr>
              <a:t>Tek yanlılık, kavram olarak tek bir irade açıklaması demektir. Buradaki iradenin tek yanlılığı, tek bir kişi ya da organın iradesi anlamında değil; işlemin tek yanlı bir irade açıklaması ile oluşması anlamındadır. Bu nedenle, idari işlemdeki irade, tek bir makam ya da organ tarafından açıklanabileceği gibi, birçok kişiden oluşan bir organ veya kurul tarafından da açıklanabilir. Yine birden fazla idari makam ya da organ, tek bir irade açıklaması için </a:t>
            </a:r>
            <a:r>
              <a:rPr lang="tr-TR" i="1" dirty="0" err="1">
                <a:latin typeface="Times New Roman" panose="02020603050405020304" pitchFamily="18" charset="0"/>
                <a:cs typeface="Times New Roman" panose="02020603050405020304" pitchFamily="18" charset="0"/>
              </a:rPr>
              <a:t>biraraya</a:t>
            </a:r>
            <a:r>
              <a:rPr lang="tr-TR" i="1" dirty="0">
                <a:latin typeface="Times New Roman" panose="02020603050405020304" pitchFamily="18" charset="0"/>
                <a:cs typeface="Times New Roman" panose="02020603050405020304" pitchFamily="18" charset="0"/>
              </a:rPr>
              <a:t> gelebilir. İşte tüm bu hallerde idari işlem tek yanlıdır</a:t>
            </a:r>
            <a:r>
              <a:rPr lang="tr-TR"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a:t>
            </a:r>
            <a:endParaRPr lang="tr-TR" i="1" dirty="0">
              <a:latin typeface="Times New Roman" panose="02020603050405020304" pitchFamily="18" charset="0"/>
              <a:cs typeface="Times New Roman" panose="02020603050405020304" pitchFamily="18" charset="0"/>
            </a:endParaRPr>
          </a:p>
          <a:p>
            <a:pPr marL="0" indent="0" algn="just">
              <a:lnSpc>
                <a:spcPct val="120000"/>
              </a:lnSpc>
              <a:buNone/>
            </a:pPr>
            <a:r>
              <a:rPr lang="tr-TR" b="1" dirty="0" smtClean="0">
                <a:latin typeface="Times New Roman" panose="02020603050405020304" pitchFamily="18" charset="0"/>
                <a:cs typeface="Times New Roman" panose="02020603050405020304" pitchFamily="18" charset="0"/>
              </a:rPr>
              <a:t>Anayasa Madde 125 </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İdarenin her türlü eylem ve işlemlerine karşı yargı yolu açıktır.</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727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838200" y="1575413"/>
            <a:ext cx="10666412" cy="5116332"/>
          </a:xfrm>
        </p:spPr>
        <p:txBody>
          <a:bodyPr>
            <a:normAutofit fontScale="70000" lnSpcReduction="20000"/>
          </a:bodyPr>
          <a:lstStyle/>
          <a:p>
            <a:pPr marL="0" indent="0" algn="just">
              <a:lnSpc>
                <a:spcPct val="120000"/>
              </a:lnSpc>
              <a:buNone/>
            </a:pPr>
            <a:r>
              <a:rPr lang="tr-TR" b="1" dirty="0" smtClean="0">
                <a:latin typeface="Times New Roman" panose="02020603050405020304" pitchFamily="18" charset="0"/>
                <a:cs typeface="Times New Roman" panose="02020603050405020304" pitchFamily="18" charset="0"/>
              </a:rPr>
              <a:t>AYM, E. 2009/83, K. 2011/29, T. 3.2.2011: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Türkiye </a:t>
            </a:r>
            <a:r>
              <a:rPr lang="tr-TR" i="1" dirty="0">
                <a:latin typeface="Times New Roman" panose="02020603050405020304" pitchFamily="18" charset="0"/>
                <a:cs typeface="Times New Roman" panose="02020603050405020304" pitchFamily="18" charset="0"/>
              </a:rPr>
              <a:t>Cumhuriyeti Anayasası'nın 2. maddesinde, Türkiye Cumhuriyeti'nin bir hukuk devleti olduğu belirtilmekte, aynı Anayasanın 125. maddesinin birinci fıkrasında da, “idarenin her türlü eylem ve işlemlerine karşı yargı yolu açıktır.” denilmektedir.</a:t>
            </a:r>
          </a:p>
          <a:p>
            <a:pPr marL="0" indent="0" algn="just">
              <a:lnSpc>
                <a:spcPct val="120000"/>
              </a:lnSpc>
              <a:buNone/>
            </a:pPr>
            <a:r>
              <a:rPr lang="tr-TR" i="1" dirty="0">
                <a:latin typeface="Times New Roman" panose="02020603050405020304" pitchFamily="18" charset="0"/>
                <a:cs typeface="Times New Roman" panose="02020603050405020304" pitchFamily="18" charset="0"/>
              </a:rPr>
              <a:t>Hukuk devleti, kişiye tüm hak ve özgürlükleri tanıyıp, bunlara saygı gösteren ve bu hakları koruyucu, adil bir hukuk düzeni kuran ve bunu devam ettirmeye kendini zorunlu sayan ve bütün faaliyetlerinde hukuka ve Anayasa'ya uyan bir devlet, demektir.</a:t>
            </a:r>
          </a:p>
          <a:p>
            <a:pPr marL="0" indent="0" algn="just">
              <a:lnSpc>
                <a:spcPct val="120000"/>
              </a:lnSpc>
              <a:buNone/>
            </a:pPr>
            <a:r>
              <a:rPr lang="tr-TR" i="1" dirty="0">
                <a:latin typeface="Times New Roman" panose="02020603050405020304" pitchFamily="18" charset="0"/>
                <a:cs typeface="Times New Roman" panose="02020603050405020304" pitchFamily="18" charset="0"/>
              </a:rPr>
              <a:t>Hukuk devletinin dayandığı hukuki temellerden birisi ve belki de en önemlisi idarenin hukuka bağlılığının sağlanmasıdır. Bu da ancak İdarenin, İdare Hukuku sahasında tesis ettiği işlem ve eylemlere karşı İdari Yargı yolunun, Özel Hukuk hükümlerine göre yaptığı faaliyetlerine karşı ise Adli Yargı Yolunun açık tutulmasıyla mümkün olabilir.</a:t>
            </a:r>
          </a:p>
          <a:p>
            <a:pPr marL="0" indent="0" algn="just">
              <a:lnSpc>
                <a:spcPct val="120000"/>
              </a:lnSpc>
              <a:buNone/>
            </a:pPr>
            <a:r>
              <a:rPr lang="tr-TR" i="1" dirty="0">
                <a:latin typeface="Times New Roman" panose="02020603050405020304" pitchFamily="18" charset="0"/>
                <a:cs typeface="Times New Roman" panose="02020603050405020304" pitchFamily="18" charset="0"/>
              </a:rPr>
              <a:t>Görüldüğü gibi, Anayasanın 125. maddesinin birinci fıkrasındaki “İdarenin her türlü eylem ve işlemlerine karşı yargı yolu açıktır.” hükmü, hukuk devleti ilkesinin zorunlu bir sonucu olmaktadır. Hukuk devleti ilkesi uyarınca, idarenin her türlü eylem ve işlemine karşı yargı yolunun açıklığının, yalnızca şekli olarak değil, aynı zamanda yargı yoluna başvurulmayı engelleyici, zorlaştırıcı ve dava açmaktan caydırıcı olmasına yol açan hükümlerin konulmamasını da gerektirmektedir</a:t>
            </a:r>
            <a:r>
              <a:rPr lang="tr-TR" i="1" dirty="0" smtClean="0">
                <a:latin typeface="Times New Roman" panose="02020603050405020304" pitchFamily="18" charset="0"/>
                <a:cs typeface="Times New Roman" panose="02020603050405020304" pitchFamily="18" charset="0"/>
              </a:rPr>
              <a:t>.»</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89755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698</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Calibri Light</vt:lpstr>
      <vt:lpstr>Times New Roman</vt:lpstr>
      <vt:lpstr>Office Teması</vt:lpstr>
      <vt:lpstr>İdari İşlemler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İDARENİN İŞLEMLERİ VE ÖZELLİKLE İDARİ İŞLEMLER </dc:title>
  <dc:creator>Fatma Betül Damar</dc:creator>
  <cp:lastModifiedBy>Fatma Betül Damar</cp:lastModifiedBy>
  <cp:revision>4</cp:revision>
  <dcterms:created xsi:type="dcterms:W3CDTF">2019-09-24T10:15:14Z</dcterms:created>
  <dcterms:modified xsi:type="dcterms:W3CDTF">2019-09-24T15:17:38Z</dcterms:modified>
</cp:coreProperties>
</file>