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s/slide47.xml" ContentType="application/vnd.openxmlformats-officedocument.presentationml.slide+xml"/>
  <Override PartName="/ppt/slides/slide56.xml" ContentType="application/vnd.openxmlformats-officedocument.presentationml.slide+xml"/>
  <Override PartName="/ppt/slides/slide58.xml" ContentType="application/vnd.openxmlformats-officedocument.presentationml.slide+xml"/>
  <Override PartName="/ppt/slides/slide67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s/slide54.xml" ContentType="application/vnd.openxmlformats-officedocument.presentationml.slide+xml"/>
  <Override PartName="/ppt/slides/slide65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slides/slide52.xml" ContentType="application/vnd.openxmlformats-officedocument.presentationml.slide+xml"/>
  <Override PartName="/ppt/slides/slide6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50.xml" ContentType="application/vnd.openxmlformats-officedocument.presentationml.slide+xml"/>
  <Override PartName="/ppt/slides/slide61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slides/slide5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s/slide57.xml" ContentType="application/vnd.openxmlformats-officedocument.presentationml.slide+xml"/>
  <Override PartName="/ppt/slides/slide66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slides/slide55.xml" ContentType="application/vnd.openxmlformats-officedocument.presentationml.slide+xml"/>
  <Override PartName="/ppt/slides/slide64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Override PartName="/ppt/slides/slide62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s/slide60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0.xml" ContentType="application/vnd.openxmlformats-officedocument.presentationml.slideLayout+xml"/>
  <Default Extension="gif" ContentType="image/gif"/>
  <Override PartName="/ppt/slides/slide8.xml" ContentType="application/vnd.openxmlformats-officedocument.presentationml.slide+xml"/>
  <Override PartName="/ppt/slides/slide49.xml" ContentType="application/vnd.openxmlformats-officedocument.presentationml.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9"/>
  </p:notesMasterIdLst>
  <p:sldIdLst>
    <p:sldId id="257" r:id="rId2"/>
    <p:sldId id="262" r:id="rId3"/>
    <p:sldId id="263" r:id="rId4"/>
    <p:sldId id="264" r:id="rId5"/>
    <p:sldId id="265" r:id="rId6"/>
    <p:sldId id="273" r:id="rId7"/>
    <p:sldId id="274" r:id="rId8"/>
    <p:sldId id="275" r:id="rId9"/>
    <p:sldId id="266" r:id="rId10"/>
    <p:sldId id="278" r:id="rId11"/>
    <p:sldId id="279" r:id="rId12"/>
    <p:sldId id="280" r:id="rId13"/>
    <p:sldId id="281" r:id="rId14"/>
    <p:sldId id="287" r:id="rId15"/>
    <p:sldId id="282" r:id="rId16"/>
    <p:sldId id="283" r:id="rId17"/>
    <p:sldId id="284" r:id="rId18"/>
    <p:sldId id="285" r:id="rId19"/>
    <p:sldId id="286" r:id="rId20"/>
    <p:sldId id="288" r:id="rId21"/>
    <p:sldId id="289" r:id="rId22"/>
    <p:sldId id="290" r:id="rId23"/>
    <p:sldId id="292" r:id="rId24"/>
    <p:sldId id="293" r:id="rId25"/>
    <p:sldId id="294" r:id="rId26"/>
    <p:sldId id="295" r:id="rId27"/>
    <p:sldId id="296" r:id="rId28"/>
    <p:sldId id="297" r:id="rId29"/>
    <p:sldId id="298" r:id="rId30"/>
    <p:sldId id="336" r:id="rId31"/>
    <p:sldId id="300" r:id="rId32"/>
    <p:sldId id="301" r:id="rId33"/>
    <p:sldId id="299" r:id="rId34"/>
    <p:sldId id="302" r:id="rId35"/>
    <p:sldId id="304" r:id="rId36"/>
    <p:sldId id="305" r:id="rId37"/>
    <p:sldId id="306" r:id="rId38"/>
    <p:sldId id="307" r:id="rId39"/>
    <p:sldId id="308" r:id="rId40"/>
    <p:sldId id="309" r:id="rId41"/>
    <p:sldId id="310" r:id="rId42"/>
    <p:sldId id="311" r:id="rId43"/>
    <p:sldId id="268" r:id="rId44"/>
    <p:sldId id="312" r:id="rId45"/>
    <p:sldId id="339" r:id="rId46"/>
    <p:sldId id="313" r:id="rId47"/>
    <p:sldId id="314" r:id="rId48"/>
    <p:sldId id="315" r:id="rId49"/>
    <p:sldId id="316" r:id="rId50"/>
    <p:sldId id="317" r:id="rId51"/>
    <p:sldId id="342" r:id="rId52"/>
    <p:sldId id="318" r:id="rId53"/>
    <p:sldId id="319" r:id="rId54"/>
    <p:sldId id="320" r:id="rId55"/>
    <p:sldId id="343" r:id="rId56"/>
    <p:sldId id="322" r:id="rId57"/>
    <p:sldId id="324" r:id="rId58"/>
    <p:sldId id="325" r:id="rId59"/>
    <p:sldId id="326" r:id="rId60"/>
    <p:sldId id="323" r:id="rId61"/>
    <p:sldId id="327" r:id="rId62"/>
    <p:sldId id="328" r:id="rId63"/>
    <p:sldId id="329" r:id="rId64"/>
    <p:sldId id="330" r:id="rId65"/>
    <p:sldId id="331" r:id="rId66"/>
    <p:sldId id="332" r:id="rId67"/>
    <p:sldId id="333" r:id="rId68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02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7" Type="http://schemas.openxmlformats.org/officeDocument/2006/relationships/slide" Target="slides/slide6.xml"/><Relationship Id="rId71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theme" Target="theme/theme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924FF12-8A55-4C5F-B942-FCBA57563B38}" type="datetimeFigureOut">
              <a:rPr lang="tr-TR" smtClean="0"/>
              <a:pPr/>
              <a:t>24.08.2017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DFA6439-766B-4342-B854-61EF7F3F7CAC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10760772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1BE51-C166-476F-9B75-B160AF83593A}" type="datetimeFigureOut">
              <a:rPr lang="tr-TR" smtClean="0"/>
              <a:pPr/>
              <a:t>24.08.2017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92E307-82CB-4E55-AA26-5EDBE09DFAAF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287308485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1BE51-C166-476F-9B75-B160AF83593A}" type="datetimeFigureOut">
              <a:rPr lang="tr-TR" smtClean="0"/>
              <a:pPr/>
              <a:t>24.08.2017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92E307-82CB-4E55-AA26-5EDBE09DFAAF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281838917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1BE51-C166-476F-9B75-B160AF83593A}" type="datetimeFigureOut">
              <a:rPr lang="tr-TR" smtClean="0"/>
              <a:pPr/>
              <a:t>24.08.2017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92E307-82CB-4E55-AA26-5EDBE09DFAAF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334704706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1BE51-C166-476F-9B75-B160AF83593A}" type="datetimeFigureOut">
              <a:rPr lang="tr-TR" smtClean="0"/>
              <a:pPr/>
              <a:t>24.08.2017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92E307-82CB-4E55-AA26-5EDBE09DFAAF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315240654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1BE51-C166-476F-9B75-B160AF83593A}" type="datetimeFigureOut">
              <a:rPr lang="tr-TR" smtClean="0"/>
              <a:pPr/>
              <a:t>24.08.2017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92E307-82CB-4E55-AA26-5EDBE09DFAAF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104977983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1BE51-C166-476F-9B75-B160AF83593A}" type="datetimeFigureOut">
              <a:rPr lang="tr-TR" smtClean="0"/>
              <a:pPr/>
              <a:t>24.08.2017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92E307-82CB-4E55-AA26-5EDBE09DFAAF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236609114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1BE51-C166-476F-9B75-B160AF83593A}" type="datetimeFigureOut">
              <a:rPr lang="tr-TR" smtClean="0"/>
              <a:pPr/>
              <a:t>24.08.2017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92E307-82CB-4E55-AA26-5EDBE09DFAAF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348907973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1BE51-C166-476F-9B75-B160AF83593A}" type="datetimeFigureOut">
              <a:rPr lang="tr-TR" smtClean="0"/>
              <a:pPr/>
              <a:t>24.08.2017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92E307-82CB-4E55-AA26-5EDBE09DFAAF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219025361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1BE51-C166-476F-9B75-B160AF83593A}" type="datetimeFigureOut">
              <a:rPr lang="tr-TR" smtClean="0"/>
              <a:pPr/>
              <a:t>24.08.2017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92E307-82CB-4E55-AA26-5EDBE09DFAAF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30983180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1BE51-C166-476F-9B75-B160AF83593A}" type="datetimeFigureOut">
              <a:rPr lang="tr-TR" smtClean="0"/>
              <a:pPr/>
              <a:t>24.08.2017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92E307-82CB-4E55-AA26-5EDBE09DFAAF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259043283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1BE51-C166-476F-9B75-B160AF83593A}" type="datetimeFigureOut">
              <a:rPr lang="tr-TR" smtClean="0"/>
              <a:pPr/>
              <a:t>24.08.2017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92E307-82CB-4E55-AA26-5EDBE09DFAAF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311919412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A1BE51-C166-476F-9B75-B160AF83593A}" type="datetimeFigureOut">
              <a:rPr lang="tr-TR" smtClean="0"/>
              <a:pPr/>
              <a:t>24.08.2017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92E307-82CB-4E55-AA26-5EDBE09DFAAF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16822056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>
    <mc:Choice xmlns:p14="http://schemas.microsoft.com/office/powerpoint/2010/main" xmlns="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4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323528" y="2420888"/>
            <a:ext cx="8640960" cy="1470025"/>
          </a:xfrm>
        </p:spPr>
        <p:txBody>
          <a:bodyPr>
            <a:noAutofit/>
          </a:bodyPr>
          <a:lstStyle/>
          <a:p>
            <a:r>
              <a:rPr lang="tr-TR" sz="5400" b="1" dirty="0" err="1" smtClean="0">
                <a:solidFill>
                  <a:srgbClr val="C00000"/>
                </a:solidFill>
              </a:rPr>
              <a:t>Sinapsların</a:t>
            </a:r>
            <a:r>
              <a:rPr lang="tr-TR" sz="5400" b="1" dirty="0" smtClean="0">
                <a:solidFill>
                  <a:srgbClr val="C00000"/>
                </a:solidFill>
              </a:rPr>
              <a:t> </a:t>
            </a:r>
            <a:r>
              <a:rPr lang="tr-TR" sz="5400" b="1" dirty="0" err="1" smtClean="0">
                <a:solidFill>
                  <a:srgbClr val="C00000"/>
                </a:solidFill>
              </a:rPr>
              <a:t>Postsinaptik</a:t>
            </a:r>
            <a:r>
              <a:rPr lang="tr-TR" sz="5400" b="1" dirty="0" smtClean="0">
                <a:solidFill>
                  <a:srgbClr val="C00000"/>
                </a:solidFill>
              </a:rPr>
              <a:t> Organizasyonu</a:t>
            </a:r>
            <a:br>
              <a:rPr lang="tr-TR" sz="5400" b="1" dirty="0" smtClean="0">
                <a:solidFill>
                  <a:srgbClr val="C00000"/>
                </a:solidFill>
              </a:rPr>
            </a:br>
            <a:endParaRPr lang="tr-TR" sz="5400" b="1" dirty="0">
              <a:solidFill>
                <a:srgbClr val="C00000"/>
              </a:solidFill>
            </a:endParaRP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403648" y="4149080"/>
            <a:ext cx="6400800" cy="1752600"/>
          </a:xfrm>
        </p:spPr>
        <p:txBody>
          <a:bodyPr/>
          <a:lstStyle/>
          <a:p>
            <a:r>
              <a:rPr lang="tr-TR" dirty="0" smtClean="0">
                <a:solidFill>
                  <a:schemeClr val="tx2">
                    <a:lumMod val="75000"/>
                  </a:schemeClr>
                </a:solidFill>
              </a:rPr>
              <a:t>Doç. Dr. Güvem Gümüş Akay</a:t>
            </a:r>
            <a:endParaRPr lang="tr-TR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>
          <a:xfrm>
            <a:off x="2771800" y="6237312"/>
            <a:ext cx="3752056" cy="365125"/>
          </a:xfrm>
        </p:spPr>
        <p:txBody>
          <a:bodyPr/>
          <a:lstStyle/>
          <a:p>
            <a:r>
              <a:rPr lang="tr-TR" dirty="0" smtClean="0"/>
              <a:t>Ank. </a:t>
            </a:r>
            <a:r>
              <a:rPr lang="tr-TR" dirty="0" err="1" smtClean="0"/>
              <a:t>Üniv</a:t>
            </a:r>
            <a:r>
              <a:rPr lang="tr-TR" dirty="0" smtClean="0"/>
              <a:t>. </a:t>
            </a:r>
            <a:r>
              <a:rPr lang="tr-TR" dirty="0" err="1" smtClean="0"/>
              <a:t>Disiplinlerarası</a:t>
            </a:r>
            <a:r>
              <a:rPr lang="tr-TR" dirty="0" smtClean="0"/>
              <a:t> Sinirbilim Doktora Programı/                                                 </a:t>
            </a:r>
            <a:r>
              <a:rPr lang="tr-TR" dirty="0" err="1" smtClean="0"/>
              <a:t>Sinapsların</a:t>
            </a:r>
            <a:r>
              <a:rPr lang="tr-TR" dirty="0" smtClean="0"/>
              <a:t> Moleküler </a:t>
            </a:r>
            <a:r>
              <a:rPr lang="tr-TR" dirty="0" err="1" smtClean="0"/>
              <a:t>Nörobiyolojisi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18760037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altLang="tr-TR" dirty="0" smtClean="0"/>
              <a:t>Moleküler kütlesi yaklaşık 1 </a:t>
            </a:r>
            <a:r>
              <a:rPr lang="tr-TR" altLang="tr-TR" dirty="0" err="1" smtClean="0"/>
              <a:t>gigadalton</a:t>
            </a:r>
            <a:endParaRPr lang="tr-TR" altLang="tr-TR" dirty="0" smtClean="0"/>
          </a:p>
          <a:p>
            <a:pPr lvl="1"/>
            <a:r>
              <a:rPr lang="tr-TR" altLang="tr-TR" sz="2400" dirty="0" smtClean="0"/>
              <a:t>100 </a:t>
            </a:r>
            <a:r>
              <a:rPr lang="tr-TR" altLang="tr-TR" sz="2400" dirty="0" err="1" smtClean="0"/>
              <a:t>kDa</a:t>
            </a:r>
            <a:r>
              <a:rPr lang="tr-TR" altLang="tr-TR" sz="2400" dirty="0" smtClean="0"/>
              <a:t> büyüklüğündeki proteinden yaklaşık 10.000 kopya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339030147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err="1" smtClean="0">
                <a:solidFill>
                  <a:srgbClr val="C00000"/>
                </a:solidFill>
              </a:rPr>
              <a:t>PSD’nin</a:t>
            </a:r>
            <a:r>
              <a:rPr lang="tr-TR" b="1" dirty="0" smtClean="0">
                <a:solidFill>
                  <a:srgbClr val="C00000"/>
                </a:solidFill>
              </a:rPr>
              <a:t> Bileşenleri</a:t>
            </a:r>
            <a:endParaRPr lang="tr-TR" b="1" dirty="0">
              <a:solidFill>
                <a:srgbClr val="C0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İlk analiz 1970ler</a:t>
            </a:r>
          </a:p>
          <a:p>
            <a:r>
              <a:rPr lang="tr-TR" dirty="0" smtClean="0"/>
              <a:t>EM ve jel </a:t>
            </a:r>
            <a:r>
              <a:rPr lang="tr-TR" dirty="0" err="1" smtClean="0"/>
              <a:t>elektroforezi</a:t>
            </a:r>
            <a:endParaRPr lang="tr-TR" dirty="0" smtClean="0"/>
          </a:p>
          <a:p>
            <a:r>
              <a:rPr lang="tr-TR" dirty="0" err="1" smtClean="0"/>
              <a:t>Siekevitz</a:t>
            </a:r>
            <a:r>
              <a:rPr lang="tr-TR" dirty="0" smtClean="0"/>
              <a:t> «</a:t>
            </a:r>
            <a:r>
              <a:rPr lang="tr-TR" dirty="0" err="1" smtClean="0"/>
              <a:t>PSD’nin</a:t>
            </a:r>
            <a:r>
              <a:rPr lang="tr-TR" dirty="0" smtClean="0"/>
              <a:t> </a:t>
            </a:r>
            <a:r>
              <a:rPr lang="tr-TR" dirty="0" err="1" smtClean="0"/>
              <a:t>konformasyon</a:t>
            </a:r>
            <a:r>
              <a:rPr lang="tr-TR" dirty="0" smtClean="0"/>
              <a:t> ve </a:t>
            </a:r>
            <a:r>
              <a:rPr lang="tr-TR" dirty="0" err="1" smtClean="0"/>
              <a:t>konsantrayon</a:t>
            </a:r>
            <a:r>
              <a:rPr lang="tr-TR" dirty="0" smtClean="0"/>
              <a:t> değişiklikleri </a:t>
            </a:r>
            <a:r>
              <a:rPr lang="tr-TR" dirty="0" err="1" smtClean="0"/>
              <a:t>sinapslarda</a:t>
            </a:r>
            <a:r>
              <a:rPr lang="tr-TR" dirty="0" smtClean="0"/>
              <a:t> ve </a:t>
            </a:r>
            <a:r>
              <a:rPr lang="tr-TR" dirty="0" err="1" smtClean="0"/>
              <a:t>nöral</a:t>
            </a:r>
            <a:r>
              <a:rPr lang="tr-TR" dirty="0" smtClean="0"/>
              <a:t> devrelerde uzun süreli değişikliklere neden olabilir»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292988397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1990lar</a:t>
            </a:r>
          </a:p>
          <a:p>
            <a:r>
              <a:rPr lang="tr-TR" dirty="0" smtClean="0"/>
              <a:t>Jel </a:t>
            </a:r>
            <a:r>
              <a:rPr lang="tr-TR" dirty="0" err="1" smtClean="0"/>
              <a:t>elektroforezi</a:t>
            </a:r>
            <a:r>
              <a:rPr lang="tr-TR" dirty="0" smtClean="0"/>
              <a:t> ile </a:t>
            </a:r>
            <a:r>
              <a:rPr lang="tr-TR" dirty="0" err="1" smtClean="0"/>
              <a:t>ayrımlanan</a:t>
            </a:r>
            <a:r>
              <a:rPr lang="tr-TR" dirty="0" smtClean="0"/>
              <a:t> PSD proteinlerinin </a:t>
            </a:r>
            <a:r>
              <a:rPr lang="tr-TR" dirty="0" err="1" smtClean="0"/>
              <a:t>aa</a:t>
            </a:r>
            <a:r>
              <a:rPr lang="tr-TR" dirty="0" smtClean="0"/>
              <a:t> dizisinin belirlenmesi</a:t>
            </a:r>
          </a:p>
          <a:p>
            <a:pPr lvl="1"/>
            <a:r>
              <a:rPr lang="tr-TR" dirty="0" smtClean="0"/>
              <a:t>PSD-95, </a:t>
            </a:r>
            <a:r>
              <a:rPr lang="tr-TR" dirty="0" err="1" smtClean="0"/>
              <a:t>CaMKII</a:t>
            </a:r>
            <a:endParaRPr lang="tr-TR" dirty="0" smtClean="0"/>
          </a:p>
          <a:p>
            <a:r>
              <a:rPr lang="tr-TR" dirty="0" smtClean="0"/>
              <a:t>Maya ikili </a:t>
            </a:r>
            <a:r>
              <a:rPr lang="tr-TR" dirty="0" err="1" smtClean="0"/>
              <a:t>hibrit</a:t>
            </a:r>
            <a:r>
              <a:rPr lang="tr-TR" dirty="0" smtClean="0"/>
              <a:t> çalışmaları ile protein-protein etkileşimlerinin belirlenmesi</a:t>
            </a:r>
          </a:p>
          <a:p>
            <a:pPr lvl="1"/>
            <a:r>
              <a:rPr lang="tr-TR" dirty="0" smtClean="0"/>
              <a:t>NMDA ve K</a:t>
            </a:r>
            <a:r>
              <a:rPr lang="tr-TR" baseline="30000" dirty="0" smtClean="0"/>
              <a:t>+</a:t>
            </a:r>
            <a:r>
              <a:rPr lang="tr-TR" dirty="0" smtClean="0"/>
              <a:t> kanalları ile PSD-95 arasında bağlanma</a:t>
            </a:r>
          </a:p>
          <a:p>
            <a:pPr marL="457200" lvl="1" indent="0">
              <a:buNone/>
            </a:pPr>
            <a:endParaRPr lang="tr-TR" dirty="0"/>
          </a:p>
        </p:txBody>
      </p:sp>
      <p:sp>
        <p:nvSpPr>
          <p:cNvPr id="4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err="1" smtClean="0">
                <a:solidFill>
                  <a:srgbClr val="C00000"/>
                </a:solidFill>
              </a:rPr>
              <a:t>PSD’nin</a:t>
            </a:r>
            <a:r>
              <a:rPr lang="tr-TR" b="1" dirty="0" smtClean="0">
                <a:solidFill>
                  <a:srgbClr val="C00000"/>
                </a:solidFill>
              </a:rPr>
              <a:t> Bileşenleri</a:t>
            </a:r>
            <a:endParaRPr lang="tr-TR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11693752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err="1" smtClean="0">
                <a:solidFill>
                  <a:srgbClr val="C00000"/>
                </a:solidFill>
              </a:rPr>
              <a:t>PSD’nin</a:t>
            </a:r>
            <a:r>
              <a:rPr lang="tr-TR" b="1" dirty="0" smtClean="0">
                <a:solidFill>
                  <a:srgbClr val="C00000"/>
                </a:solidFill>
              </a:rPr>
              <a:t> Bileşenleri</a:t>
            </a:r>
            <a:endParaRPr lang="tr-TR" b="1" dirty="0">
              <a:solidFill>
                <a:srgbClr val="C0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dirty="0" smtClean="0"/>
              <a:t>Kütle spektroskopisi (MS)</a:t>
            </a:r>
          </a:p>
          <a:p>
            <a:r>
              <a:rPr lang="tr-TR" dirty="0" smtClean="0"/>
              <a:t>Saflaştırılmış PSD yapılarında detaylı protein analizi</a:t>
            </a:r>
          </a:p>
          <a:p>
            <a:r>
              <a:rPr lang="tr-TR" dirty="0" smtClean="0"/>
              <a:t>13 fonksiyonel grup şeklinde sınıflandırılmış ~400 protein</a:t>
            </a:r>
          </a:p>
          <a:p>
            <a:r>
              <a:rPr lang="tr-TR" dirty="0" smtClean="0"/>
              <a:t>Pek çoğu tahmin edilmeyen proteinler ve fonksiyonları hala bilinmiyor</a:t>
            </a:r>
            <a:endParaRPr lang="tr-TR" dirty="0"/>
          </a:p>
        </p:txBody>
      </p:sp>
      <p:pic>
        <p:nvPicPr>
          <p:cNvPr id="8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>
          <a:xfrm>
            <a:off x="4427984" y="1988840"/>
            <a:ext cx="4608512" cy="3541712"/>
          </a:xfrm>
          <a:noFill/>
        </p:spPr>
      </p:pic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4824413" y="6602413"/>
            <a:ext cx="4319587" cy="255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tr-TR" sz="1200" b="1" dirty="0">
                <a:solidFill>
                  <a:srgbClr val="000000"/>
                </a:solidFill>
                <a:latin typeface="Arial" charset="0"/>
              </a:rPr>
              <a:t>Peng J et al. J. Biol. Chem. 2004;279:21003-21011</a:t>
            </a:r>
          </a:p>
        </p:txBody>
      </p:sp>
    </p:spTree>
    <p:extLst>
      <p:ext uri="{BB962C8B-B14F-4D97-AF65-F5344CB8AC3E}">
        <p14:creationId xmlns:p14="http://schemas.microsoft.com/office/powerpoint/2010/main" xmlns="" val="355387725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/>
          <p:cNvPicPr>
            <a:picLocks noGrp="1" noChangeAspect="1" noChangeArrowheads="1"/>
          </p:cNvPicPr>
          <p:nvPr>
            <p:ph sz="half" idx="1"/>
          </p:nvPr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2126" r="22013" b="54293"/>
          <a:stretch/>
        </p:blipFill>
        <p:spPr bwMode="auto">
          <a:xfrm>
            <a:off x="1187624" y="1340768"/>
            <a:ext cx="6808879" cy="49685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sp>
        <p:nvSpPr>
          <p:cNvPr id="6" name="Dikdörtgen 5"/>
          <p:cNvSpPr/>
          <p:nvPr/>
        </p:nvSpPr>
        <p:spPr>
          <a:xfrm>
            <a:off x="1162647" y="1304764"/>
            <a:ext cx="6624736" cy="118813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356106880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2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7931224" cy="4525963"/>
          </a:xfrm>
        </p:spPr>
        <p:txBody>
          <a:bodyPr>
            <a:normAutofit/>
          </a:bodyPr>
          <a:lstStyle/>
          <a:p>
            <a:r>
              <a:rPr lang="tr-TR" sz="3600" dirty="0" smtClean="0"/>
              <a:t>Farklı çalışmalarda PSD protein sayısı 100-2000 arasında </a:t>
            </a:r>
          </a:p>
          <a:p>
            <a:r>
              <a:rPr lang="tr-TR" sz="3600" dirty="0" smtClean="0"/>
              <a:t>Çakışan protein sayısı ~460</a:t>
            </a:r>
          </a:p>
          <a:p>
            <a:r>
              <a:rPr lang="tr-TR" sz="3600" dirty="0"/>
              <a:t>B</a:t>
            </a:r>
            <a:r>
              <a:rPr lang="tr-TR" sz="3600" dirty="0" smtClean="0"/>
              <a:t>aşka proteinler ile </a:t>
            </a:r>
            <a:r>
              <a:rPr lang="tr-TR" sz="3600" dirty="0" err="1" smtClean="0"/>
              <a:t>kontaminasyon</a:t>
            </a:r>
            <a:r>
              <a:rPr lang="tr-TR" sz="3600" dirty="0" smtClean="0"/>
              <a:t> olabilir</a:t>
            </a:r>
          </a:p>
          <a:p>
            <a:r>
              <a:rPr lang="tr-TR" sz="3600" dirty="0" smtClean="0"/>
              <a:t>Nadir olanlar veya daha gevşek bağlananlar gözden kaçıyor olabilir</a:t>
            </a:r>
            <a:endParaRPr lang="tr-TR" sz="3600" dirty="0"/>
          </a:p>
        </p:txBody>
      </p:sp>
      <p:sp>
        <p:nvSpPr>
          <p:cNvPr id="5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err="1" smtClean="0">
                <a:solidFill>
                  <a:srgbClr val="C00000"/>
                </a:solidFill>
              </a:rPr>
              <a:t>PSD’nin</a:t>
            </a:r>
            <a:r>
              <a:rPr lang="tr-TR" b="1" dirty="0" smtClean="0">
                <a:solidFill>
                  <a:srgbClr val="C00000"/>
                </a:solidFill>
              </a:rPr>
              <a:t> Bileşenleri</a:t>
            </a:r>
            <a:endParaRPr lang="tr-TR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6197709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tr-TR" dirty="0" smtClean="0"/>
              <a:t>Kantitatif MS </a:t>
            </a:r>
          </a:p>
          <a:p>
            <a:r>
              <a:rPr lang="tr-TR" dirty="0" smtClean="0"/>
              <a:t>Hangi miktarda?</a:t>
            </a:r>
            <a:endParaRPr lang="tr-TR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2568" t="47012" r="7858"/>
          <a:stretch/>
        </p:blipFill>
        <p:spPr bwMode="auto">
          <a:xfrm>
            <a:off x="1115616" y="2881924"/>
            <a:ext cx="6856549" cy="34383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sp>
        <p:nvSpPr>
          <p:cNvPr id="6" name="Satır Belirtme Çizgisi 2 5"/>
          <p:cNvSpPr/>
          <p:nvPr/>
        </p:nvSpPr>
        <p:spPr>
          <a:xfrm>
            <a:off x="5148064" y="1859941"/>
            <a:ext cx="1800200" cy="677060"/>
          </a:xfrm>
          <a:prstGeom prst="borderCallout2">
            <a:avLst>
              <a:gd name="adj1" fmla="val 18750"/>
              <a:gd name="adj2" fmla="val -8333"/>
              <a:gd name="adj3" fmla="val 18750"/>
              <a:gd name="adj4" fmla="val -16667"/>
              <a:gd name="adj5" fmla="val 159564"/>
              <a:gd name="adj6" fmla="val -145947"/>
            </a:avLst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smtClean="0"/>
              <a:t>4800 </a:t>
            </a:r>
            <a:r>
              <a:rPr lang="tr-TR" dirty="0" err="1" smtClean="0"/>
              <a:t>CaMKII</a:t>
            </a:r>
            <a:r>
              <a:rPr lang="el-GR" dirty="0" smtClean="0"/>
              <a:t>α</a:t>
            </a:r>
            <a:endParaRPr lang="tr-TR" dirty="0" smtClean="0"/>
          </a:p>
          <a:p>
            <a:pPr algn="ctr"/>
            <a:r>
              <a:rPr lang="tr-TR" dirty="0" smtClean="0"/>
              <a:t>800 </a:t>
            </a:r>
            <a:r>
              <a:rPr lang="tr-TR" dirty="0" err="1" smtClean="0"/>
              <a:t>CaMKII</a:t>
            </a:r>
            <a:r>
              <a:rPr lang="el-GR" dirty="0" smtClean="0"/>
              <a:t>β</a:t>
            </a:r>
            <a:endParaRPr lang="tr-TR" dirty="0"/>
          </a:p>
        </p:txBody>
      </p:sp>
      <p:sp>
        <p:nvSpPr>
          <p:cNvPr id="7" name="Satır Belirtme Çizgisi 2 6"/>
          <p:cNvSpPr/>
          <p:nvPr/>
        </p:nvSpPr>
        <p:spPr>
          <a:xfrm>
            <a:off x="971600" y="4077072"/>
            <a:ext cx="1800200" cy="677060"/>
          </a:xfrm>
          <a:prstGeom prst="borderCallout2">
            <a:avLst>
              <a:gd name="adj1" fmla="val 4426"/>
              <a:gd name="adj2" fmla="val 17834"/>
              <a:gd name="adj3" fmla="val -1713"/>
              <a:gd name="adj4" fmla="val 28740"/>
              <a:gd name="adj5" fmla="val -122822"/>
              <a:gd name="adj6" fmla="val 83397"/>
            </a:avLst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smtClean="0"/>
              <a:t>300 PSD-95</a:t>
            </a:r>
          </a:p>
          <a:p>
            <a:pPr algn="ctr"/>
            <a:r>
              <a:rPr lang="tr-TR" dirty="0" smtClean="0"/>
              <a:t>100 diğer</a:t>
            </a:r>
            <a:endParaRPr lang="tr-TR" dirty="0"/>
          </a:p>
        </p:txBody>
      </p:sp>
      <p:grpSp>
        <p:nvGrpSpPr>
          <p:cNvPr id="4" name="Grup 3"/>
          <p:cNvGrpSpPr/>
          <p:nvPr/>
        </p:nvGrpSpPr>
        <p:grpSpPr>
          <a:xfrm>
            <a:off x="3433722" y="4740277"/>
            <a:ext cx="223923" cy="422566"/>
            <a:chOff x="3433722" y="4740277"/>
            <a:chExt cx="223923" cy="422566"/>
          </a:xfrm>
        </p:grpSpPr>
        <p:sp>
          <p:nvSpPr>
            <p:cNvPr id="8" name="Oval 7"/>
            <p:cNvSpPr/>
            <p:nvPr/>
          </p:nvSpPr>
          <p:spPr>
            <a:xfrm>
              <a:off x="3433727" y="4740277"/>
              <a:ext cx="223918" cy="187036"/>
            </a:xfrm>
            <a:prstGeom prst="ellipse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r-TR"/>
            </a:p>
          </p:txBody>
        </p:sp>
        <p:sp>
          <p:nvSpPr>
            <p:cNvPr id="9" name="Oval 8"/>
            <p:cNvSpPr/>
            <p:nvPr/>
          </p:nvSpPr>
          <p:spPr>
            <a:xfrm>
              <a:off x="3433722" y="4975807"/>
              <a:ext cx="223918" cy="187036"/>
            </a:xfrm>
            <a:prstGeom prst="ellipse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r-TR"/>
            </a:p>
          </p:txBody>
        </p:sp>
      </p:grpSp>
      <p:sp>
        <p:nvSpPr>
          <p:cNvPr id="10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err="1" smtClean="0">
                <a:solidFill>
                  <a:srgbClr val="C00000"/>
                </a:solidFill>
              </a:rPr>
              <a:t>PSD’nin</a:t>
            </a:r>
            <a:r>
              <a:rPr lang="tr-TR" b="1" dirty="0" smtClean="0">
                <a:solidFill>
                  <a:srgbClr val="C00000"/>
                </a:solidFill>
              </a:rPr>
              <a:t> Bileşenleri</a:t>
            </a:r>
            <a:endParaRPr lang="tr-TR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16633926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2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2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2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881577" y="188640"/>
            <a:ext cx="8229600" cy="1143000"/>
          </a:xfrm>
        </p:spPr>
        <p:txBody>
          <a:bodyPr/>
          <a:lstStyle/>
          <a:p>
            <a:pPr algn="l"/>
            <a:r>
              <a:rPr lang="tr-TR" b="1" dirty="0" smtClean="0">
                <a:solidFill>
                  <a:srgbClr val="0070C0"/>
                </a:solidFill>
              </a:rPr>
              <a:t>MS çalışmaları</a:t>
            </a:r>
            <a:endParaRPr lang="tr-TR" b="1" dirty="0">
              <a:solidFill>
                <a:srgbClr val="0070C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7715200" cy="4525963"/>
          </a:xfrm>
        </p:spPr>
        <p:txBody>
          <a:bodyPr>
            <a:normAutofit/>
          </a:bodyPr>
          <a:lstStyle/>
          <a:p>
            <a:r>
              <a:rPr lang="tr-TR" dirty="0" smtClean="0"/>
              <a:t>PSD proteinlerinin </a:t>
            </a:r>
            <a:r>
              <a:rPr lang="tr-TR" b="1" dirty="0" err="1" smtClean="0">
                <a:solidFill>
                  <a:srgbClr val="0070C0"/>
                </a:solidFill>
              </a:rPr>
              <a:t>posttranslasyonel</a:t>
            </a:r>
            <a:r>
              <a:rPr lang="tr-TR" b="1" dirty="0" smtClean="0">
                <a:solidFill>
                  <a:srgbClr val="0070C0"/>
                </a:solidFill>
              </a:rPr>
              <a:t> modifikasyonları</a:t>
            </a:r>
          </a:p>
          <a:p>
            <a:r>
              <a:rPr lang="tr-TR" dirty="0" smtClean="0"/>
              <a:t>NMDAR aktivasyonu , &gt;100 PSD proteininin </a:t>
            </a:r>
            <a:r>
              <a:rPr lang="tr-TR" dirty="0" err="1" smtClean="0"/>
              <a:t>fosforilasyonuna</a:t>
            </a:r>
            <a:r>
              <a:rPr lang="tr-TR" dirty="0" smtClean="0"/>
              <a:t> neden olmaktadır</a:t>
            </a:r>
          </a:p>
          <a:p>
            <a:r>
              <a:rPr lang="tr-TR" dirty="0" smtClean="0"/>
              <a:t>Bu tarz </a:t>
            </a:r>
            <a:r>
              <a:rPr lang="tr-TR" dirty="0" err="1" smtClean="0"/>
              <a:t>proteomik</a:t>
            </a:r>
            <a:r>
              <a:rPr lang="tr-TR" dirty="0" smtClean="0"/>
              <a:t> çalışmalar </a:t>
            </a:r>
            <a:r>
              <a:rPr lang="tr-TR" dirty="0" err="1" smtClean="0"/>
              <a:t>sinaptik</a:t>
            </a:r>
            <a:r>
              <a:rPr lang="tr-TR" dirty="0" smtClean="0"/>
              <a:t> </a:t>
            </a:r>
            <a:r>
              <a:rPr lang="tr-TR" dirty="0" err="1" smtClean="0"/>
              <a:t>plastisitenin</a:t>
            </a:r>
            <a:r>
              <a:rPr lang="tr-TR" dirty="0" smtClean="0"/>
              <a:t> ve </a:t>
            </a:r>
            <a:r>
              <a:rPr lang="tr-TR" dirty="0" err="1" smtClean="0"/>
              <a:t>sinaptik</a:t>
            </a:r>
            <a:r>
              <a:rPr lang="tr-TR" dirty="0" smtClean="0"/>
              <a:t> fonksiyonu etkileyen nörolojik hastalıkların mekanizmasını anlamamız için son derece değerli bilgiler sağlayacaktır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267236690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395536" y="1556792"/>
            <a:ext cx="8352928" cy="4525963"/>
          </a:xfrm>
        </p:spPr>
        <p:txBody>
          <a:bodyPr>
            <a:normAutofit/>
          </a:bodyPr>
          <a:lstStyle/>
          <a:p>
            <a:r>
              <a:rPr lang="tr-TR" dirty="0" err="1" smtClean="0"/>
              <a:t>PSD’nin</a:t>
            </a:r>
            <a:r>
              <a:rPr lang="tr-TR" dirty="0" smtClean="0"/>
              <a:t> moleküler kompozisyonu farklı beyin bölgelerinde ve hatta farklı hücre tiplerinde değişkenlik göstermektedir</a:t>
            </a:r>
          </a:p>
          <a:p>
            <a:r>
              <a:rPr lang="tr-TR" dirty="0" err="1" smtClean="0"/>
              <a:t>Örn:CaMKII</a:t>
            </a:r>
            <a:r>
              <a:rPr lang="el-GR" dirty="0" smtClean="0"/>
              <a:t>α</a:t>
            </a:r>
            <a:r>
              <a:rPr lang="tr-TR" dirty="0" smtClean="0"/>
              <a:t> seçici olarak </a:t>
            </a:r>
            <a:r>
              <a:rPr lang="tr-TR" dirty="0" err="1" smtClean="0"/>
              <a:t>glutamaterjik</a:t>
            </a:r>
            <a:r>
              <a:rPr lang="tr-TR" dirty="0" smtClean="0"/>
              <a:t> </a:t>
            </a:r>
            <a:r>
              <a:rPr lang="tr-TR" dirty="0" err="1" smtClean="0"/>
              <a:t>sinapların</a:t>
            </a:r>
            <a:r>
              <a:rPr lang="tr-TR" dirty="0" smtClean="0"/>
              <a:t> </a:t>
            </a:r>
            <a:r>
              <a:rPr lang="tr-TR" dirty="0" err="1" smtClean="0"/>
              <a:t>PSDsinde</a:t>
            </a:r>
            <a:r>
              <a:rPr lang="tr-TR" dirty="0" smtClean="0"/>
              <a:t> </a:t>
            </a:r>
            <a:r>
              <a:rPr lang="tr-TR" dirty="0" err="1" smtClean="0"/>
              <a:t>bunurken</a:t>
            </a:r>
            <a:r>
              <a:rPr lang="tr-TR" dirty="0" smtClean="0"/>
              <a:t>, ErbB4 ve </a:t>
            </a:r>
            <a:r>
              <a:rPr lang="tr-TR" dirty="0" err="1" smtClean="0"/>
              <a:t>citron</a:t>
            </a:r>
            <a:r>
              <a:rPr lang="tr-TR" dirty="0" smtClean="0"/>
              <a:t> çoğunlukla </a:t>
            </a:r>
            <a:r>
              <a:rPr lang="tr-TR" dirty="0" err="1" smtClean="0"/>
              <a:t>hipokampüsün</a:t>
            </a:r>
            <a:r>
              <a:rPr lang="tr-TR" dirty="0" smtClean="0"/>
              <a:t> </a:t>
            </a:r>
            <a:r>
              <a:rPr lang="tr-TR" dirty="0" err="1" smtClean="0"/>
              <a:t>GABAerjik</a:t>
            </a:r>
            <a:r>
              <a:rPr lang="tr-TR" dirty="0" smtClean="0"/>
              <a:t> </a:t>
            </a:r>
            <a:r>
              <a:rPr lang="tr-TR" dirty="0" err="1" smtClean="0"/>
              <a:t>internöronlarında</a:t>
            </a:r>
            <a:r>
              <a:rPr lang="tr-TR" dirty="0" smtClean="0"/>
              <a:t>  bulunur</a:t>
            </a:r>
          </a:p>
          <a:p>
            <a:r>
              <a:rPr lang="tr-TR" b="1" dirty="0" smtClean="0">
                <a:solidFill>
                  <a:srgbClr val="0070C0"/>
                </a:solidFill>
              </a:rPr>
              <a:t>«</a:t>
            </a:r>
            <a:r>
              <a:rPr lang="tr-TR" b="1" dirty="0" err="1" smtClean="0">
                <a:solidFill>
                  <a:srgbClr val="0070C0"/>
                </a:solidFill>
              </a:rPr>
              <a:t>Nöronal</a:t>
            </a:r>
            <a:r>
              <a:rPr lang="tr-TR" b="1" dirty="0" smtClean="0">
                <a:solidFill>
                  <a:srgbClr val="0070C0"/>
                </a:solidFill>
              </a:rPr>
              <a:t> hücre tipleri arasında </a:t>
            </a:r>
            <a:r>
              <a:rPr lang="tr-TR" b="1" dirty="0" err="1" smtClean="0">
                <a:solidFill>
                  <a:srgbClr val="0070C0"/>
                </a:solidFill>
              </a:rPr>
              <a:t>postsinaptik</a:t>
            </a:r>
            <a:r>
              <a:rPr lang="tr-TR" b="1" dirty="0" smtClean="0">
                <a:solidFill>
                  <a:srgbClr val="0070C0"/>
                </a:solidFill>
              </a:rPr>
              <a:t> sinyal iletimi farklılık göstermektedir»</a:t>
            </a:r>
            <a:endParaRPr lang="tr-TR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60196175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err="1" smtClean="0">
                <a:solidFill>
                  <a:srgbClr val="C00000"/>
                </a:solidFill>
              </a:rPr>
              <a:t>PSD’nin</a:t>
            </a:r>
            <a:r>
              <a:rPr lang="tr-TR" b="1" dirty="0" smtClean="0">
                <a:solidFill>
                  <a:srgbClr val="C00000"/>
                </a:solidFill>
              </a:rPr>
              <a:t> </a:t>
            </a:r>
            <a:r>
              <a:rPr lang="tr-TR" b="1" dirty="0" err="1" smtClean="0">
                <a:solidFill>
                  <a:srgbClr val="C00000"/>
                </a:solidFill>
              </a:rPr>
              <a:t>Membran</a:t>
            </a:r>
            <a:r>
              <a:rPr lang="tr-TR" b="1" dirty="0" smtClean="0">
                <a:solidFill>
                  <a:srgbClr val="C00000"/>
                </a:solidFill>
              </a:rPr>
              <a:t> Proteinleri</a:t>
            </a:r>
            <a:endParaRPr lang="tr-TR" b="1" dirty="0">
              <a:solidFill>
                <a:srgbClr val="C0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395536" y="1628800"/>
            <a:ext cx="7992888" cy="4525963"/>
          </a:xfrm>
        </p:spPr>
        <p:txBody>
          <a:bodyPr>
            <a:normAutofit lnSpcReduction="10000"/>
          </a:bodyPr>
          <a:lstStyle/>
          <a:p>
            <a:r>
              <a:rPr lang="tr-TR" dirty="0" smtClean="0"/>
              <a:t>PSD proteinlerinin sadece küçük bir bölümü detaylı olarak çalışılmış</a:t>
            </a:r>
          </a:p>
          <a:p>
            <a:r>
              <a:rPr lang="tr-TR" dirty="0" smtClean="0"/>
              <a:t>Bunlar arasında en iyi bilinenler </a:t>
            </a:r>
            <a:r>
              <a:rPr lang="tr-TR" dirty="0" err="1" smtClean="0"/>
              <a:t>membran</a:t>
            </a:r>
            <a:r>
              <a:rPr lang="tr-TR" dirty="0" smtClean="0"/>
              <a:t> proteinleri</a:t>
            </a:r>
          </a:p>
          <a:p>
            <a:r>
              <a:rPr lang="tr-TR" b="1" dirty="0" err="1" smtClean="0">
                <a:solidFill>
                  <a:srgbClr val="0070C0"/>
                </a:solidFill>
              </a:rPr>
              <a:t>Glutamat</a:t>
            </a:r>
            <a:r>
              <a:rPr lang="tr-TR" b="1" dirty="0" smtClean="0">
                <a:solidFill>
                  <a:srgbClr val="0070C0"/>
                </a:solidFill>
              </a:rPr>
              <a:t> reseptörleri</a:t>
            </a:r>
          </a:p>
          <a:p>
            <a:pPr lvl="1"/>
            <a:r>
              <a:rPr lang="tr-TR" dirty="0" smtClean="0"/>
              <a:t>AMPAR</a:t>
            </a:r>
          </a:p>
          <a:p>
            <a:pPr lvl="1"/>
            <a:r>
              <a:rPr lang="tr-TR" dirty="0" smtClean="0"/>
              <a:t>NMDAR</a:t>
            </a:r>
          </a:p>
          <a:p>
            <a:pPr lvl="1"/>
            <a:r>
              <a:rPr lang="tr-TR" dirty="0" err="1" smtClean="0"/>
              <a:t>mGluR</a:t>
            </a:r>
            <a:endParaRPr lang="tr-TR" dirty="0" smtClean="0"/>
          </a:p>
          <a:p>
            <a:r>
              <a:rPr lang="tr-TR" b="1" dirty="0" smtClean="0">
                <a:solidFill>
                  <a:srgbClr val="00B050"/>
                </a:solidFill>
              </a:rPr>
              <a:t>İyon kanalları</a:t>
            </a:r>
          </a:p>
          <a:p>
            <a:r>
              <a:rPr lang="tr-TR" b="1" dirty="0" err="1" smtClean="0">
                <a:solidFill>
                  <a:srgbClr val="7030A0"/>
                </a:solidFill>
              </a:rPr>
              <a:t>CAMler</a:t>
            </a:r>
            <a:endParaRPr lang="tr-TR" b="1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14924182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aşlık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8219256" cy="4525963"/>
          </a:xfrm>
        </p:spPr>
        <p:txBody>
          <a:bodyPr>
            <a:normAutofit/>
          </a:bodyPr>
          <a:lstStyle/>
          <a:p>
            <a:r>
              <a:rPr lang="tr-TR" dirty="0" smtClean="0"/>
              <a:t>Memeli beynindeki </a:t>
            </a:r>
            <a:r>
              <a:rPr lang="tr-TR" dirty="0" err="1" smtClean="0"/>
              <a:t>eksitatör</a:t>
            </a:r>
            <a:r>
              <a:rPr lang="tr-TR" dirty="0" smtClean="0"/>
              <a:t> </a:t>
            </a:r>
            <a:r>
              <a:rPr lang="tr-TR" dirty="0" err="1" smtClean="0"/>
              <a:t>sinapslar</a:t>
            </a:r>
            <a:r>
              <a:rPr lang="tr-TR" dirty="0" smtClean="0"/>
              <a:t> temel olarak küçük </a:t>
            </a:r>
            <a:r>
              <a:rPr lang="tr-TR" dirty="0" err="1" smtClean="0"/>
              <a:t>dendritik</a:t>
            </a:r>
            <a:r>
              <a:rPr lang="tr-TR" dirty="0" smtClean="0"/>
              <a:t> dikenlerde meydana gelir.</a:t>
            </a:r>
          </a:p>
          <a:p>
            <a:r>
              <a:rPr lang="tr-TR" dirty="0" smtClean="0"/>
              <a:t>Bunun aksine inhibitör </a:t>
            </a:r>
            <a:r>
              <a:rPr lang="tr-TR" dirty="0" err="1" smtClean="0"/>
              <a:t>sinapslar</a:t>
            </a:r>
            <a:r>
              <a:rPr lang="tr-TR" dirty="0" smtClean="0"/>
              <a:t> </a:t>
            </a:r>
            <a:r>
              <a:rPr lang="tr-TR" dirty="0" err="1" smtClean="0"/>
              <a:t>dendritik</a:t>
            </a:r>
            <a:r>
              <a:rPr lang="tr-TR" dirty="0" smtClean="0"/>
              <a:t> şaft boyunca, hücre gövdelerinde ve akson başlangıç </a:t>
            </a:r>
            <a:r>
              <a:rPr lang="tr-TR" dirty="0" err="1" smtClean="0"/>
              <a:t>segmentlerinde</a:t>
            </a:r>
            <a:r>
              <a:rPr lang="tr-TR" dirty="0" smtClean="0"/>
              <a:t> meydana gelir.  </a:t>
            </a:r>
            <a:endParaRPr lang="tr-TR" dirty="0"/>
          </a:p>
        </p:txBody>
      </p:sp>
      <p:sp>
        <p:nvSpPr>
          <p:cNvPr id="6" name="5 İçerik Yer Tutucusu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79498688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err="1" smtClean="0">
                <a:solidFill>
                  <a:srgbClr val="0070C0"/>
                </a:solidFill>
              </a:rPr>
              <a:t>CAMler</a:t>
            </a:r>
            <a:endParaRPr lang="tr-TR" b="1" dirty="0">
              <a:solidFill>
                <a:srgbClr val="0070C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8291264" cy="4525963"/>
          </a:xfrm>
        </p:spPr>
        <p:txBody>
          <a:bodyPr>
            <a:normAutofit/>
          </a:bodyPr>
          <a:lstStyle/>
          <a:p>
            <a:r>
              <a:rPr lang="tr-TR" dirty="0" smtClean="0"/>
              <a:t>PSD içerisinde ve çevresinde bulunan </a:t>
            </a:r>
            <a:r>
              <a:rPr lang="tr-TR" dirty="0" err="1" smtClean="0"/>
              <a:t>postsinaptik</a:t>
            </a:r>
            <a:r>
              <a:rPr lang="tr-TR" dirty="0" smtClean="0"/>
              <a:t> </a:t>
            </a:r>
            <a:r>
              <a:rPr lang="tr-TR" dirty="0" err="1" smtClean="0"/>
              <a:t>membran</a:t>
            </a:r>
            <a:r>
              <a:rPr lang="tr-TR" dirty="0" smtClean="0"/>
              <a:t> proteinleri, </a:t>
            </a:r>
            <a:r>
              <a:rPr lang="tr-TR" dirty="0" err="1" smtClean="0"/>
              <a:t>presinaptik</a:t>
            </a:r>
            <a:r>
              <a:rPr lang="tr-TR" dirty="0" smtClean="0"/>
              <a:t> </a:t>
            </a:r>
            <a:r>
              <a:rPr lang="tr-TR" dirty="0" err="1" smtClean="0"/>
              <a:t>membrandaki</a:t>
            </a:r>
            <a:r>
              <a:rPr lang="tr-TR" dirty="0" smtClean="0"/>
              <a:t> partnerlerine bağlanarak </a:t>
            </a:r>
            <a:r>
              <a:rPr lang="tr-TR" dirty="0" err="1" smtClean="0"/>
              <a:t>sinaptik</a:t>
            </a:r>
            <a:r>
              <a:rPr lang="tr-TR" dirty="0" smtClean="0"/>
              <a:t> temasın kurulmasında ve karşılıklı hizalanmasın da önemli işlev görürler </a:t>
            </a:r>
            <a:endParaRPr lang="tr-TR" dirty="0"/>
          </a:p>
        </p:txBody>
      </p:sp>
      <p:sp>
        <p:nvSpPr>
          <p:cNvPr id="6" name="5 İçerik Yer Tutucusu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213863154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67544" y="548680"/>
            <a:ext cx="8291264" cy="4525963"/>
          </a:xfrm>
        </p:spPr>
        <p:txBody>
          <a:bodyPr>
            <a:normAutofit/>
          </a:bodyPr>
          <a:lstStyle/>
          <a:p>
            <a:r>
              <a:rPr lang="tr-TR" dirty="0" smtClean="0"/>
              <a:t>Akson ve </a:t>
            </a:r>
            <a:r>
              <a:rPr lang="tr-TR" dirty="0" err="1" smtClean="0"/>
              <a:t>dendrit</a:t>
            </a:r>
            <a:r>
              <a:rPr lang="tr-TR" dirty="0" smtClean="0"/>
              <a:t> arasındaki ilk teması sırasında </a:t>
            </a:r>
            <a:r>
              <a:rPr lang="tr-TR" dirty="0" err="1" smtClean="0"/>
              <a:t>pre</a:t>
            </a:r>
            <a:r>
              <a:rPr lang="tr-TR" dirty="0" smtClean="0"/>
              <a:t>- ve </a:t>
            </a:r>
            <a:r>
              <a:rPr lang="tr-TR" dirty="0" err="1" smtClean="0"/>
              <a:t>postsinaptik</a:t>
            </a:r>
            <a:r>
              <a:rPr lang="tr-TR" dirty="0" smtClean="0"/>
              <a:t> </a:t>
            </a:r>
            <a:r>
              <a:rPr lang="tr-TR" dirty="0" err="1" smtClean="0"/>
              <a:t>CAMler</a:t>
            </a:r>
            <a:r>
              <a:rPr lang="tr-TR" dirty="0" smtClean="0"/>
              <a:t> </a:t>
            </a:r>
            <a:r>
              <a:rPr lang="tr-TR" dirty="0" err="1" smtClean="0"/>
              <a:t>aksodendritik</a:t>
            </a:r>
            <a:r>
              <a:rPr lang="tr-TR" dirty="0" smtClean="0"/>
              <a:t> bağlantının özgüllüğünü belirleyerek </a:t>
            </a:r>
            <a:r>
              <a:rPr lang="tr-TR" dirty="0" err="1" smtClean="0"/>
              <a:t>sinaps</a:t>
            </a:r>
            <a:r>
              <a:rPr lang="tr-TR" dirty="0" smtClean="0"/>
              <a:t> oluşması ve olgunlaşmasında son derece önemli rol oynarlar</a:t>
            </a:r>
            <a:endParaRPr lang="tr-TR" dirty="0"/>
          </a:p>
        </p:txBody>
      </p:sp>
      <p:pic>
        <p:nvPicPr>
          <p:cNvPr id="5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51520" y="332656"/>
            <a:ext cx="8640960" cy="61678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8853818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solidFill>
                  <a:srgbClr val="0070C0"/>
                </a:solidFill>
              </a:rPr>
              <a:t>En iyi bilinen örnek</a:t>
            </a:r>
            <a:endParaRPr lang="tr-TR" b="1" dirty="0">
              <a:solidFill>
                <a:srgbClr val="0070C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179512" y="1600200"/>
            <a:ext cx="8136904" cy="4925144"/>
          </a:xfrm>
        </p:spPr>
        <p:txBody>
          <a:bodyPr>
            <a:normAutofit/>
          </a:bodyPr>
          <a:lstStyle/>
          <a:p>
            <a:r>
              <a:rPr lang="tr-TR" dirty="0" err="1"/>
              <a:t>Presinaptik</a:t>
            </a:r>
            <a:r>
              <a:rPr lang="tr-TR" dirty="0"/>
              <a:t>: </a:t>
            </a:r>
            <a:r>
              <a:rPr lang="tr-TR" b="1" dirty="0" err="1">
                <a:solidFill>
                  <a:srgbClr val="0070C0"/>
                </a:solidFill>
              </a:rPr>
              <a:t>Nöreksinler</a:t>
            </a:r>
            <a:endParaRPr lang="tr-TR" b="1" dirty="0">
              <a:solidFill>
                <a:srgbClr val="0070C0"/>
              </a:solidFill>
            </a:endParaRPr>
          </a:p>
          <a:p>
            <a:r>
              <a:rPr lang="tr-TR" dirty="0" err="1"/>
              <a:t>Postsinaptik</a:t>
            </a:r>
            <a:r>
              <a:rPr lang="tr-TR" dirty="0"/>
              <a:t>: </a:t>
            </a:r>
            <a:r>
              <a:rPr lang="tr-TR" b="1" dirty="0" err="1">
                <a:solidFill>
                  <a:srgbClr val="C00000"/>
                </a:solidFill>
              </a:rPr>
              <a:t>Nöroliginler</a:t>
            </a:r>
            <a:endParaRPr lang="tr-TR" b="1" dirty="0">
              <a:solidFill>
                <a:srgbClr val="C00000"/>
              </a:solidFill>
            </a:endParaRPr>
          </a:p>
          <a:p>
            <a:r>
              <a:rPr lang="tr-TR" dirty="0" err="1" smtClean="0"/>
              <a:t>Heterofilik</a:t>
            </a:r>
            <a:r>
              <a:rPr lang="tr-TR" dirty="0" smtClean="0"/>
              <a:t> ve trans-</a:t>
            </a:r>
            <a:r>
              <a:rPr lang="tr-TR" dirty="0" err="1" smtClean="0"/>
              <a:t>sinaptik</a:t>
            </a:r>
            <a:r>
              <a:rPr lang="tr-TR" dirty="0" smtClean="0"/>
              <a:t> etkileşim </a:t>
            </a:r>
          </a:p>
          <a:p>
            <a:r>
              <a:rPr lang="tr-TR" dirty="0" err="1" smtClean="0"/>
              <a:t>Nöroliginin</a:t>
            </a:r>
            <a:r>
              <a:rPr lang="tr-TR" dirty="0" smtClean="0"/>
              <a:t> </a:t>
            </a:r>
            <a:r>
              <a:rPr lang="tr-TR" dirty="0" err="1" smtClean="0"/>
              <a:t>sitoplazmik</a:t>
            </a:r>
            <a:r>
              <a:rPr lang="tr-TR" dirty="0" smtClean="0"/>
              <a:t> domaini PSD iskele proteinleri ile etkileşime girer. </a:t>
            </a:r>
          </a:p>
          <a:p>
            <a:pPr marL="0" indent="0">
              <a:buNone/>
            </a:pPr>
            <a:r>
              <a:rPr lang="tr-TR" dirty="0"/>
              <a:t>	</a:t>
            </a:r>
            <a:r>
              <a:rPr lang="tr-TR" dirty="0" err="1" smtClean="0"/>
              <a:t>Örn</a:t>
            </a:r>
            <a:r>
              <a:rPr lang="tr-TR" dirty="0" smtClean="0"/>
              <a:t>: PSD-95</a:t>
            </a:r>
          </a:p>
          <a:p>
            <a:r>
              <a:rPr lang="tr-TR" dirty="0" err="1" smtClean="0"/>
              <a:t>Nöreksin</a:t>
            </a:r>
            <a:r>
              <a:rPr lang="tr-TR" dirty="0" smtClean="0"/>
              <a:t> ise </a:t>
            </a:r>
            <a:r>
              <a:rPr lang="tr-TR" dirty="0" err="1" smtClean="0"/>
              <a:t>presinaptik</a:t>
            </a:r>
            <a:r>
              <a:rPr lang="tr-TR" dirty="0" smtClean="0"/>
              <a:t> iskele proteini olan CASK proteinine bağlanır</a:t>
            </a:r>
          </a:p>
          <a:p>
            <a:r>
              <a:rPr lang="tr-TR" dirty="0" smtClean="0"/>
              <a:t>Protein-protein etkileşimleri ile PSD ve aktif </a:t>
            </a:r>
            <a:r>
              <a:rPr lang="tr-TR" dirty="0" err="1" smtClean="0"/>
              <a:t>zon</a:t>
            </a:r>
            <a:r>
              <a:rPr lang="tr-TR" dirty="0" smtClean="0"/>
              <a:t> arasında trans-</a:t>
            </a:r>
            <a:r>
              <a:rPr lang="tr-TR" dirty="0" err="1" smtClean="0"/>
              <a:t>sinaptik</a:t>
            </a:r>
            <a:r>
              <a:rPr lang="tr-TR" dirty="0" smtClean="0"/>
              <a:t> bağlantı sağlanmış olur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6778415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251520" y="548680"/>
            <a:ext cx="8208912" cy="6021288"/>
          </a:xfrm>
        </p:spPr>
        <p:txBody>
          <a:bodyPr>
            <a:normAutofit/>
          </a:bodyPr>
          <a:lstStyle/>
          <a:p>
            <a:r>
              <a:rPr lang="tr-TR" dirty="0" smtClean="0"/>
              <a:t>PSD içerisinde yer alan diğer bir CAM ise </a:t>
            </a:r>
            <a:r>
              <a:rPr lang="tr-TR" b="1" dirty="0" smtClean="0">
                <a:solidFill>
                  <a:srgbClr val="C00000"/>
                </a:solidFill>
              </a:rPr>
              <a:t>N-kaderin</a:t>
            </a:r>
            <a:r>
              <a:rPr lang="tr-TR" dirty="0" smtClean="0"/>
              <a:t>dir.</a:t>
            </a:r>
          </a:p>
          <a:p>
            <a:r>
              <a:rPr lang="tr-TR" dirty="0" smtClean="0"/>
              <a:t>Ortalama büyüklükte bir </a:t>
            </a:r>
            <a:r>
              <a:rPr lang="tr-TR" dirty="0" err="1" smtClean="0"/>
              <a:t>PSD’de</a:t>
            </a:r>
            <a:r>
              <a:rPr lang="tr-TR" dirty="0" smtClean="0"/>
              <a:t> yaklaşık 30 kopya kadar bulunur</a:t>
            </a:r>
          </a:p>
          <a:p>
            <a:r>
              <a:rPr lang="tr-TR" dirty="0" err="1" smtClean="0"/>
              <a:t>Sinaps</a:t>
            </a:r>
            <a:r>
              <a:rPr lang="tr-TR" dirty="0" smtClean="0"/>
              <a:t> bütünlüğü için son derece önemlidir</a:t>
            </a:r>
          </a:p>
          <a:p>
            <a:r>
              <a:rPr lang="tr-TR" dirty="0" err="1"/>
              <a:t>P</a:t>
            </a:r>
            <a:r>
              <a:rPr lang="tr-TR" dirty="0" err="1" smtClean="0"/>
              <a:t>resinaptik</a:t>
            </a:r>
            <a:r>
              <a:rPr lang="tr-TR" dirty="0" smtClean="0"/>
              <a:t> N-kaderin </a:t>
            </a:r>
            <a:r>
              <a:rPr lang="tr-TR" dirty="0" err="1"/>
              <a:t>h</a:t>
            </a:r>
            <a:r>
              <a:rPr lang="tr-TR" dirty="0" err="1" smtClean="0"/>
              <a:t>omofilik</a:t>
            </a:r>
            <a:r>
              <a:rPr lang="tr-TR" dirty="0" smtClean="0"/>
              <a:t> olarak </a:t>
            </a:r>
            <a:r>
              <a:rPr lang="tr-TR" dirty="0" err="1" smtClean="0"/>
              <a:t>PSDdeki</a:t>
            </a:r>
            <a:r>
              <a:rPr lang="tr-TR" dirty="0" smtClean="0"/>
              <a:t> N-kaderine bağlanabildiği gibi </a:t>
            </a:r>
            <a:r>
              <a:rPr lang="tr-TR" dirty="0" err="1" smtClean="0"/>
              <a:t>heterofilik</a:t>
            </a:r>
            <a:r>
              <a:rPr lang="tr-TR" dirty="0" smtClean="0"/>
              <a:t> olarak da </a:t>
            </a:r>
            <a:r>
              <a:rPr lang="tr-TR" dirty="0" err="1" smtClean="0"/>
              <a:t>PSDdeki</a:t>
            </a:r>
            <a:r>
              <a:rPr lang="tr-TR" dirty="0" smtClean="0"/>
              <a:t> AMPA reseptörlerine  ve N-kaderini </a:t>
            </a:r>
            <a:r>
              <a:rPr lang="tr-TR" dirty="0" err="1" smtClean="0"/>
              <a:t>aktin</a:t>
            </a:r>
            <a:r>
              <a:rPr lang="tr-TR" dirty="0" smtClean="0"/>
              <a:t> </a:t>
            </a:r>
            <a:r>
              <a:rPr lang="tr-TR" dirty="0" err="1" smtClean="0"/>
              <a:t>filamentlerine</a:t>
            </a:r>
            <a:r>
              <a:rPr lang="tr-TR" dirty="0" smtClean="0"/>
              <a:t> bağlayan beta-</a:t>
            </a:r>
            <a:r>
              <a:rPr lang="tr-TR" dirty="0" err="1" smtClean="0"/>
              <a:t>katenine</a:t>
            </a:r>
            <a:r>
              <a:rPr lang="tr-TR" dirty="0" smtClean="0"/>
              <a:t> bağlanabilir</a:t>
            </a:r>
          </a:p>
          <a:p>
            <a:r>
              <a:rPr lang="tr-TR" dirty="0" smtClean="0"/>
              <a:t>Trans-</a:t>
            </a:r>
            <a:r>
              <a:rPr lang="tr-TR" dirty="0" err="1" smtClean="0"/>
              <a:t>sinaptik</a:t>
            </a:r>
            <a:r>
              <a:rPr lang="tr-TR" dirty="0" smtClean="0"/>
              <a:t> sinyal iletiminde ve yapısal/işlevsel </a:t>
            </a:r>
            <a:r>
              <a:rPr lang="tr-TR" dirty="0" err="1" smtClean="0"/>
              <a:t>sinaptik</a:t>
            </a:r>
            <a:r>
              <a:rPr lang="tr-TR" dirty="0" smtClean="0"/>
              <a:t> </a:t>
            </a:r>
            <a:r>
              <a:rPr lang="tr-TR" dirty="0" err="1" smtClean="0"/>
              <a:t>plastisitede</a:t>
            </a:r>
            <a:r>
              <a:rPr lang="tr-TR" dirty="0" smtClean="0"/>
              <a:t> son derece önemlidir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176740125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err="1" smtClean="0">
                <a:solidFill>
                  <a:srgbClr val="C00000"/>
                </a:solidFill>
              </a:rPr>
              <a:t>PSD’nin</a:t>
            </a:r>
            <a:r>
              <a:rPr lang="tr-TR" b="1" dirty="0" smtClean="0">
                <a:solidFill>
                  <a:srgbClr val="C00000"/>
                </a:solidFill>
              </a:rPr>
              <a:t> İskele Proteinleri</a:t>
            </a:r>
            <a:endParaRPr lang="tr-TR" b="1" dirty="0">
              <a:solidFill>
                <a:srgbClr val="C0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tr-TR" sz="3600" dirty="0" smtClean="0"/>
              <a:t>PSD-95 (SAP90)</a:t>
            </a:r>
          </a:p>
          <a:p>
            <a:r>
              <a:rPr lang="tr-TR" sz="3600" dirty="0" smtClean="0"/>
              <a:t>GKAP (SAPAP)</a:t>
            </a:r>
          </a:p>
          <a:p>
            <a:r>
              <a:rPr lang="tr-TR" sz="3600" dirty="0" err="1" smtClean="0"/>
              <a:t>Shank</a:t>
            </a:r>
            <a:r>
              <a:rPr lang="tr-TR" sz="3600" dirty="0" smtClean="0"/>
              <a:t> (</a:t>
            </a:r>
            <a:r>
              <a:rPr lang="tr-TR" sz="3600" dirty="0" err="1" smtClean="0"/>
              <a:t>ProSAP</a:t>
            </a:r>
            <a:r>
              <a:rPr lang="tr-TR" sz="3600" dirty="0" smtClean="0"/>
              <a:t>)</a:t>
            </a:r>
          </a:p>
          <a:p>
            <a:r>
              <a:rPr lang="tr-TR" sz="3600" dirty="0" smtClean="0"/>
              <a:t>Homer (</a:t>
            </a:r>
            <a:r>
              <a:rPr lang="tr-TR" sz="3600" dirty="0" err="1" smtClean="0"/>
              <a:t>Vesl</a:t>
            </a:r>
            <a:r>
              <a:rPr lang="tr-TR" sz="3600" dirty="0" smtClean="0"/>
              <a:t>)</a:t>
            </a:r>
          </a:p>
          <a:p>
            <a:r>
              <a:rPr lang="tr-TR" sz="3600" dirty="0" smtClean="0"/>
              <a:t>…</a:t>
            </a:r>
            <a:endParaRPr lang="tr-TR" sz="3600" dirty="0"/>
          </a:p>
        </p:txBody>
      </p:sp>
    </p:spTree>
    <p:extLst>
      <p:ext uri="{BB962C8B-B14F-4D97-AF65-F5344CB8AC3E}">
        <p14:creationId xmlns:p14="http://schemas.microsoft.com/office/powerpoint/2010/main" xmlns="" val="145841458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539552" y="1844824"/>
            <a:ext cx="8208912" cy="2160240"/>
          </a:xfrm>
        </p:spPr>
        <p:txBody>
          <a:bodyPr/>
          <a:lstStyle/>
          <a:p>
            <a:r>
              <a:rPr lang="tr-TR" dirty="0" smtClean="0"/>
              <a:t>Protein aileleri ve alternatif ayıklanma ürünleridir</a:t>
            </a:r>
          </a:p>
          <a:p>
            <a:r>
              <a:rPr lang="tr-TR" dirty="0" smtClean="0"/>
              <a:t>Protein-Protein etkileşiminde son derece önemli rol oynayan çoklu protein domainleri şeklinde yapılanma gösterirler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141893863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67544" y="1412776"/>
            <a:ext cx="8280920" cy="2160240"/>
          </a:xfrm>
        </p:spPr>
        <p:txBody>
          <a:bodyPr/>
          <a:lstStyle/>
          <a:p>
            <a:r>
              <a:rPr lang="tr-TR" dirty="0" smtClean="0"/>
              <a:t>Ortak özellikleri </a:t>
            </a:r>
            <a:r>
              <a:rPr lang="tr-TR" dirty="0"/>
              <a:t>~90 </a:t>
            </a:r>
            <a:r>
              <a:rPr lang="tr-TR" dirty="0" err="1"/>
              <a:t>aa</a:t>
            </a:r>
            <a:r>
              <a:rPr lang="tr-TR" dirty="0"/>
              <a:t> uzunluğunda </a:t>
            </a:r>
            <a:r>
              <a:rPr lang="tr-TR" dirty="0" smtClean="0"/>
              <a:t>PDZ- domaini içermeleridir</a:t>
            </a:r>
          </a:p>
          <a:p>
            <a:r>
              <a:rPr lang="tr-TR" dirty="0" smtClean="0"/>
              <a:t>Bağlandığı partnerlerinin en uç </a:t>
            </a:r>
            <a:r>
              <a:rPr lang="tr-TR" dirty="0" err="1" smtClean="0"/>
              <a:t>karboksi</a:t>
            </a:r>
            <a:r>
              <a:rPr lang="tr-TR" dirty="0" smtClean="0"/>
              <a:t> bölgesindeki </a:t>
            </a:r>
            <a:r>
              <a:rPr lang="tr-TR" dirty="0" err="1" smtClean="0"/>
              <a:t>peptid</a:t>
            </a:r>
            <a:r>
              <a:rPr lang="tr-TR" dirty="0" smtClean="0"/>
              <a:t> motifi ile etkileşirler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48052967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solidFill>
                  <a:srgbClr val="C00000"/>
                </a:solidFill>
              </a:rPr>
              <a:t>PSD-95</a:t>
            </a:r>
            <a:endParaRPr lang="tr-TR" b="1" dirty="0">
              <a:solidFill>
                <a:srgbClr val="C0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8686800" cy="4525963"/>
          </a:xfrm>
        </p:spPr>
        <p:txBody>
          <a:bodyPr>
            <a:normAutofit/>
          </a:bodyPr>
          <a:lstStyle/>
          <a:p>
            <a:r>
              <a:rPr lang="tr-TR" dirty="0" smtClean="0"/>
              <a:t>En iyi bilinen iskele proteinidir</a:t>
            </a:r>
          </a:p>
          <a:p>
            <a:r>
              <a:rPr lang="tr-TR" dirty="0" smtClean="0"/>
              <a:t>1990ların başında tanımlanmıştır</a:t>
            </a:r>
          </a:p>
          <a:p>
            <a:r>
              <a:rPr lang="tr-TR" dirty="0" smtClean="0"/>
              <a:t>3 adet PDZ domaini içerir</a:t>
            </a:r>
          </a:p>
          <a:p>
            <a:r>
              <a:rPr lang="tr-TR" dirty="0" smtClean="0"/>
              <a:t>Bu sayede çok sayıda farklı proteinler etkileşime girebilir</a:t>
            </a:r>
          </a:p>
          <a:p>
            <a:r>
              <a:rPr lang="tr-TR" dirty="0" smtClean="0"/>
              <a:t>PSD-95 ve diğer aile üyelerinin temel fonksiyonu </a:t>
            </a:r>
            <a:r>
              <a:rPr lang="tr-TR" dirty="0" err="1" smtClean="0"/>
              <a:t>PSDde</a:t>
            </a:r>
            <a:r>
              <a:rPr lang="tr-TR" dirty="0" smtClean="0"/>
              <a:t> bulunan </a:t>
            </a:r>
            <a:r>
              <a:rPr lang="tr-TR" dirty="0" err="1" smtClean="0"/>
              <a:t>membran</a:t>
            </a:r>
            <a:r>
              <a:rPr lang="tr-TR" dirty="0" smtClean="0"/>
              <a:t> ve sinyal moleküllerine bağlanarak onları bir arada tutmak ve stabilize etmektir.</a:t>
            </a:r>
            <a:endParaRPr lang="tr-TR" dirty="0"/>
          </a:p>
        </p:txBody>
      </p:sp>
      <p:pic>
        <p:nvPicPr>
          <p:cNvPr id="11268" name="Picture 4" descr="http://www.bristol.ac.uk/media-library/sites/synaptic/migrated/images/psd95-ampar.gif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043608" y="5229200"/>
            <a:ext cx="6840760" cy="11521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32985576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solidFill>
                  <a:srgbClr val="C00000"/>
                </a:solidFill>
              </a:rPr>
              <a:t>PSD-95</a:t>
            </a:r>
            <a:endParaRPr lang="tr-TR" b="1" dirty="0">
              <a:solidFill>
                <a:srgbClr val="C0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7931224" cy="4525963"/>
          </a:xfrm>
        </p:spPr>
        <p:txBody>
          <a:bodyPr>
            <a:normAutofit lnSpcReduction="10000"/>
          </a:bodyPr>
          <a:lstStyle/>
          <a:p>
            <a:r>
              <a:rPr lang="tr-TR" dirty="0" err="1" smtClean="0"/>
              <a:t>Sinaptik</a:t>
            </a:r>
            <a:r>
              <a:rPr lang="tr-TR" dirty="0" smtClean="0"/>
              <a:t> fonksiyonun birçok aşamasında merkezi role sahiptir</a:t>
            </a:r>
          </a:p>
          <a:p>
            <a:r>
              <a:rPr lang="tr-TR" dirty="0" smtClean="0"/>
              <a:t>İlk iki PDZ domaini ile NMDA reseptörlerinin bir </a:t>
            </a:r>
            <a:r>
              <a:rPr lang="tr-TR" dirty="0" err="1" smtClean="0"/>
              <a:t>altbirimi</a:t>
            </a:r>
            <a:r>
              <a:rPr lang="tr-TR" dirty="0" smtClean="0"/>
              <a:t> olan GluN2’nin </a:t>
            </a:r>
            <a:r>
              <a:rPr lang="tr-TR" dirty="0" err="1" smtClean="0"/>
              <a:t>karboksi</a:t>
            </a:r>
            <a:r>
              <a:rPr lang="tr-TR" dirty="0" smtClean="0"/>
              <a:t> ucuna bağlanır</a:t>
            </a:r>
          </a:p>
          <a:p>
            <a:r>
              <a:rPr lang="tr-TR" dirty="0" smtClean="0"/>
              <a:t>Bu yolla NMDA reseptörlerini hücre </a:t>
            </a:r>
            <a:r>
              <a:rPr lang="tr-TR" dirty="0" err="1" smtClean="0"/>
              <a:t>membranında</a:t>
            </a:r>
            <a:r>
              <a:rPr lang="tr-TR" dirty="0" smtClean="0"/>
              <a:t> stabilize eder</a:t>
            </a:r>
          </a:p>
          <a:p>
            <a:r>
              <a:rPr lang="tr-TR" dirty="0" smtClean="0"/>
              <a:t>GluN2 reseptörlerinin </a:t>
            </a:r>
            <a:r>
              <a:rPr lang="tr-TR" dirty="0" err="1" smtClean="0"/>
              <a:t>fosforilasyonu</a:t>
            </a:r>
            <a:r>
              <a:rPr lang="tr-TR" dirty="0" smtClean="0"/>
              <a:t> PSD-95 ile bağlanmasını etkiler</a:t>
            </a:r>
          </a:p>
          <a:p>
            <a:r>
              <a:rPr lang="tr-TR" dirty="0" err="1" smtClean="0"/>
              <a:t>Sinapslarda</a:t>
            </a:r>
            <a:r>
              <a:rPr lang="tr-TR" dirty="0" smtClean="0"/>
              <a:t> GluN2  </a:t>
            </a:r>
            <a:r>
              <a:rPr lang="tr-TR" dirty="0" err="1" smtClean="0"/>
              <a:t>altbirim</a:t>
            </a:r>
            <a:r>
              <a:rPr lang="tr-TR" dirty="0" smtClean="0"/>
              <a:t> kompozisyonunu düzenler</a:t>
            </a:r>
          </a:p>
          <a:p>
            <a:endParaRPr lang="tr-TR" dirty="0"/>
          </a:p>
        </p:txBody>
      </p:sp>
      <p:sp>
        <p:nvSpPr>
          <p:cNvPr id="5" name="Dikdörtgen 4"/>
          <p:cNvSpPr/>
          <p:nvPr/>
        </p:nvSpPr>
        <p:spPr>
          <a:xfrm>
            <a:off x="6588224" y="5316514"/>
            <a:ext cx="864096" cy="127827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90212267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solidFill>
                  <a:srgbClr val="C00000"/>
                </a:solidFill>
              </a:rPr>
              <a:t>PSD-95</a:t>
            </a:r>
            <a:endParaRPr lang="tr-TR" b="1" dirty="0">
              <a:solidFill>
                <a:srgbClr val="C0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7499176" cy="4525963"/>
          </a:xfrm>
        </p:spPr>
        <p:txBody>
          <a:bodyPr>
            <a:normAutofit/>
          </a:bodyPr>
          <a:lstStyle/>
          <a:p>
            <a:r>
              <a:rPr lang="tr-TR" dirty="0" smtClean="0"/>
              <a:t>Reseptörleri </a:t>
            </a:r>
            <a:r>
              <a:rPr lang="tr-TR" dirty="0" err="1" smtClean="0"/>
              <a:t>membrana</a:t>
            </a:r>
            <a:r>
              <a:rPr lang="tr-TR" dirty="0" smtClean="0"/>
              <a:t> lokalize etmekten daha önemli olarak, hücre içi sinyal iletiminde rol oynayan NMDA reseptörü ile ilişkili protein kompleksinin kurulumunda da rol oynar.</a:t>
            </a:r>
          </a:p>
        </p:txBody>
      </p:sp>
    </p:spTree>
    <p:extLst>
      <p:ext uri="{BB962C8B-B14F-4D97-AF65-F5344CB8AC3E}">
        <p14:creationId xmlns:p14="http://schemas.microsoft.com/office/powerpoint/2010/main" xmlns="" val="299869243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67544" y="260648"/>
            <a:ext cx="8352928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dirty="0" err="1" smtClean="0"/>
              <a:t>Eksitatör</a:t>
            </a:r>
            <a:r>
              <a:rPr lang="tr-TR" dirty="0" smtClean="0"/>
              <a:t> </a:t>
            </a:r>
            <a:r>
              <a:rPr lang="tr-TR" dirty="0" err="1" smtClean="0"/>
              <a:t>sinapsların</a:t>
            </a:r>
            <a:r>
              <a:rPr lang="tr-TR" dirty="0" smtClean="0"/>
              <a:t> </a:t>
            </a:r>
            <a:r>
              <a:rPr lang="tr-TR" dirty="0" err="1" smtClean="0"/>
              <a:t>postsinaptik</a:t>
            </a:r>
            <a:r>
              <a:rPr lang="tr-TR" dirty="0" smtClean="0"/>
              <a:t> tarafı dikkate alındığında</a:t>
            </a:r>
          </a:p>
          <a:p>
            <a:pPr lvl="1"/>
            <a:r>
              <a:rPr lang="tr-TR" dirty="0" smtClean="0"/>
              <a:t>NT reseptör içeriği</a:t>
            </a:r>
          </a:p>
          <a:p>
            <a:pPr lvl="1"/>
            <a:r>
              <a:rPr lang="tr-TR" dirty="0" smtClean="0"/>
              <a:t>Morfoloji</a:t>
            </a:r>
          </a:p>
          <a:p>
            <a:pPr lvl="1"/>
            <a:r>
              <a:rPr lang="tr-TR" dirty="0" smtClean="0"/>
              <a:t>Moleküler içerik ve organizasyon </a:t>
            </a:r>
          </a:p>
          <a:p>
            <a:pPr marL="0" indent="0">
              <a:buNone/>
            </a:pPr>
            <a:r>
              <a:rPr lang="tr-TR" dirty="0"/>
              <a:t>b</a:t>
            </a:r>
            <a:r>
              <a:rPr lang="tr-TR" dirty="0" smtClean="0"/>
              <a:t>akımından inhibitör </a:t>
            </a:r>
            <a:r>
              <a:rPr lang="tr-TR" dirty="0" err="1" smtClean="0"/>
              <a:t>sinapslardan</a:t>
            </a:r>
            <a:r>
              <a:rPr lang="tr-TR" dirty="0" smtClean="0"/>
              <a:t> son derece farklı bir yapılanma dikkati çekmektedir.</a:t>
            </a:r>
            <a:endParaRPr lang="tr-TR" dirty="0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26609027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323528" y="1844824"/>
            <a:ext cx="8640960" cy="1512168"/>
          </a:xfrm>
        </p:spPr>
        <p:txBody>
          <a:bodyPr/>
          <a:lstStyle/>
          <a:p>
            <a:pPr marL="0" indent="0">
              <a:buNone/>
            </a:pPr>
            <a:r>
              <a:rPr lang="tr-TR" dirty="0"/>
              <a:t>Böylece NMDA reseptörleri ve aşağı sinyal iletim sistemleri arasında (</a:t>
            </a:r>
            <a:r>
              <a:rPr lang="tr-TR" dirty="0" err="1"/>
              <a:t>örn</a:t>
            </a:r>
            <a:r>
              <a:rPr lang="tr-TR" dirty="0"/>
              <a:t>. NO </a:t>
            </a:r>
            <a:r>
              <a:rPr lang="tr-TR" dirty="0" err="1"/>
              <a:t>sentaz</a:t>
            </a:r>
            <a:r>
              <a:rPr lang="tr-TR" dirty="0"/>
              <a:t>, Karilin-7, </a:t>
            </a:r>
            <a:r>
              <a:rPr lang="tr-TR" dirty="0" err="1"/>
              <a:t>SynGAP</a:t>
            </a:r>
            <a:r>
              <a:rPr lang="tr-TR" dirty="0"/>
              <a:t>) işlevsel bağlantının kurulmasını kolaylaştırır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235095448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solidFill>
                  <a:srgbClr val="C00000"/>
                </a:solidFill>
              </a:rPr>
              <a:t>PSD-95</a:t>
            </a:r>
            <a:endParaRPr lang="tr-TR" b="1" dirty="0">
              <a:solidFill>
                <a:srgbClr val="C0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179512" y="1600200"/>
            <a:ext cx="7848872" cy="4525963"/>
          </a:xfrm>
        </p:spPr>
        <p:txBody>
          <a:bodyPr>
            <a:normAutofit/>
          </a:bodyPr>
          <a:lstStyle/>
          <a:p>
            <a:r>
              <a:rPr lang="tr-TR" dirty="0" smtClean="0"/>
              <a:t>AMPA </a:t>
            </a:r>
            <a:r>
              <a:rPr lang="tr-TR" dirty="0" err="1" smtClean="0"/>
              <a:t>resetörlerinin</a:t>
            </a:r>
            <a:r>
              <a:rPr lang="tr-TR" dirty="0" smtClean="0"/>
              <a:t> yardımcı </a:t>
            </a:r>
            <a:r>
              <a:rPr lang="tr-TR" dirty="0" err="1" smtClean="0"/>
              <a:t>altbirimleri</a:t>
            </a:r>
            <a:r>
              <a:rPr lang="tr-TR" dirty="0" smtClean="0"/>
              <a:t> olan </a:t>
            </a:r>
            <a:r>
              <a:rPr lang="tr-TR" dirty="0" err="1" smtClean="0"/>
              <a:t>transmembran</a:t>
            </a:r>
            <a:r>
              <a:rPr lang="tr-TR" dirty="0" smtClean="0"/>
              <a:t> </a:t>
            </a:r>
            <a:r>
              <a:rPr lang="tr-TR" dirty="0" err="1" smtClean="0"/>
              <a:t>TARP’ların</a:t>
            </a:r>
            <a:r>
              <a:rPr lang="tr-TR" dirty="0" smtClean="0"/>
              <a:t> </a:t>
            </a:r>
            <a:r>
              <a:rPr lang="tr-TR" dirty="0" err="1" smtClean="0"/>
              <a:t>karboksi</a:t>
            </a:r>
            <a:r>
              <a:rPr lang="tr-TR" dirty="0" smtClean="0"/>
              <a:t> uçlarına bağlanarak AMPA reseptörlerini </a:t>
            </a:r>
            <a:r>
              <a:rPr lang="tr-TR" dirty="0" err="1" smtClean="0"/>
              <a:t>postsinaptik</a:t>
            </a:r>
            <a:r>
              <a:rPr lang="tr-TR" dirty="0" smtClean="0"/>
              <a:t> </a:t>
            </a:r>
            <a:r>
              <a:rPr lang="tr-TR" dirty="0" err="1" smtClean="0"/>
              <a:t>membrana</a:t>
            </a:r>
            <a:r>
              <a:rPr lang="tr-TR" dirty="0" smtClean="0"/>
              <a:t> yönlendirir</a:t>
            </a:r>
          </a:p>
          <a:p>
            <a:r>
              <a:rPr lang="tr-TR" dirty="0" smtClean="0"/>
              <a:t>Böylelikle </a:t>
            </a:r>
            <a:r>
              <a:rPr lang="tr-TR" dirty="0" err="1" smtClean="0"/>
              <a:t>sinaptik</a:t>
            </a:r>
            <a:r>
              <a:rPr lang="tr-TR" dirty="0" smtClean="0"/>
              <a:t> bağlantının </a:t>
            </a:r>
            <a:r>
              <a:rPr lang="tr-TR" dirty="0" err="1" smtClean="0"/>
              <a:t>kuvetini</a:t>
            </a:r>
            <a:r>
              <a:rPr lang="tr-TR" dirty="0" smtClean="0"/>
              <a:t> belirler</a:t>
            </a:r>
          </a:p>
        </p:txBody>
      </p:sp>
    </p:spTree>
    <p:extLst>
      <p:ext uri="{BB962C8B-B14F-4D97-AF65-F5344CB8AC3E}">
        <p14:creationId xmlns:p14="http://schemas.microsoft.com/office/powerpoint/2010/main" xmlns="" val="363454102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solidFill>
                  <a:srgbClr val="C00000"/>
                </a:solidFill>
              </a:rPr>
              <a:t>PSD-95</a:t>
            </a:r>
            <a:endParaRPr lang="tr-TR" b="1" dirty="0">
              <a:solidFill>
                <a:srgbClr val="C0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7787208" cy="4525963"/>
          </a:xfrm>
        </p:spPr>
        <p:txBody>
          <a:bodyPr>
            <a:normAutofit fontScale="92500" lnSpcReduction="10000"/>
          </a:bodyPr>
          <a:lstStyle/>
          <a:p>
            <a:r>
              <a:rPr lang="tr-TR" dirty="0" smtClean="0"/>
              <a:t>PSD-95’in aşırı ifadesi AMPA aracılı </a:t>
            </a:r>
            <a:r>
              <a:rPr lang="tr-TR" dirty="0" err="1" smtClean="0"/>
              <a:t>eksitatör</a:t>
            </a:r>
            <a:r>
              <a:rPr lang="tr-TR" dirty="0" smtClean="0"/>
              <a:t> </a:t>
            </a:r>
            <a:r>
              <a:rPr lang="tr-TR" dirty="0" err="1" smtClean="0"/>
              <a:t>sinaptik</a:t>
            </a:r>
            <a:r>
              <a:rPr lang="tr-TR" dirty="0" smtClean="0"/>
              <a:t> iletimi arttırır</a:t>
            </a:r>
          </a:p>
          <a:p>
            <a:r>
              <a:rPr lang="tr-TR" dirty="0" err="1" smtClean="0"/>
              <a:t>RNAi</a:t>
            </a:r>
            <a:r>
              <a:rPr lang="tr-TR" dirty="0" smtClean="0"/>
              <a:t> ile PSD95 geninin susturulması </a:t>
            </a:r>
            <a:r>
              <a:rPr lang="tr-TR" dirty="0" err="1" smtClean="0"/>
              <a:t>sinaptik</a:t>
            </a:r>
            <a:r>
              <a:rPr lang="tr-TR" dirty="0" smtClean="0"/>
              <a:t> iletimi azaltır</a:t>
            </a:r>
          </a:p>
          <a:p>
            <a:r>
              <a:rPr lang="tr-TR" dirty="0" err="1" smtClean="0"/>
              <a:t>Sinaptik</a:t>
            </a:r>
            <a:r>
              <a:rPr lang="tr-TR" dirty="0" smtClean="0"/>
              <a:t> bağlantının kuvvetini belirleme işlevi ile uyumlu bir biçimde güçlü </a:t>
            </a:r>
            <a:r>
              <a:rPr lang="tr-TR" dirty="0" err="1" smtClean="0"/>
              <a:t>sinapslarda</a:t>
            </a:r>
            <a:r>
              <a:rPr lang="tr-TR" dirty="0" smtClean="0"/>
              <a:t> PSD daha büyük ve kalındır</a:t>
            </a:r>
          </a:p>
          <a:p>
            <a:r>
              <a:rPr lang="tr-TR" dirty="0" smtClean="0"/>
              <a:t>Daha fazla sayıda PSD-95 ve AMPA reseptörü ihtiva ederler</a:t>
            </a:r>
          </a:p>
          <a:p>
            <a:r>
              <a:rPr lang="tr-TR" dirty="0" smtClean="0"/>
              <a:t>PSD </a:t>
            </a:r>
            <a:r>
              <a:rPr lang="tr-TR" dirty="0" err="1" smtClean="0"/>
              <a:t>knockdown</a:t>
            </a:r>
            <a:r>
              <a:rPr lang="tr-TR" dirty="0" smtClean="0"/>
              <a:t> edilince PSD bütünlüğü ortadan kalkar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157483184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solidFill>
                  <a:srgbClr val="C00000"/>
                </a:solidFill>
              </a:rPr>
              <a:t>PSD-95</a:t>
            </a:r>
            <a:endParaRPr lang="tr-TR" b="1" dirty="0">
              <a:solidFill>
                <a:srgbClr val="C0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67544" y="1196752"/>
            <a:ext cx="8435280" cy="4525963"/>
          </a:xfrm>
        </p:spPr>
        <p:txBody>
          <a:bodyPr/>
          <a:lstStyle/>
          <a:p>
            <a:r>
              <a:rPr lang="tr-TR" dirty="0" err="1" smtClean="0"/>
              <a:t>Glutamat</a:t>
            </a:r>
            <a:r>
              <a:rPr lang="tr-TR" dirty="0" smtClean="0"/>
              <a:t> reseptörlerinin işlevlerini modüle eden sinyal iletim moleküllerinin </a:t>
            </a:r>
            <a:r>
              <a:rPr lang="tr-TR" dirty="0" err="1" smtClean="0"/>
              <a:t>PSD’ye</a:t>
            </a:r>
            <a:r>
              <a:rPr lang="tr-TR" dirty="0" smtClean="0"/>
              <a:t> yönlendirilmesinde de önemli rolü vardır</a:t>
            </a:r>
          </a:p>
          <a:p>
            <a:pPr lvl="1"/>
            <a:r>
              <a:rPr lang="tr-TR" dirty="0" smtClean="0"/>
              <a:t>AKAP-79/150 ve </a:t>
            </a:r>
            <a:r>
              <a:rPr lang="tr-TR" dirty="0" err="1" smtClean="0"/>
              <a:t>kalsinörin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349744807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solidFill>
                  <a:srgbClr val="C00000"/>
                </a:solidFill>
              </a:rPr>
              <a:t>PSD-95</a:t>
            </a:r>
            <a:endParaRPr lang="tr-TR" b="1" dirty="0">
              <a:solidFill>
                <a:srgbClr val="C0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8291264" cy="4525963"/>
          </a:xfrm>
        </p:spPr>
        <p:txBody>
          <a:bodyPr/>
          <a:lstStyle/>
          <a:p>
            <a:r>
              <a:rPr lang="tr-TR" dirty="0" smtClean="0"/>
              <a:t>Fonksiyonel olarak </a:t>
            </a:r>
            <a:r>
              <a:rPr lang="tr-TR" dirty="0" err="1" smtClean="0"/>
              <a:t>LTD’de</a:t>
            </a:r>
            <a:r>
              <a:rPr lang="tr-TR" dirty="0" smtClean="0"/>
              <a:t> rol oynar.</a:t>
            </a:r>
          </a:p>
          <a:p>
            <a:r>
              <a:rPr lang="tr-TR" dirty="0" err="1" smtClean="0"/>
              <a:t>RNAi</a:t>
            </a:r>
            <a:r>
              <a:rPr lang="tr-TR" dirty="0" smtClean="0"/>
              <a:t>  ile PSD95’in KD edilmesi ile LTD azalır</a:t>
            </a:r>
          </a:p>
          <a:p>
            <a:r>
              <a:rPr lang="tr-TR" dirty="0" smtClean="0"/>
              <a:t>PSD95 aşırı ifade edildiğinde LTD artar </a:t>
            </a:r>
          </a:p>
          <a:p>
            <a:r>
              <a:rPr lang="tr-TR" dirty="0"/>
              <a:t>PSD-95’in </a:t>
            </a:r>
            <a:r>
              <a:rPr lang="tr-TR" dirty="0" err="1"/>
              <a:t>PSDde</a:t>
            </a:r>
            <a:r>
              <a:rPr lang="tr-TR" dirty="0"/>
              <a:t> stabilizasyonunu azaltan </a:t>
            </a:r>
            <a:r>
              <a:rPr lang="tr-TR" dirty="0" err="1"/>
              <a:t>defosforilasyonun</a:t>
            </a:r>
            <a:r>
              <a:rPr lang="tr-TR" dirty="0"/>
              <a:t> aktivite bağımlı olarak meydana gelmesinin  LTD deki öneminin altında yatan mekanizma olduğu düşünülmektedir. </a:t>
            </a:r>
          </a:p>
          <a:p>
            <a:pPr marL="0" indent="0">
              <a:buNone/>
            </a:pPr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49350952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solidFill>
                  <a:srgbClr val="C00000"/>
                </a:solidFill>
              </a:rPr>
              <a:t>PSD-95</a:t>
            </a:r>
            <a:endParaRPr lang="tr-TR" b="1" dirty="0">
              <a:solidFill>
                <a:srgbClr val="C0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7715200" cy="4525963"/>
          </a:xfrm>
        </p:spPr>
        <p:txBody>
          <a:bodyPr/>
          <a:lstStyle/>
          <a:p>
            <a:r>
              <a:rPr lang="tr-TR" dirty="0" smtClean="0"/>
              <a:t>Diğer bir fonksiyonu da </a:t>
            </a:r>
            <a:r>
              <a:rPr lang="tr-TR" dirty="0" err="1" smtClean="0"/>
              <a:t>postsinaptik</a:t>
            </a:r>
            <a:r>
              <a:rPr lang="tr-TR" dirty="0" smtClean="0"/>
              <a:t> </a:t>
            </a:r>
            <a:r>
              <a:rPr lang="tr-TR" dirty="0" err="1" smtClean="0"/>
              <a:t>CAMlerine</a:t>
            </a:r>
            <a:r>
              <a:rPr lang="tr-TR" dirty="0" smtClean="0"/>
              <a:t> </a:t>
            </a:r>
            <a:r>
              <a:rPr lang="tr-TR" dirty="0" err="1" smtClean="0"/>
              <a:t>bağalanarak</a:t>
            </a:r>
            <a:r>
              <a:rPr lang="tr-TR" dirty="0" smtClean="0"/>
              <a:t> </a:t>
            </a:r>
            <a:r>
              <a:rPr lang="tr-TR" dirty="0" err="1" smtClean="0"/>
              <a:t>sinaptik</a:t>
            </a:r>
            <a:r>
              <a:rPr lang="tr-TR" dirty="0" smtClean="0"/>
              <a:t> adezyonu organize etmektir</a:t>
            </a:r>
          </a:p>
          <a:p>
            <a:pPr lvl="1"/>
            <a:r>
              <a:rPr lang="tr-TR" dirty="0" err="1" smtClean="0"/>
              <a:t>Nöroliginler</a:t>
            </a:r>
            <a:endParaRPr lang="tr-TR" dirty="0" smtClean="0"/>
          </a:p>
          <a:p>
            <a:pPr lvl="1"/>
            <a:r>
              <a:rPr lang="tr-TR" dirty="0" err="1" smtClean="0"/>
              <a:t>Netrin</a:t>
            </a:r>
            <a:r>
              <a:rPr lang="tr-TR" dirty="0" smtClean="0"/>
              <a:t> G </a:t>
            </a:r>
            <a:r>
              <a:rPr lang="tr-TR" dirty="0" err="1" smtClean="0"/>
              <a:t>ligandları</a:t>
            </a:r>
            <a:endParaRPr lang="tr-TR" dirty="0" smtClean="0"/>
          </a:p>
          <a:p>
            <a:pPr lvl="1"/>
            <a:r>
              <a:rPr lang="tr-TR" dirty="0" err="1" smtClean="0"/>
              <a:t>SALMler</a:t>
            </a:r>
            <a:endParaRPr lang="tr-TR" dirty="0" smtClean="0"/>
          </a:p>
          <a:p>
            <a:pPr lvl="1"/>
            <a:r>
              <a:rPr lang="tr-TR" dirty="0" err="1" smtClean="0"/>
              <a:t>LRRTMler</a:t>
            </a: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xmlns="" val="14866452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1262" y="1351309"/>
            <a:ext cx="8387162" cy="4525963"/>
          </a:xfrm>
        </p:spPr>
        <p:txBody>
          <a:bodyPr>
            <a:normAutofit/>
          </a:bodyPr>
          <a:lstStyle/>
          <a:p>
            <a:r>
              <a:rPr lang="tr-TR" dirty="0" smtClean="0"/>
              <a:t>Eş zamanlı olarak hücre adezyon molekülleri, hücre </a:t>
            </a:r>
            <a:r>
              <a:rPr lang="tr-TR" dirty="0" err="1" smtClean="0"/>
              <a:t>membranı</a:t>
            </a:r>
            <a:r>
              <a:rPr lang="tr-TR" dirty="0" smtClean="0"/>
              <a:t> reseptörleri ve sinyal iletim molekülleri etkileşerek PSD-95 ailesi üyeleri akson-</a:t>
            </a:r>
            <a:r>
              <a:rPr lang="tr-TR" dirty="0" err="1" smtClean="0"/>
              <a:t>dendrit</a:t>
            </a:r>
            <a:r>
              <a:rPr lang="tr-TR" dirty="0" smtClean="0"/>
              <a:t> temasının meydana geldiği bölgelerde </a:t>
            </a:r>
            <a:r>
              <a:rPr lang="tr-TR" dirty="0" err="1" smtClean="0"/>
              <a:t>sinapsların</a:t>
            </a:r>
            <a:r>
              <a:rPr lang="tr-TR" dirty="0" smtClean="0"/>
              <a:t> morfolojik ve fonksiyonel olgunlaşmasında merkezi rol oynamaktadır.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51093991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solidFill>
                  <a:srgbClr val="C00000"/>
                </a:solidFill>
              </a:rPr>
              <a:t>GKAP, </a:t>
            </a:r>
            <a:r>
              <a:rPr lang="tr-TR" b="1" dirty="0" err="1" smtClean="0">
                <a:solidFill>
                  <a:srgbClr val="C00000"/>
                </a:solidFill>
              </a:rPr>
              <a:t>Shank</a:t>
            </a:r>
            <a:r>
              <a:rPr lang="tr-TR" b="1" dirty="0" smtClean="0">
                <a:solidFill>
                  <a:srgbClr val="C00000"/>
                </a:solidFill>
              </a:rPr>
              <a:t> ve Homer</a:t>
            </a:r>
            <a:endParaRPr lang="tr-TR" b="1" dirty="0">
              <a:solidFill>
                <a:srgbClr val="C0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7787208" cy="4525963"/>
          </a:xfrm>
        </p:spPr>
        <p:txBody>
          <a:bodyPr>
            <a:normAutofit/>
          </a:bodyPr>
          <a:lstStyle/>
          <a:p>
            <a:r>
              <a:rPr lang="tr-TR" dirty="0" smtClean="0"/>
              <a:t>GKAP ailesi iskele proteinleri PSD-95 ailesinin GK-benzeri domaini ile etkileşirler</a:t>
            </a:r>
          </a:p>
          <a:p>
            <a:r>
              <a:rPr lang="tr-TR" dirty="0" smtClean="0"/>
              <a:t>Kendi </a:t>
            </a:r>
            <a:r>
              <a:rPr lang="tr-TR" dirty="0" err="1" smtClean="0"/>
              <a:t>karboksi</a:t>
            </a:r>
            <a:r>
              <a:rPr lang="tr-TR" dirty="0" smtClean="0"/>
              <a:t> domainleri ile de </a:t>
            </a:r>
            <a:r>
              <a:rPr lang="tr-TR" dirty="0" err="1" smtClean="0"/>
              <a:t>Shank’ın</a:t>
            </a:r>
            <a:r>
              <a:rPr lang="tr-TR" dirty="0" smtClean="0"/>
              <a:t> PDZ domaini ile etkileşir</a:t>
            </a:r>
          </a:p>
          <a:p>
            <a:r>
              <a:rPr lang="tr-TR" dirty="0" err="1" smtClean="0"/>
              <a:t>Shank</a:t>
            </a:r>
            <a:r>
              <a:rPr lang="tr-TR" dirty="0" smtClean="0"/>
              <a:t> da Homer’a bağlanır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137173719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67544" y="620689"/>
            <a:ext cx="8291264" cy="1512168"/>
          </a:xfrm>
        </p:spPr>
        <p:txBody>
          <a:bodyPr/>
          <a:lstStyle/>
          <a:p>
            <a:r>
              <a:rPr lang="tr-TR" dirty="0" smtClean="0"/>
              <a:t>Bu üçlü yapılanma PSD-95 ile  daha derinlerinde yer alan iskele proteinleri arasında bir iskele aksı oluşturur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230921086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err="1" smtClean="0">
                <a:solidFill>
                  <a:srgbClr val="C00000"/>
                </a:solidFill>
              </a:rPr>
              <a:t>Shank</a:t>
            </a:r>
            <a:r>
              <a:rPr lang="tr-TR" b="1" dirty="0" smtClean="0">
                <a:solidFill>
                  <a:srgbClr val="C00000"/>
                </a:solidFill>
              </a:rPr>
              <a:t> ailesi (</a:t>
            </a:r>
            <a:r>
              <a:rPr lang="tr-TR" b="1" dirty="0" err="1" smtClean="0">
                <a:solidFill>
                  <a:srgbClr val="C00000"/>
                </a:solidFill>
              </a:rPr>
              <a:t>shank</a:t>
            </a:r>
            <a:r>
              <a:rPr lang="tr-TR" b="1" dirty="0" smtClean="0">
                <a:solidFill>
                  <a:srgbClr val="C00000"/>
                </a:solidFill>
              </a:rPr>
              <a:t> 1-3)</a:t>
            </a:r>
            <a:endParaRPr lang="tr-TR" b="1" dirty="0">
              <a:solidFill>
                <a:srgbClr val="C0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7787208" cy="4525963"/>
          </a:xfrm>
        </p:spPr>
        <p:txBody>
          <a:bodyPr>
            <a:normAutofit/>
          </a:bodyPr>
          <a:lstStyle/>
          <a:p>
            <a:r>
              <a:rPr lang="tr-TR" dirty="0" smtClean="0"/>
              <a:t>~200 </a:t>
            </a:r>
            <a:r>
              <a:rPr lang="tr-TR" dirty="0" err="1" smtClean="0"/>
              <a:t>kDa</a:t>
            </a:r>
            <a:r>
              <a:rPr lang="tr-TR" dirty="0" smtClean="0"/>
              <a:t> büyüklüğünde, çok sayıda protein-protein etkileşiminde rol oynayan domain yapılanmasına sahip iskele proteinleridir</a:t>
            </a:r>
          </a:p>
          <a:p>
            <a:r>
              <a:rPr lang="tr-TR" dirty="0" smtClean="0"/>
              <a:t>İşlevsel olarak Homer ile birlikte </a:t>
            </a:r>
            <a:r>
              <a:rPr lang="tr-TR" dirty="0" err="1" smtClean="0"/>
              <a:t>dendritik</a:t>
            </a:r>
            <a:r>
              <a:rPr lang="tr-TR" dirty="0" smtClean="0"/>
              <a:t> diken büyümesini ve </a:t>
            </a:r>
            <a:r>
              <a:rPr lang="tr-TR" dirty="0" err="1" smtClean="0"/>
              <a:t>sinaptik</a:t>
            </a:r>
            <a:r>
              <a:rPr lang="tr-TR" dirty="0" smtClean="0"/>
              <a:t> iletimi tetikler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16375474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924744" y="404664"/>
            <a:ext cx="8219256" cy="4525963"/>
          </a:xfrm>
        </p:spPr>
        <p:txBody>
          <a:bodyPr/>
          <a:lstStyle/>
          <a:p>
            <a:pPr marL="0" indent="0">
              <a:buNone/>
            </a:pPr>
            <a:r>
              <a:rPr lang="tr-TR" dirty="0" smtClean="0"/>
              <a:t>Sayıca daha fazla bulunmaları ve kendine özgü yapılanmaları nedeniyle </a:t>
            </a:r>
            <a:r>
              <a:rPr lang="tr-TR" dirty="0" err="1" smtClean="0"/>
              <a:t>eksitatör</a:t>
            </a:r>
            <a:r>
              <a:rPr lang="tr-TR" dirty="0" smtClean="0"/>
              <a:t> (</a:t>
            </a:r>
            <a:r>
              <a:rPr lang="tr-TR" dirty="0" err="1" smtClean="0"/>
              <a:t>glutamaterjik</a:t>
            </a:r>
            <a:r>
              <a:rPr lang="tr-TR" dirty="0" smtClean="0"/>
              <a:t>) </a:t>
            </a:r>
            <a:r>
              <a:rPr lang="tr-TR" dirty="0" err="1" smtClean="0"/>
              <a:t>sinapsların</a:t>
            </a:r>
            <a:r>
              <a:rPr lang="tr-TR" dirty="0" smtClean="0"/>
              <a:t> </a:t>
            </a:r>
            <a:r>
              <a:rPr lang="tr-TR" dirty="0" err="1" smtClean="0"/>
              <a:t>postsinaptik</a:t>
            </a:r>
            <a:r>
              <a:rPr lang="tr-TR" dirty="0" smtClean="0"/>
              <a:t> yapısı daha detaylı bilinmektedir.</a:t>
            </a:r>
            <a:endParaRPr lang="tr-TR" dirty="0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92865570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solidFill>
                  <a:srgbClr val="C00000"/>
                </a:solidFill>
              </a:rPr>
              <a:t>Homer Ailesi (Homer 1-3)</a:t>
            </a:r>
            <a:endParaRPr lang="tr-TR" b="1" dirty="0">
              <a:solidFill>
                <a:srgbClr val="C0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179512" y="1600200"/>
            <a:ext cx="7128792" cy="4525963"/>
          </a:xfrm>
        </p:spPr>
        <p:txBody>
          <a:bodyPr>
            <a:normAutofit/>
          </a:bodyPr>
          <a:lstStyle/>
          <a:p>
            <a:r>
              <a:rPr lang="tr-TR" dirty="0" err="1" smtClean="0"/>
              <a:t>Shank</a:t>
            </a:r>
            <a:r>
              <a:rPr lang="tr-TR" dirty="0" smtClean="0"/>
              <a:t> ve Grup I </a:t>
            </a:r>
            <a:r>
              <a:rPr lang="tr-TR" dirty="0" err="1" smtClean="0"/>
              <a:t>mGluR’leri</a:t>
            </a:r>
            <a:r>
              <a:rPr lang="tr-TR" dirty="0" smtClean="0"/>
              <a:t> (mGluR1, mGluR5) ile etkileşen ve bu yapıları birbirine bağlayan iskele proteinleridir</a:t>
            </a:r>
          </a:p>
          <a:p>
            <a:r>
              <a:rPr lang="tr-TR" dirty="0" smtClean="0"/>
              <a:t>Bu iskele proteinleri sayesinde PSD-95 ilişkili NMDA reseptörleri ve </a:t>
            </a:r>
            <a:r>
              <a:rPr lang="tr-TR" dirty="0" err="1" smtClean="0"/>
              <a:t>mGluRler</a:t>
            </a:r>
            <a:r>
              <a:rPr lang="tr-TR" dirty="0" smtClean="0"/>
              <a:t> arasında fonksiyonel bir etkileşimin kurulması kolaylaştırılmış olur.</a:t>
            </a:r>
          </a:p>
          <a:p>
            <a:r>
              <a:rPr lang="tr-TR" dirty="0" smtClean="0"/>
              <a:t>Dinamin-3 ile de etkileşime geçerek PSD ile </a:t>
            </a:r>
            <a:r>
              <a:rPr lang="tr-TR" dirty="0" err="1" smtClean="0"/>
              <a:t>endositik</a:t>
            </a:r>
            <a:r>
              <a:rPr lang="tr-TR" dirty="0" smtClean="0"/>
              <a:t> </a:t>
            </a:r>
            <a:r>
              <a:rPr lang="tr-TR" dirty="0" err="1" smtClean="0"/>
              <a:t>zon</a:t>
            </a:r>
            <a:r>
              <a:rPr lang="tr-TR" dirty="0" smtClean="0"/>
              <a:t> arasında bağlantı kurar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31600103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solidFill>
                  <a:srgbClr val="C00000"/>
                </a:solidFill>
              </a:rPr>
              <a:t>Diğer PSD İskele Proteinleri</a:t>
            </a:r>
            <a:endParaRPr lang="tr-TR" b="1" dirty="0">
              <a:solidFill>
                <a:srgbClr val="C0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107504" y="1556792"/>
            <a:ext cx="8064896" cy="4997152"/>
          </a:xfrm>
        </p:spPr>
        <p:txBody>
          <a:bodyPr>
            <a:normAutofit lnSpcReduction="10000"/>
          </a:bodyPr>
          <a:lstStyle/>
          <a:p>
            <a:r>
              <a:rPr lang="tr-TR" b="1" dirty="0" smtClean="0">
                <a:solidFill>
                  <a:srgbClr val="0070C0"/>
                </a:solidFill>
              </a:rPr>
              <a:t>IRSp53:</a:t>
            </a:r>
            <a:r>
              <a:rPr lang="tr-TR" dirty="0" smtClean="0"/>
              <a:t> PSD-95 ve </a:t>
            </a:r>
            <a:r>
              <a:rPr lang="tr-TR" dirty="0" err="1" smtClean="0"/>
              <a:t>Shank</a:t>
            </a:r>
            <a:r>
              <a:rPr lang="tr-TR" dirty="0" smtClean="0"/>
              <a:t> ile doğrudan etkileşime geçerek </a:t>
            </a:r>
            <a:r>
              <a:rPr lang="tr-TR" dirty="0" err="1" smtClean="0"/>
              <a:t>dendritik</a:t>
            </a:r>
            <a:r>
              <a:rPr lang="tr-TR" dirty="0" smtClean="0"/>
              <a:t> dikenlerde </a:t>
            </a:r>
            <a:r>
              <a:rPr lang="tr-TR" dirty="0" err="1" smtClean="0"/>
              <a:t>aktin</a:t>
            </a:r>
            <a:r>
              <a:rPr lang="tr-TR" dirty="0" smtClean="0"/>
              <a:t> </a:t>
            </a:r>
            <a:r>
              <a:rPr lang="tr-TR" dirty="0" err="1" smtClean="0"/>
              <a:t>polimerizasyonunun</a:t>
            </a:r>
            <a:r>
              <a:rPr lang="tr-TR" dirty="0" smtClean="0"/>
              <a:t> düzenlenmesinde Rac1’in </a:t>
            </a:r>
            <a:r>
              <a:rPr lang="tr-TR" dirty="0" err="1" smtClean="0"/>
              <a:t>efektörü</a:t>
            </a:r>
            <a:r>
              <a:rPr lang="tr-TR" dirty="0" smtClean="0"/>
              <a:t> olarak iş görür</a:t>
            </a:r>
          </a:p>
          <a:p>
            <a:r>
              <a:rPr lang="tr-TR" b="1" dirty="0" smtClean="0">
                <a:ln>
                  <a:solidFill>
                    <a:srgbClr val="00B050"/>
                  </a:solidFill>
                </a:ln>
                <a:solidFill>
                  <a:srgbClr val="00B050"/>
                </a:solidFill>
              </a:rPr>
              <a:t>AKAP79/150:</a:t>
            </a:r>
            <a:r>
              <a:rPr lang="tr-TR" dirty="0" smtClean="0">
                <a:ln>
                  <a:solidFill>
                    <a:srgbClr val="00B050"/>
                  </a:solidFill>
                </a:ln>
                <a:solidFill>
                  <a:srgbClr val="00B050"/>
                </a:solidFill>
              </a:rPr>
              <a:t> </a:t>
            </a:r>
            <a:r>
              <a:rPr lang="tr-TR" dirty="0" smtClean="0"/>
              <a:t>PSD 95 ile </a:t>
            </a:r>
            <a:r>
              <a:rPr lang="tr-TR" dirty="0" err="1" smtClean="0"/>
              <a:t>etkileşir.Prtein</a:t>
            </a:r>
            <a:r>
              <a:rPr lang="tr-TR" dirty="0" smtClean="0"/>
              <a:t> </a:t>
            </a:r>
            <a:r>
              <a:rPr lang="tr-TR" dirty="0" err="1" smtClean="0"/>
              <a:t>kinaz</a:t>
            </a:r>
            <a:r>
              <a:rPr lang="tr-TR" dirty="0" smtClean="0"/>
              <a:t> A, </a:t>
            </a:r>
            <a:r>
              <a:rPr lang="tr-TR" dirty="0" err="1" smtClean="0"/>
              <a:t>kalsinörin</a:t>
            </a:r>
            <a:r>
              <a:rPr lang="tr-TR" dirty="0" smtClean="0"/>
              <a:t> gibi enzimleri </a:t>
            </a:r>
            <a:r>
              <a:rPr lang="tr-TR" dirty="0" err="1" smtClean="0"/>
              <a:t>glutamat</a:t>
            </a:r>
            <a:r>
              <a:rPr lang="tr-TR" dirty="0" smtClean="0"/>
              <a:t> reseptörleri ve </a:t>
            </a:r>
            <a:r>
              <a:rPr lang="tr-TR" dirty="0" err="1" smtClean="0"/>
              <a:t>sinaptik</a:t>
            </a:r>
            <a:r>
              <a:rPr lang="tr-TR" dirty="0" smtClean="0"/>
              <a:t> fonksiyonu düzenlemek üzere </a:t>
            </a:r>
            <a:r>
              <a:rPr lang="tr-TR" dirty="0" err="1" smtClean="0"/>
              <a:t>PSD’ye</a:t>
            </a:r>
            <a:r>
              <a:rPr lang="tr-TR" dirty="0" smtClean="0"/>
              <a:t> yönlendirir</a:t>
            </a:r>
          </a:p>
          <a:p>
            <a:r>
              <a:rPr lang="tr-TR" b="1" dirty="0" smtClean="0">
                <a:ln>
                  <a:solidFill>
                    <a:srgbClr val="7030A0"/>
                  </a:solidFill>
                </a:ln>
                <a:solidFill>
                  <a:srgbClr val="7030A0"/>
                </a:solidFill>
              </a:rPr>
              <a:t>GRIP ve PICK1: </a:t>
            </a:r>
            <a:r>
              <a:rPr lang="tr-TR" dirty="0" smtClean="0"/>
              <a:t>AMPA reseptörü ile ilişkili iskele proteinleridir. </a:t>
            </a:r>
            <a:r>
              <a:rPr lang="tr-TR" dirty="0" err="1" smtClean="0"/>
              <a:t>PSDde</a:t>
            </a:r>
            <a:r>
              <a:rPr lang="tr-TR" dirty="0" smtClean="0"/>
              <a:t> bulunurlar ancak sayıca çok fazla değillerdir. Sadece AMPA reseptör trafiğinde önemli  oldukları düşünülmektedir.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390007667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err="1" smtClean="0">
                <a:solidFill>
                  <a:srgbClr val="C00000"/>
                </a:solidFill>
              </a:rPr>
              <a:t>PSD’nin</a:t>
            </a:r>
            <a:r>
              <a:rPr lang="tr-TR" b="1" dirty="0" smtClean="0">
                <a:solidFill>
                  <a:srgbClr val="C00000"/>
                </a:solidFill>
              </a:rPr>
              <a:t> Sinyal </a:t>
            </a:r>
            <a:r>
              <a:rPr lang="tr-TR" b="1" dirty="0">
                <a:solidFill>
                  <a:srgbClr val="C00000"/>
                </a:solidFill>
              </a:rPr>
              <a:t>İ</a:t>
            </a:r>
            <a:r>
              <a:rPr lang="tr-TR" b="1" dirty="0" smtClean="0">
                <a:solidFill>
                  <a:srgbClr val="C00000"/>
                </a:solidFill>
              </a:rPr>
              <a:t>letim Proteinleri</a:t>
            </a:r>
            <a:endParaRPr lang="tr-TR" b="1" dirty="0">
              <a:solidFill>
                <a:srgbClr val="C0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7571184" cy="4525963"/>
          </a:xfrm>
        </p:spPr>
        <p:txBody>
          <a:bodyPr>
            <a:normAutofit/>
          </a:bodyPr>
          <a:lstStyle/>
          <a:p>
            <a:r>
              <a:rPr lang="tr-TR" dirty="0" smtClean="0"/>
              <a:t>Çok çeşitli </a:t>
            </a:r>
            <a:r>
              <a:rPr lang="tr-TR" dirty="0" err="1" smtClean="0"/>
              <a:t>sitoplazmik</a:t>
            </a:r>
            <a:r>
              <a:rPr lang="tr-TR" dirty="0" smtClean="0"/>
              <a:t> sinyal iletim proteini içerirler</a:t>
            </a:r>
          </a:p>
          <a:p>
            <a:r>
              <a:rPr lang="tr-TR" dirty="0" err="1" smtClean="0"/>
              <a:t>Kinazlar</a:t>
            </a:r>
            <a:endParaRPr lang="tr-TR" dirty="0" smtClean="0"/>
          </a:p>
          <a:p>
            <a:pPr lvl="1"/>
            <a:r>
              <a:rPr lang="tr-TR" dirty="0" err="1" smtClean="0"/>
              <a:t>CaMKII</a:t>
            </a:r>
            <a:r>
              <a:rPr lang="el-GR" dirty="0" smtClean="0"/>
              <a:t>α</a:t>
            </a:r>
            <a:endParaRPr lang="tr-TR" dirty="0" smtClean="0"/>
          </a:p>
          <a:p>
            <a:pPr lvl="1"/>
            <a:r>
              <a:rPr lang="tr-TR" dirty="0" smtClean="0"/>
              <a:t>Reseptör olmayan </a:t>
            </a:r>
            <a:r>
              <a:rPr lang="tr-TR" dirty="0" err="1" smtClean="0"/>
              <a:t>tirozin</a:t>
            </a:r>
            <a:r>
              <a:rPr lang="tr-TR" dirty="0" smtClean="0"/>
              <a:t> </a:t>
            </a:r>
            <a:r>
              <a:rPr lang="tr-TR" dirty="0" err="1" smtClean="0"/>
              <a:t>kinazlar</a:t>
            </a:r>
            <a:endParaRPr lang="tr-TR" dirty="0" smtClean="0"/>
          </a:p>
          <a:p>
            <a:r>
              <a:rPr lang="tr-TR" dirty="0" err="1" smtClean="0"/>
              <a:t>Fosfatazlar</a:t>
            </a:r>
            <a:endParaRPr lang="tr-TR" dirty="0" smtClean="0"/>
          </a:p>
          <a:p>
            <a:r>
              <a:rPr lang="tr-TR" dirty="0" smtClean="0"/>
              <a:t>Serin/</a:t>
            </a:r>
            <a:r>
              <a:rPr lang="tr-TR" dirty="0" err="1" smtClean="0"/>
              <a:t>Treonin</a:t>
            </a:r>
            <a:r>
              <a:rPr lang="tr-TR" dirty="0" smtClean="0"/>
              <a:t> protein </a:t>
            </a:r>
            <a:r>
              <a:rPr lang="tr-TR" dirty="0" err="1" smtClean="0"/>
              <a:t>fosfatazlar</a:t>
            </a:r>
            <a:endParaRPr lang="tr-TR" dirty="0" smtClean="0"/>
          </a:p>
          <a:p>
            <a:r>
              <a:rPr lang="tr-TR" dirty="0" smtClean="0"/>
              <a:t>Protein </a:t>
            </a:r>
            <a:r>
              <a:rPr lang="tr-TR" dirty="0" err="1" smtClean="0"/>
              <a:t>treonin</a:t>
            </a:r>
            <a:r>
              <a:rPr lang="tr-TR" dirty="0" smtClean="0"/>
              <a:t> </a:t>
            </a:r>
            <a:r>
              <a:rPr lang="tr-TR" dirty="0" err="1" smtClean="0"/>
              <a:t>fosfatazlar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158697925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b="1" dirty="0" err="1" smtClean="0">
                <a:solidFill>
                  <a:srgbClr val="0070C0"/>
                </a:solidFill>
              </a:rPr>
              <a:t>CaMKII</a:t>
            </a:r>
            <a:r>
              <a:rPr lang="tr-TR" altLang="tr-TR" b="1" dirty="0" smtClean="0">
                <a:solidFill>
                  <a:srgbClr val="0070C0"/>
                </a:solidFill>
              </a:rPr>
              <a:t>-</a:t>
            </a:r>
            <a:r>
              <a:rPr lang="el-GR" altLang="tr-TR" b="1" dirty="0" smtClean="0">
                <a:solidFill>
                  <a:srgbClr val="0070C0"/>
                </a:solidFill>
              </a:rPr>
              <a:t>α</a:t>
            </a:r>
            <a:endParaRPr lang="tr-TR" altLang="tr-TR" b="1" dirty="0" smtClean="0">
              <a:solidFill>
                <a:srgbClr val="0070C0"/>
              </a:solidFill>
            </a:endParaRPr>
          </a:p>
        </p:txBody>
      </p:sp>
      <p:sp>
        <p:nvSpPr>
          <p:cNvPr id="2" name="İçerik Yer Tutucusu 1"/>
          <p:cNvSpPr>
            <a:spLocks noGrp="1"/>
          </p:cNvSpPr>
          <p:nvPr>
            <p:ph idx="1"/>
          </p:nvPr>
        </p:nvSpPr>
        <p:spPr>
          <a:xfrm>
            <a:off x="467544" y="1484784"/>
            <a:ext cx="7488832" cy="4525963"/>
          </a:xfrm>
        </p:spPr>
        <p:txBody>
          <a:bodyPr>
            <a:normAutofit/>
          </a:bodyPr>
          <a:lstStyle/>
          <a:p>
            <a:r>
              <a:rPr lang="tr-TR" dirty="0" smtClean="0"/>
              <a:t>Çeşitli PSD proteinlerine bağlanarak onları </a:t>
            </a:r>
            <a:r>
              <a:rPr lang="tr-TR" dirty="0" err="1" smtClean="0"/>
              <a:t>fosforiller</a:t>
            </a:r>
            <a:r>
              <a:rPr lang="tr-TR" dirty="0" smtClean="0"/>
              <a:t> (</a:t>
            </a:r>
            <a:r>
              <a:rPr lang="tr-TR" dirty="0" err="1" smtClean="0"/>
              <a:t>Örn</a:t>
            </a:r>
            <a:r>
              <a:rPr lang="tr-TR" dirty="0" smtClean="0"/>
              <a:t>: NMDA reseptörleri)</a:t>
            </a:r>
          </a:p>
          <a:p>
            <a:r>
              <a:rPr lang="tr-TR" dirty="0" smtClean="0"/>
              <a:t>NMDA reseptörlerinin aktive olması ile hücre içine </a:t>
            </a:r>
            <a:r>
              <a:rPr lang="tr-TR" dirty="0" err="1" smtClean="0"/>
              <a:t>Ca</a:t>
            </a:r>
            <a:r>
              <a:rPr lang="tr-TR" dirty="0" smtClean="0"/>
              <a:t> girişi </a:t>
            </a:r>
            <a:r>
              <a:rPr lang="tr-TR" dirty="0" err="1" smtClean="0"/>
              <a:t>CaMKII</a:t>
            </a:r>
            <a:r>
              <a:rPr lang="tr-TR" dirty="0" smtClean="0"/>
              <a:t>-</a:t>
            </a:r>
            <a:r>
              <a:rPr lang="el-GR" dirty="0"/>
              <a:t>α</a:t>
            </a:r>
            <a:r>
              <a:rPr lang="tr-TR" dirty="0" smtClean="0"/>
              <a:t> aktive eder. </a:t>
            </a:r>
          </a:p>
          <a:p>
            <a:r>
              <a:rPr lang="tr-TR" dirty="0" smtClean="0"/>
              <a:t>AMPA reseptörlerinin </a:t>
            </a:r>
            <a:r>
              <a:rPr lang="tr-TR" dirty="0" err="1" smtClean="0"/>
              <a:t>sinapslara</a:t>
            </a:r>
            <a:r>
              <a:rPr lang="tr-TR" dirty="0" smtClean="0"/>
              <a:t> lokalizasyonunu tetikler</a:t>
            </a:r>
          </a:p>
          <a:p>
            <a:r>
              <a:rPr lang="tr-TR" dirty="0" smtClean="0"/>
              <a:t>LTP için kritiktir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343395657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600200"/>
            <a:ext cx="7859216" cy="4525963"/>
          </a:xfrm>
        </p:spPr>
        <p:txBody>
          <a:bodyPr>
            <a:normAutofit fontScale="92500" lnSpcReduction="10000"/>
          </a:bodyPr>
          <a:lstStyle/>
          <a:p>
            <a:r>
              <a:rPr lang="tr-TR" dirty="0" smtClean="0"/>
              <a:t>Aynı zamanda iskele proteini olarak da iş görür.</a:t>
            </a:r>
          </a:p>
          <a:p>
            <a:r>
              <a:rPr lang="tr-TR" dirty="0" err="1" smtClean="0"/>
              <a:t>Proteozomlara</a:t>
            </a:r>
            <a:r>
              <a:rPr lang="tr-TR" dirty="0" smtClean="0"/>
              <a:t> bağlanarak onları aktive olmuş </a:t>
            </a:r>
            <a:r>
              <a:rPr lang="tr-TR" dirty="0" err="1" smtClean="0"/>
              <a:t>dendritik</a:t>
            </a:r>
            <a:r>
              <a:rPr lang="tr-TR" dirty="0" smtClean="0"/>
              <a:t> dikenlere yönlendirir.</a:t>
            </a:r>
          </a:p>
          <a:p>
            <a:r>
              <a:rPr lang="tr-TR" dirty="0" smtClean="0"/>
              <a:t>Aktive olmuş dikenlerde </a:t>
            </a:r>
            <a:r>
              <a:rPr lang="tr-TR" dirty="0" err="1" smtClean="0"/>
              <a:t>ubiquitinlenmiş</a:t>
            </a:r>
            <a:r>
              <a:rPr lang="tr-TR" dirty="0" smtClean="0"/>
              <a:t> proteinlerin </a:t>
            </a:r>
            <a:r>
              <a:rPr lang="tr-TR" dirty="0" err="1" smtClean="0"/>
              <a:t>turnover’ında</a:t>
            </a:r>
            <a:r>
              <a:rPr lang="tr-TR" dirty="0" smtClean="0"/>
              <a:t> önemli rol oynar.</a:t>
            </a:r>
          </a:p>
          <a:p>
            <a:r>
              <a:rPr lang="tr-TR" dirty="0" smtClean="0"/>
              <a:t>İskele proteini işlevi </a:t>
            </a:r>
            <a:r>
              <a:rPr lang="tr-TR" dirty="0" err="1" smtClean="0"/>
              <a:t>PSDde</a:t>
            </a:r>
            <a:r>
              <a:rPr lang="tr-TR" dirty="0" smtClean="0"/>
              <a:t> neden en yoğun olarak bulunan protein olduğunu açıklar.</a:t>
            </a:r>
          </a:p>
          <a:p>
            <a:r>
              <a:rPr lang="tr-TR" dirty="0" smtClean="0"/>
              <a:t>F-</a:t>
            </a:r>
            <a:r>
              <a:rPr lang="tr-TR" dirty="0" err="1" smtClean="0"/>
              <a:t>aktine</a:t>
            </a:r>
            <a:r>
              <a:rPr lang="tr-TR" dirty="0" smtClean="0"/>
              <a:t> bağlanarak diken yapısının stabilizasyonunda da rol oynar</a:t>
            </a:r>
            <a:endParaRPr lang="tr-TR" dirty="0"/>
          </a:p>
        </p:txBody>
      </p:sp>
      <p:sp>
        <p:nvSpPr>
          <p:cNvPr id="4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b="1" dirty="0" err="1">
                <a:solidFill>
                  <a:srgbClr val="0070C0"/>
                </a:solidFill>
              </a:rPr>
              <a:t>CaMKII</a:t>
            </a:r>
            <a:r>
              <a:rPr lang="tr-TR" altLang="tr-TR" b="1" dirty="0">
                <a:solidFill>
                  <a:srgbClr val="0070C0"/>
                </a:solidFill>
              </a:rPr>
              <a:t>-</a:t>
            </a:r>
            <a:r>
              <a:rPr lang="el-GR" altLang="tr-TR" b="1" dirty="0">
                <a:solidFill>
                  <a:srgbClr val="0070C0"/>
                </a:solidFill>
              </a:rPr>
              <a:t>α</a:t>
            </a:r>
            <a:endParaRPr lang="tr-TR" altLang="tr-TR" dirty="0" smtClean="0"/>
          </a:p>
        </p:txBody>
      </p:sp>
    </p:spTree>
    <p:extLst>
      <p:ext uri="{BB962C8B-B14F-4D97-AF65-F5344CB8AC3E}">
        <p14:creationId xmlns:p14="http://schemas.microsoft.com/office/powerpoint/2010/main" xmlns="" val="385148442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7504" y="1196752"/>
            <a:ext cx="8136904" cy="5328592"/>
          </a:xfrm>
        </p:spPr>
        <p:txBody>
          <a:bodyPr>
            <a:normAutofit lnSpcReduction="10000"/>
          </a:bodyPr>
          <a:lstStyle/>
          <a:p>
            <a:r>
              <a:rPr lang="tr-TR" dirty="0" smtClean="0"/>
              <a:t>Aynı zamanda iskele proteini olarak da iş görür.</a:t>
            </a:r>
          </a:p>
          <a:p>
            <a:r>
              <a:rPr lang="tr-TR" dirty="0" err="1" smtClean="0"/>
              <a:t>Proteozomlara</a:t>
            </a:r>
            <a:r>
              <a:rPr lang="tr-TR" dirty="0" smtClean="0"/>
              <a:t> bağlanarak onları aktive olmuş </a:t>
            </a:r>
            <a:r>
              <a:rPr lang="tr-TR" dirty="0" err="1" smtClean="0"/>
              <a:t>dendritik</a:t>
            </a:r>
            <a:r>
              <a:rPr lang="tr-TR" dirty="0" smtClean="0"/>
              <a:t> dikenlere yönlendirir.</a:t>
            </a:r>
          </a:p>
          <a:p>
            <a:r>
              <a:rPr lang="tr-TR" dirty="0" smtClean="0"/>
              <a:t>Aktive olmuş dikenlerde </a:t>
            </a:r>
            <a:r>
              <a:rPr lang="tr-TR" dirty="0" err="1" smtClean="0"/>
              <a:t>ubiquitinlenmiş</a:t>
            </a:r>
            <a:r>
              <a:rPr lang="tr-TR" dirty="0" smtClean="0"/>
              <a:t> </a:t>
            </a:r>
            <a:r>
              <a:rPr lang="tr-TR" dirty="0" err="1" smtClean="0"/>
              <a:t>porteinlerin</a:t>
            </a:r>
            <a:r>
              <a:rPr lang="tr-TR" dirty="0" smtClean="0"/>
              <a:t> </a:t>
            </a:r>
            <a:r>
              <a:rPr lang="tr-TR" dirty="0" err="1" smtClean="0"/>
              <a:t>turnover’ında</a:t>
            </a:r>
            <a:r>
              <a:rPr lang="tr-TR" dirty="0" smtClean="0"/>
              <a:t> önemli rol oynar.</a:t>
            </a:r>
          </a:p>
          <a:p>
            <a:r>
              <a:rPr lang="tr-TR" dirty="0" smtClean="0"/>
              <a:t>İskele proteini işlevi </a:t>
            </a:r>
            <a:r>
              <a:rPr lang="tr-TR" dirty="0" err="1" smtClean="0"/>
              <a:t>PSDde</a:t>
            </a:r>
            <a:r>
              <a:rPr lang="tr-TR" dirty="0" smtClean="0"/>
              <a:t> neden en yoğun olarak bulunan protein olduğunu açıklar.</a:t>
            </a:r>
          </a:p>
          <a:p>
            <a:r>
              <a:rPr lang="tr-TR" dirty="0" smtClean="0"/>
              <a:t>F-</a:t>
            </a:r>
            <a:r>
              <a:rPr lang="tr-TR" dirty="0" err="1" smtClean="0"/>
              <a:t>aktine</a:t>
            </a:r>
            <a:r>
              <a:rPr lang="tr-TR" dirty="0" smtClean="0"/>
              <a:t> bağlanarak diken yapısının stabilizasyonunda da rol oynar</a:t>
            </a:r>
            <a:endParaRPr lang="tr-TR" dirty="0"/>
          </a:p>
        </p:txBody>
      </p:sp>
      <p:sp>
        <p:nvSpPr>
          <p:cNvPr id="4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b="1" dirty="0" err="1">
                <a:solidFill>
                  <a:srgbClr val="0070C0"/>
                </a:solidFill>
              </a:rPr>
              <a:t>CaMKII</a:t>
            </a:r>
            <a:r>
              <a:rPr lang="tr-TR" altLang="tr-TR" b="1" dirty="0">
                <a:solidFill>
                  <a:srgbClr val="0070C0"/>
                </a:solidFill>
              </a:rPr>
              <a:t>-</a:t>
            </a:r>
            <a:r>
              <a:rPr lang="el-GR" altLang="tr-TR" b="1" dirty="0">
                <a:solidFill>
                  <a:srgbClr val="0070C0"/>
                </a:solidFill>
              </a:rPr>
              <a:t>α</a:t>
            </a:r>
            <a:endParaRPr lang="tr-TR" altLang="tr-TR" dirty="0" smtClean="0"/>
          </a:p>
        </p:txBody>
      </p:sp>
    </p:spTree>
    <p:extLst>
      <p:ext uri="{BB962C8B-B14F-4D97-AF65-F5344CB8AC3E}">
        <p14:creationId xmlns:p14="http://schemas.microsoft.com/office/powerpoint/2010/main" xmlns="" val="371245104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 smtClean="0">
                <a:solidFill>
                  <a:srgbClr val="C00000"/>
                </a:solidFill>
              </a:rPr>
              <a:t>Küçük </a:t>
            </a:r>
            <a:r>
              <a:rPr lang="tr-TR" b="1" dirty="0" err="1" smtClean="0">
                <a:solidFill>
                  <a:srgbClr val="C00000"/>
                </a:solidFill>
              </a:rPr>
              <a:t>GTPaz’lar</a:t>
            </a:r>
            <a:r>
              <a:rPr lang="tr-TR" b="1" dirty="0" smtClean="0">
                <a:solidFill>
                  <a:srgbClr val="C00000"/>
                </a:solidFill>
              </a:rPr>
              <a:t>, </a:t>
            </a:r>
            <a:r>
              <a:rPr lang="tr-TR" b="1" dirty="0" err="1" smtClean="0">
                <a:solidFill>
                  <a:srgbClr val="C00000"/>
                </a:solidFill>
              </a:rPr>
              <a:t>GEF’ler</a:t>
            </a:r>
            <a:r>
              <a:rPr lang="tr-TR" b="1" dirty="0" smtClean="0">
                <a:solidFill>
                  <a:srgbClr val="C00000"/>
                </a:solidFill>
              </a:rPr>
              <a:t> ve </a:t>
            </a:r>
            <a:r>
              <a:rPr lang="tr-TR" b="1" dirty="0" err="1" smtClean="0">
                <a:solidFill>
                  <a:srgbClr val="C00000"/>
                </a:solidFill>
              </a:rPr>
              <a:t>GAP’ler</a:t>
            </a:r>
            <a:endParaRPr lang="tr-TR" b="1" dirty="0">
              <a:solidFill>
                <a:srgbClr val="C0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«</a:t>
            </a:r>
            <a:r>
              <a:rPr lang="tr-TR" dirty="0" err="1" smtClean="0"/>
              <a:t>PSDde</a:t>
            </a:r>
            <a:r>
              <a:rPr lang="tr-TR" dirty="0" smtClean="0"/>
              <a:t> yoğun olarak bulunan diğer bir protein grubu»</a:t>
            </a:r>
          </a:p>
        </p:txBody>
      </p:sp>
    </p:spTree>
    <p:extLst>
      <p:ext uri="{BB962C8B-B14F-4D97-AF65-F5344CB8AC3E}">
        <p14:creationId xmlns:p14="http://schemas.microsoft.com/office/powerpoint/2010/main" xmlns="" val="346882474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solidFill>
                  <a:srgbClr val="C00000"/>
                </a:solidFill>
              </a:rPr>
              <a:t>Küçük </a:t>
            </a:r>
            <a:r>
              <a:rPr lang="tr-TR" b="1" dirty="0" err="1" smtClean="0">
                <a:solidFill>
                  <a:srgbClr val="C00000"/>
                </a:solidFill>
              </a:rPr>
              <a:t>GTPaz’lar</a:t>
            </a:r>
            <a:endParaRPr lang="tr-TR" b="1" dirty="0">
              <a:solidFill>
                <a:srgbClr val="C0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79512" y="1556792"/>
            <a:ext cx="8064896" cy="4525963"/>
          </a:xfrm>
        </p:spPr>
        <p:txBody>
          <a:bodyPr>
            <a:normAutofit/>
          </a:bodyPr>
          <a:lstStyle/>
          <a:p>
            <a:r>
              <a:rPr lang="tr-TR" dirty="0" err="1" smtClean="0"/>
              <a:t>Ras</a:t>
            </a:r>
            <a:r>
              <a:rPr lang="tr-TR" dirty="0" smtClean="0"/>
              <a:t>, Rap, </a:t>
            </a:r>
            <a:r>
              <a:rPr lang="tr-TR" dirty="0" err="1" smtClean="0"/>
              <a:t>Rac</a:t>
            </a:r>
            <a:r>
              <a:rPr lang="tr-TR" dirty="0" smtClean="0"/>
              <a:t>, </a:t>
            </a:r>
            <a:r>
              <a:rPr lang="tr-TR" dirty="0" err="1" smtClean="0"/>
              <a:t>Rho</a:t>
            </a:r>
            <a:r>
              <a:rPr lang="tr-TR" dirty="0" smtClean="0"/>
              <a:t>, </a:t>
            </a:r>
            <a:r>
              <a:rPr lang="tr-TR" dirty="0" err="1" smtClean="0"/>
              <a:t>Ral</a:t>
            </a:r>
            <a:r>
              <a:rPr lang="tr-TR" dirty="0" smtClean="0"/>
              <a:t> ve </a:t>
            </a:r>
            <a:r>
              <a:rPr lang="tr-TR" dirty="0" err="1" smtClean="0"/>
              <a:t>Arf</a:t>
            </a:r>
            <a:endParaRPr lang="tr-TR" dirty="0" smtClean="0"/>
          </a:p>
          <a:p>
            <a:r>
              <a:rPr lang="tr-TR" dirty="0" err="1" smtClean="0"/>
              <a:t>Ras</a:t>
            </a:r>
            <a:r>
              <a:rPr lang="tr-TR" dirty="0" smtClean="0"/>
              <a:t> ve Rap,  LTP ve LTD sırasında AMPA reseptör trafiğini düzenler</a:t>
            </a:r>
          </a:p>
          <a:p>
            <a:r>
              <a:rPr lang="tr-TR" dirty="0" err="1" smtClean="0"/>
              <a:t>Rac</a:t>
            </a:r>
            <a:r>
              <a:rPr lang="tr-TR" dirty="0" smtClean="0"/>
              <a:t> ve </a:t>
            </a:r>
            <a:r>
              <a:rPr lang="tr-TR" dirty="0" err="1" smtClean="0"/>
              <a:t>Rho</a:t>
            </a:r>
            <a:r>
              <a:rPr lang="tr-TR" dirty="0" smtClean="0"/>
              <a:t> F-</a:t>
            </a:r>
            <a:r>
              <a:rPr lang="tr-TR" dirty="0" err="1" smtClean="0"/>
              <a:t>aktin</a:t>
            </a:r>
            <a:r>
              <a:rPr lang="tr-TR" dirty="0" smtClean="0"/>
              <a:t> </a:t>
            </a:r>
            <a:r>
              <a:rPr lang="tr-TR" dirty="0" err="1" smtClean="0"/>
              <a:t>polimerizasyonunu</a:t>
            </a:r>
            <a:r>
              <a:rPr lang="tr-TR" dirty="0" smtClean="0"/>
              <a:t> düzenleyerek </a:t>
            </a:r>
            <a:r>
              <a:rPr lang="tr-TR" dirty="0" err="1" smtClean="0"/>
              <a:t>dendritik</a:t>
            </a:r>
            <a:r>
              <a:rPr lang="tr-TR" dirty="0" smtClean="0"/>
              <a:t> dikenlerin yapı ve dinamiklerinde rol oynar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257388606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err="1" smtClean="0">
                <a:solidFill>
                  <a:srgbClr val="C00000"/>
                </a:solidFill>
              </a:rPr>
              <a:t>GEF’ler</a:t>
            </a:r>
            <a:endParaRPr lang="tr-TR" b="1" dirty="0">
              <a:solidFill>
                <a:srgbClr val="C0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00084" y="1728390"/>
            <a:ext cx="7900308" cy="4525963"/>
          </a:xfrm>
        </p:spPr>
        <p:txBody>
          <a:bodyPr>
            <a:normAutofit/>
          </a:bodyPr>
          <a:lstStyle/>
          <a:p>
            <a:r>
              <a:rPr lang="tr-TR" sz="2400" dirty="0" smtClean="0"/>
              <a:t>Kalirin-7, </a:t>
            </a:r>
            <a:r>
              <a:rPr lang="tr-TR" sz="2400" dirty="0" err="1" smtClean="0"/>
              <a:t>betaPIX</a:t>
            </a:r>
            <a:r>
              <a:rPr lang="tr-TR" sz="2400" dirty="0" smtClean="0"/>
              <a:t> ve Tiam1</a:t>
            </a:r>
          </a:p>
          <a:p>
            <a:r>
              <a:rPr lang="tr-TR" sz="2400" dirty="0" smtClean="0"/>
              <a:t>Rac1 aktivitesini pozitif yönde düzenlerler ve </a:t>
            </a:r>
            <a:r>
              <a:rPr lang="tr-TR" sz="2400" dirty="0" err="1" smtClean="0"/>
              <a:t>dendritik</a:t>
            </a:r>
            <a:r>
              <a:rPr lang="tr-TR" sz="2400" dirty="0" smtClean="0"/>
              <a:t> diken morfolojisinde rol </a:t>
            </a:r>
            <a:r>
              <a:rPr lang="tr-TR" sz="2400" dirty="0" err="1" smtClean="0"/>
              <a:t>oynalar</a:t>
            </a: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xmlns="" val="73992390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err="1" smtClean="0">
                <a:solidFill>
                  <a:srgbClr val="C00000"/>
                </a:solidFill>
              </a:rPr>
              <a:t>GAPler</a:t>
            </a:r>
            <a:endParaRPr lang="tr-TR" b="1" dirty="0">
              <a:solidFill>
                <a:srgbClr val="C0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RasGAP</a:t>
            </a:r>
            <a:r>
              <a:rPr lang="tr-TR" dirty="0"/>
              <a:t> </a:t>
            </a:r>
            <a:r>
              <a:rPr lang="tr-TR" dirty="0" err="1" smtClean="0"/>
              <a:t>SynGAP</a:t>
            </a:r>
            <a:r>
              <a:rPr lang="tr-TR" dirty="0" smtClean="0"/>
              <a:t>, </a:t>
            </a:r>
            <a:r>
              <a:rPr lang="tr-TR" dirty="0" err="1" smtClean="0"/>
              <a:t>Ras</a:t>
            </a:r>
            <a:r>
              <a:rPr lang="tr-TR" dirty="0" smtClean="0"/>
              <a:t> sinyalizasyonunu baskılayarak MAP </a:t>
            </a:r>
            <a:r>
              <a:rPr lang="tr-TR" dirty="0" err="1" smtClean="0"/>
              <a:t>kinaz</a:t>
            </a:r>
            <a:r>
              <a:rPr lang="tr-TR" dirty="0" smtClean="0"/>
              <a:t> yolağını ve </a:t>
            </a:r>
            <a:r>
              <a:rPr lang="tr-TR" dirty="0" err="1" smtClean="0"/>
              <a:t>sinaptik</a:t>
            </a:r>
            <a:r>
              <a:rPr lang="tr-TR" dirty="0" smtClean="0"/>
              <a:t> </a:t>
            </a:r>
            <a:r>
              <a:rPr lang="tr-TR" dirty="0" err="1" smtClean="0"/>
              <a:t>plastisiteyi</a:t>
            </a:r>
            <a:r>
              <a:rPr lang="tr-TR" dirty="0" smtClean="0"/>
              <a:t> etkilerler</a:t>
            </a:r>
          </a:p>
          <a:p>
            <a:r>
              <a:rPr lang="tr-TR" dirty="0" smtClean="0"/>
              <a:t>Rap spesifik GAP (SPAR) </a:t>
            </a:r>
            <a:r>
              <a:rPr lang="tr-TR" dirty="0" err="1" smtClean="0"/>
              <a:t>aktin</a:t>
            </a:r>
            <a:r>
              <a:rPr lang="tr-TR" dirty="0" smtClean="0"/>
              <a:t> hücre iskeletini ve diken morfolojisini düzenler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75573704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 err="1" smtClean="0">
                <a:solidFill>
                  <a:srgbClr val="C00000"/>
                </a:solidFill>
              </a:rPr>
              <a:t>Eksitatör</a:t>
            </a:r>
            <a:r>
              <a:rPr lang="tr-TR" b="1" dirty="0" smtClean="0">
                <a:solidFill>
                  <a:srgbClr val="C00000"/>
                </a:solidFill>
              </a:rPr>
              <a:t> </a:t>
            </a:r>
            <a:r>
              <a:rPr lang="tr-TR" b="1" dirty="0" err="1" smtClean="0">
                <a:solidFill>
                  <a:srgbClr val="C00000"/>
                </a:solidFill>
              </a:rPr>
              <a:t>Sinapslarda</a:t>
            </a:r>
            <a:r>
              <a:rPr lang="tr-TR" b="1" dirty="0" smtClean="0">
                <a:solidFill>
                  <a:srgbClr val="C00000"/>
                </a:solidFill>
              </a:rPr>
              <a:t> </a:t>
            </a:r>
            <a:r>
              <a:rPr lang="tr-TR" b="1" dirty="0">
                <a:solidFill>
                  <a:srgbClr val="C00000"/>
                </a:solidFill>
              </a:rPr>
              <a:t/>
            </a:r>
            <a:br>
              <a:rPr lang="tr-TR" b="1" dirty="0">
                <a:solidFill>
                  <a:srgbClr val="C00000"/>
                </a:solidFill>
              </a:rPr>
            </a:br>
            <a:r>
              <a:rPr lang="tr-TR" b="1" dirty="0" err="1" smtClean="0">
                <a:solidFill>
                  <a:srgbClr val="C00000"/>
                </a:solidFill>
              </a:rPr>
              <a:t>Postsinaptik</a:t>
            </a:r>
            <a:r>
              <a:rPr lang="tr-TR" b="1" dirty="0" smtClean="0">
                <a:solidFill>
                  <a:srgbClr val="C00000"/>
                </a:solidFill>
              </a:rPr>
              <a:t> </a:t>
            </a:r>
            <a:r>
              <a:rPr lang="tr-TR" b="1" dirty="0" err="1" smtClean="0">
                <a:solidFill>
                  <a:srgbClr val="C00000"/>
                </a:solidFill>
              </a:rPr>
              <a:t>Dansite</a:t>
            </a:r>
            <a:endParaRPr lang="tr-TR" b="1" dirty="0">
              <a:solidFill>
                <a:srgbClr val="C0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7427168" cy="4525963"/>
          </a:xfrm>
        </p:spPr>
        <p:txBody>
          <a:bodyPr>
            <a:normAutofit/>
          </a:bodyPr>
          <a:lstStyle/>
          <a:p>
            <a:r>
              <a:rPr lang="tr-TR" dirty="0" err="1" smtClean="0"/>
              <a:t>Eksitatör</a:t>
            </a:r>
            <a:r>
              <a:rPr lang="tr-TR" dirty="0" smtClean="0"/>
              <a:t> </a:t>
            </a:r>
            <a:r>
              <a:rPr lang="tr-TR" dirty="0" err="1" smtClean="0"/>
              <a:t>sinapslar</a:t>
            </a:r>
            <a:r>
              <a:rPr lang="tr-TR" dirty="0" smtClean="0"/>
              <a:t> morfolojik ve fonksiyonel olarak özelleşmiş ve </a:t>
            </a:r>
            <a:r>
              <a:rPr lang="tr-TR" dirty="0" err="1" smtClean="0"/>
              <a:t>dendritik</a:t>
            </a:r>
            <a:r>
              <a:rPr lang="tr-TR" dirty="0" smtClean="0"/>
              <a:t> dikenlerin uç kısmında lokalize </a:t>
            </a:r>
            <a:r>
              <a:rPr lang="tr-TR" b="1" dirty="0" err="1" smtClean="0">
                <a:solidFill>
                  <a:srgbClr val="C00000"/>
                </a:solidFill>
              </a:rPr>
              <a:t>postsinaptik</a:t>
            </a:r>
            <a:r>
              <a:rPr lang="tr-TR" b="1" dirty="0" smtClean="0">
                <a:solidFill>
                  <a:srgbClr val="C00000"/>
                </a:solidFill>
              </a:rPr>
              <a:t> </a:t>
            </a:r>
            <a:r>
              <a:rPr lang="tr-TR" b="1" dirty="0" err="1" smtClean="0">
                <a:solidFill>
                  <a:srgbClr val="C00000"/>
                </a:solidFill>
              </a:rPr>
              <a:t>dansite</a:t>
            </a:r>
            <a:r>
              <a:rPr lang="tr-TR" b="1" dirty="0" smtClean="0">
                <a:solidFill>
                  <a:srgbClr val="C00000"/>
                </a:solidFill>
              </a:rPr>
              <a:t> (PSD) </a:t>
            </a:r>
            <a:r>
              <a:rPr lang="tr-TR" dirty="0" smtClean="0"/>
              <a:t>yapısı ile karakterizedir.</a:t>
            </a:r>
          </a:p>
          <a:p>
            <a:r>
              <a:rPr lang="tr-TR" dirty="0" err="1" smtClean="0"/>
              <a:t>Presinaptik</a:t>
            </a:r>
            <a:r>
              <a:rPr lang="tr-TR" dirty="0" smtClean="0"/>
              <a:t> uçtan salınan </a:t>
            </a:r>
            <a:r>
              <a:rPr lang="tr-TR" dirty="0" err="1" smtClean="0"/>
              <a:t>glutamat</a:t>
            </a:r>
            <a:r>
              <a:rPr lang="tr-TR" dirty="0" smtClean="0"/>
              <a:t> ile aktive olan </a:t>
            </a:r>
            <a:r>
              <a:rPr lang="tr-TR" b="1" dirty="0" err="1" smtClean="0">
                <a:solidFill>
                  <a:srgbClr val="0070C0"/>
                </a:solidFill>
              </a:rPr>
              <a:t>GluR</a:t>
            </a:r>
            <a:r>
              <a:rPr lang="tr-TR" dirty="0" smtClean="0"/>
              <a:t>, </a:t>
            </a:r>
            <a:endParaRPr lang="tr-TR" dirty="0"/>
          </a:p>
          <a:p>
            <a:r>
              <a:rPr lang="tr-TR" dirty="0" smtClean="0"/>
              <a:t>İlişkili </a:t>
            </a:r>
            <a:r>
              <a:rPr lang="tr-TR" b="1" dirty="0" smtClean="0">
                <a:solidFill>
                  <a:srgbClr val="0070C0"/>
                </a:solidFill>
              </a:rPr>
              <a:t>sinyal iletim elemanları</a:t>
            </a:r>
          </a:p>
          <a:p>
            <a:r>
              <a:rPr lang="tr-TR" b="1" dirty="0" smtClean="0">
                <a:solidFill>
                  <a:srgbClr val="0070C0"/>
                </a:solidFill>
              </a:rPr>
              <a:t>Diğer yapısal proteinler</a:t>
            </a:r>
            <a:r>
              <a:rPr lang="tr-TR" dirty="0" smtClean="0"/>
              <a:t>i ihtiva etmektedir.</a:t>
            </a:r>
            <a:endParaRPr lang="tr-TR" dirty="0"/>
          </a:p>
        </p:txBody>
      </p:sp>
      <p:sp>
        <p:nvSpPr>
          <p:cNvPr id="5" name="4 İçerik Yer Tutucusu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142298439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err="1" smtClean="0">
                <a:solidFill>
                  <a:srgbClr val="C00000"/>
                </a:solidFill>
              </a:rPr>
              <a:t>PSD’nin</a:t>
            </a:r>
            <a:r>
              <a:rPr lang="tr-TR" b="1" dirty="0" smtClean="0">
                <a:solidFill>
                  <a:srgbClr val="C00000"/>
                </a:solidFill>
              </a:rPr>
              <a:t> 3-Boyutlu Yapısı</a:t>
            </a:r>
            <a:endParaRPr lang="tr-TR" b="1" dirty="0">
              <a:solidFill>
                <a:srgbClr val="C0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7571184" cy="4525963"/>
          </a:xfrm>
        </p:spPr>
        <p:txBody>
          <a:bodyPr>
            <a:normAutofit/>
          </a:bodyPr>
          <a:lstStyle/>
          <a:p>
            <a:r>
              <a:rPr lang="tr-TR" dirty="0" smtClean="0"/>
              <a:t>İleri EM tekniği</a:t>
            </a:r>
          </a:p>
          <a:p>
            <a:r>
              <a:rPr lang="tr-TR" dirty="0" err="1" smtClean="0"/>
              <a:t>PSD’nin</a:t>
            </a:r>
            <a:r>
              <a:rPr lang="tr-TR" dirty="0" smtClean="0"/>
              <a:t> </a:t>
            </a:r>
            <a:r>
              <a:rPr lang="tr-TR" dirty="0" err="1" smtClean="0"/>
              <a:t>sinaptik</a:t>
            </a:r>
            <a:r>
              <a:rPr lang="tr-TR" dirty="0" smtClean="0"/>
              <a:t> yarık tarafında</a:t>
            </a:r>
          </a:p>
          <a:p>
            <a:pPr lvl="1"/>
            <a:r>
              <a:rPr lang="tr-TR" dirty="0" smtClean="0"/>
              <a:t> 5-15 </a:t>
            </a:r>
            <a:r>
              <a:rPr lang="tr-TR" dirty="0" err="1" smtClean="0"/>
              <a:t>nm</a:t>
            </a:r>
            <a:r>
              <a:rPr lang="tr-TR" dirty="0" smtClean="0"/>
              <a:t> çapında </a:t>
            </a:r>
            <a:r>
              <a:rPr lang="tr-TR" dirty="0" err="1" smtClean="0"/>
              <a:t>granüler</a:t>
            </a:r>
            <a:r>
              <a:rPr lang="tr-TR" dirty="0" smtClean="0"/>
              <a:t> partiküller</a:t>
            </a:r>
          </a:p>
          <a:p>
            <a:pPr lvl="2"/>
            <a:r>
              <a:rPr lang="tr-TR" dirty="0" smtClean="0"/>
              <a:t>Büyük olasılıkla </a:t>
            </a:r>
            <a:r>
              <a:rPr lang="tr-TR" dirty="0" err="1" smtClean="0"/>
              <a:t>membran</a:t>
            </a:r>
            <a:r>
              <a:rPr lang="tr-TR" dirty="0" smtClean="0"/>
              <a:t>-protein kompleksleri</a:t>
            </a:r>
          </a:p>
          <a:p>
            <a:pPr lvl="1"/>
            <a:r>
              <a:rPr lang="tr-TR" dirty="0" smtClean="0"/>
              <a:t>50-100 </a:t>
            </a:r>
            <a:r>
              <a:rPr lang="tr-TR" dirty="0" err="1" smtClean="0"/>
              <a:t>nm</a:t>
            </a:r>
            <a:r>
              <a:rPr lang="tr-TR" dirty="0" smtClean="0"/>
              <a:t> çapında </a:t>
            </a:r>
            <a:r>
              <a:rPr lang="tr-TR" dirty="0" err="1" smtClean="0"/>
              <a:t>membran</a:t>
            </a:r>
            <a:r>
              <a:rPr lang="tr-TR" dirty="0" smtClean="0"/>
              <a:t> yamaları</a:t>
            </a:r>
          </a:p>
          <a:p>
            <a:pPr lvl="2"/>
            <a:r>
              <a:rPr lang="tr-TR" dirty="0" err="1" smtClean="0"/>
              <a:t>Lipid</a:t>
            </a:r>
            <a:r>
              <a:rPr lang="tr-TR" dirty="0" smtClean="0"/>
              <a:t> yığınları </a:t>
            </a:r>
          </a:p>
        </p:txBody>
      </p:sp>
    </p:spTree>
    <p:extLst>
      <p:ext uri="{BB962C8B-B14F-4D97-AF65-F5344CB8AC3E}">
        <p14:creationId xmlns:p14="http://schemas.microsoft.com/office/powerpoint/2010/main" xmlns="" val="352842601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aşlık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err="1">
                <a:solidFill>
                  <a:srgbClr val="C00000"/>
                </a:solidFill>
              </a:rPr>
              <a:t>PSD’nin</a:t>
            </a:r>
            <a:r>
              <a:rPr lang="tr-TR" b="1" dirty="0">
                <a:solidFill>
                  <a:srgbClr val="C00000"/>
                </a:solidFill>
              </a:rPr>
              <a:t> 3-Boyutlu Yapısı</a:t>
            </a:r>
            <a:endParaRPr lang="tr-TR" dirty="0"/>
          </a:p>
        </p:txBody>
      </p:sp>
      <p:sp>
        <p:nvSpPr>
          <p:cNvPr id="5" name="İçerik Yer Tutucusu 4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6995120" cy="4525963"/>
          </a:xfrm>
        </p:spPr>
        <p:txBody>
          <a:bodyPr/>
          <a:lstStyle/>
          <a:p>
            <a:r>
              <a:rPr lang="tr-TR" dirty="0" err="1"/>
              <a:t>Sitoplazmik</a:t>
            </a:r>
            <a:r>
              <a:rPr lang="tr-TR" dirty="0"/>
              <a:t> tarafı</a:t>
            </a:r>
          </a:p>
          <a:p>
            <a:pPr lvl="1"/>
            <a:r>
              <a:rPr lang="tr-TR" dirty="0"/>
              <a:t>Kıvrılmış</a:t>
            </a:r>
          </a:p>
          <a:p>
            <a:pPr lvl="1"/>
            <a:r>
              <a:rPr lang="tr-TR" dirty="0"/>
              <a:t>Sitoplazmaya doğru ilerleyen uzantılar (Büyük bir olasılıkla </a:t>
            </a:r>
            <a:r>
              <a:rPr lang="tr-TR" dirty="0" err="1"/>
              <a:t>CaMKII</a:t>
            </a:r>
            <a:r>
              <a:rPr lang="tr-TR" dirty="0"/>
              <a:t>-alfa tarafından oluşturulan)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341870727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84905" y="454612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tr-TR" b="1" dirty="0" err="1">
                <a:solidFill>
                  <a:srgbClr val="C00000"/>
                </a:solidFill>
              </a:rPr>
              <a:t>Vertikal</a:t>
            </a:r>
            <a:r>
              <a:rPr lang="tr-TR" b="1" dirty="0">
                <a:solidFill>
                  <a:srgbClr val="C00000"/>
                </a:solidFill>
              </a:rPr>
              <a:t> </a:t>
            </a:r>
            <a:r>
              <a:rPr lang="tr-TR" b="1" dirty="0" smtClean="0">
                <a:solidFill>
                  <a:srgbClr val="C00000"/>
                </a:solidFill>
              </a:rPr>
              <a:t>Düzlem</a:t>
            </a:r>
            <a:br>
              <a:rPr lang="tr-TR" b="1" dirty="0" smtClean="0">
                <a:solidFill>
                  <a:srgbClr val="C00000"/>
                </a:solidFill>
              </a:rPr>
            </a:br>
            <a:r>
              <a:rPr lang="tr-TR" b="1" dirty="0">
                <a:solidFill>
                  <a:srgbClr val="C00000"/>
                </a:solidFill>
              </a:rPr>
              <a:t>(</a:t>
            </a:r>
            <a:r>
              <a:rPr lang="tr-TR" b="1" dirty="0" smtClean="0">
                <a:solidFill>
                  <a:srgbClr val="C00000"/>
                </a:solidFill>
              </a:rPr>
              <a:t>Tabakalı Organizasyon) </a:t>
            </a:r>
            <a:br>
              <a:rPr lang="tr-TR" b="1" dirty="0" smtClean="0">
                <a:solidFill>
                  <a:srgbClr val="C00000"/>
                </a:solidFill>
              </a:rPr>
            </a:br>
            <a:endParaRPr lang="tr-TR" b="1" dirty="0">
              <a:solidFill>
                <a:srgbClr val="C00000"/>
              </a:solidFill>
            </a:endParaRPr>
          </a:p>
        </p:txBody>
      </p:sp>
      <p:sp>
        <p:nvSpPr>
          <p:cNvPr id="5" name="4 İçerik Yer Tutucusu"/>
          <p:cNvSpPr txBox="1">
            <a:spLocks/>
          </p:cNvSpPr>
          <p:nvPr/>
        </p:nvSpPr>
        <p:spPr>
          <a:xfrm>
            <a:off x="899592" y="2143125"/>
            <a:ext cx="7782446" cy="4525963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r-TR" altLang="tr-TR" dirty="0" smtClean="0"/>
              <a:t>Reseptörler</a:t>
            </a:r>
          </a:p>
          <a:p>
            <a:r>
              <a:rPr lang="tr-TR" altLang="tr-TR" dirty="0" smtClean="0"/>
              <a:t>İskele proteinleri</a:t>
            </a:r>
          </a:p>
          <a:p>
            <a:r>
              <a:rPr lang="tr-TR" altLang="tr-TR" dirty="0" smtClean="0"/>
              <a:t>Sinyal iletim kompleksleri</a:t>
            </a:r>
            <a:endParaRPr lang="tr-TR" altLang="tr-TR" dirty="0"/>
          </a:p>
        </p:txBody>
      </p:sp>
    </p:spTree>
    <p:extLst>
      <p:ext uri="{BB962C8B-B14F-4D97-AF65-F5344CB8AC3E}">
        <p14:creationId xmlns:p14="http://schemas.microsoft.com/office/powerpoint/2010/main" xmlns="" val="274799867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err="1" smtClean="0">
                <a:solidFill>
                  <a:srgbClr val="C00000"/>
                </a:solidFill>
              </a:rPr>
              <a:t>Horizontal</a:t>
            </a:r>
            <a:r>
              <a:rPr lang="tr-TR" b="1" dirty="0" smtClean="0">
                <a:solidFill>
                  <a:srgbClr val="C00000"/>
                </a:solidFill>
              </a:rPr>
              <a:t> Düzlem</a:t>
            </a:r>
            <a:endParaRPr lang="tr-TR" b="1" dirty="0">
              <a:solidFill>
                <a:srgbClr val="C0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8075240" cy="4525963"/>
          </a:xfrm>
        </p:spPr>
        <p:txBody>
          <a:bodyPr>
            <a:normAutofit/>
          </a:bodyPr>
          <a:lstStyle/>
          <a:p>
            <a:r>
              <a:rPr lang="tr-TR" dirty="0" smtClean="0"/>
              <a:t>AMPA reseptörlerine nazaran NMDA reseptörleri daha merkezi</a:t>
            </a:r>
          </a:p>
          <a:p>
            <a:r>
              <a:rPr lang="tr-TR" dirty="0" smtClean="0"/>
              <a:t>NMDA reseptörleri: daha stabil lokalizasyon</a:t>
            </a:r>
          </a:p>
          <a:p>
            <a:r>
              <a:rPr lang="tr-TR" dirty="0" smtClean="0"/>
              <a:t>AMPA reseptörleri: dinamik düzenlenme ve </a:t>
            </a:r>
            <a:r>
              <a:rPr lang="tr-TR" dirty="0" err="1" smtClean="0"/>
              <a:t>ekstrasinaptik</a:t>
            </a:r>
            <a:r>
              <a:rPr lang="tr-TR" dirty="0" smtClean="0"/>
              <a:t> reseptörlerle yer değiştirme</a:t>
            </a:r>
          </a:p>
          <a:p>
            <a:r>
              <a:rPr lang="tr-TR" dirty="0" smtClean="0"/>
              <a:t>PSD-95 daha eşit bir biçimde dağılmış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162501842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 smtClean="0">
                <a:solidFill>
                  <a:srgbClr val="C00000"/>
                </a:solidFill>
              </a:rPr>
              <a:t>PSD proteinlerinin 3-boyutlu yapısı</a:t>
            </a:r>
            <a:endParaRPr lang="tr-TR" b="1" dirty="0">
              <a:solidFill>
                <a:srgbClr val="C0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179512" y="1628800"/>
            <a:ext cx="8064896" cy="5069160"/>
          </a:xfrm>
        </p:spPr>
        <p:txBody>
          <a:bodyPr>
            <a:noAutofit/>
          </a:bodyPr>
          <a:lstStyle/>
          <a:p>
            <a:r>
              <a:rPr lang="tr-TR" sz="1800" dirty="0" smtClean="0"/>
              <a:t>PSD-95: C-şeklinde</a:t>
            </a:r>
          </a:p>
          <a:p>
            <a:r>
              <a:rPr lang="tr-TR" sz="1800" dirty="0" smtClean="0"/>
              <a:t>Sahnk-3: kendi kendine </a:t>
            </a:r>
            <a:r>
              <a:rPr lang="tr-TR" sz="1800" dirty="0" err="1" smtClean="0"/>
              <a:t>multimerize</a:t>
            </a:r>
            <a:r>
              <a:rPr lang="tr-TR" sz="1800" dirty="0" smtClean="0"/>
              <a:t> olup tabaka benzeri yapılar oluşturabilir. Bu yapıda </a:t>
            </a:r>
            <a:r>
              <a:rPr lang="tr-TR" sz="1800" dirty="0" err="1" smtClean="0"/>
              <a:t>helikal</a:t>
            </a:r>
            <a:r>
              <a:rPr lang="tr-TR" sz="1800" dirty="0" smtClean="0"/>
              <a:t> yapılar yan yana istiflenmiştir</a:t>
            </a:r>
          </a:p>
          <a:p>
            <a:r>
              <a:rPr lang="tr-TR" sz="1800" dirty="0" smtClean="0"/>
              <a:t>Zn2+ bu </a:t>
            </a:r>
            <a:r>
              <a:rPr lang="tr-TR" sz="1800" dirty="0" err="1" smtClean="0"/>
              <a:t>tabakalanmayı</a:t>
            </a:r>
            <a:r>
              <a:rPr lang="tr-TR" sz="1800" dirty="0" smtClean="0"/>
              <a:t> arttırır</a:t>
            </a:r>
          </a:p>
          <a:p>
            <a:r>
              <a:rPr lang="tr-TR" sz="1800" dirty="0" smtClean="0"/>
              <a:t>Zn2+ </a:t>
            </a:r>
            <a:r>
              <a:rPr lang="tr-TR" sz="1800" dirty="0" err="1" smtClean="0"/>
              <a:t>glutamatla</a:t>
            </a:r>
            <a:r>
              <a:rPr lang="tr-TR" sz="1800" dirty="0" smtClean="0"/>
              <a:t> eş zamanlı olarak </a:t>
            </a:r>
            <a:r>
              <a:rPr lang="tr-TR" sz="1800" dirty="0" err="1" smtClean="0"/>
              <a:t>presinaptik</a:t>
            </a:r>
            <a:r>
              <a:rPr lang="tr-TR" sz="1800" dirty="0" smtClean="0"/>
              <a:t> uçtan salınır, </a:t>
            </a:r>
            <a:r>
              <a:rPr lang="tr-TR" sz="1800" dirty="0" err="1" smtClean="0"/>
              <a:t>postsinaptik</a:t>
            </a:r>
            <a:r>
              <a:rPr lang="tr-TR" sz="1800" dirty="0" smtClean="0"/>
              <a:t> bölgelere NMDA/AMPA reseptörleri veya Ca2+ kanalları aracılığı ile girer</a:t>
            </a:r>
          </a:p>
          <a:p>
            <a:r>
              <a:rPr lang="tr-TR" sz="1800" dirty="0" err="1" smtClean="0"/>
              <a:t>Glutamaterjik</a:t>
            </a:r>
            <a:r>
              <a:rPr lang="tr-TR" sz="1800" dirty="0" smtClean="0"/>
              <a:t> iletim Zn2+ aracılığı ile PSD organizasyonunu düzenliyor olabilir</a:t>
            </a:r>
          </a:p>
        </p:txBody>
      </p:sp>
    </p:spTree>
    <p:extLst>
      <p:ext uri="{BB962C8B-B14F-4D97-AF65-F5344CB8AC3E}">
        <p14:creationId xmlns:p14="http://schemas.microsoft.com/office/powerpoint/2010/main" xmlns="" val="150937949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8147248" cy="4525963"/>
          </a:xfrm>
        </p:spPr>
        <p:txBody>
          <a:bodyPr>
            <a:normAutofit/>
          </a:bodyPr>
          <a:lstStyle/>
          <a:p>
            <a:r>
              <a:rPr lang="tr-TR" dirty="0"/>
              <a:t>Homer: </a:t>
            </a:r>
            <a:r>
              <a:rPr lang="tr-TR" dirty="0" err="1"/>
              <a:t>Tetramer</a:t>
            </a:r>
            <a:r>
              <a:rPr lang="tr-TR" dirty="0"/>
              <a:t> oluşturur. İki paralel </a:t>
            </a:r>
            <a:r>
              <a:rPr lang="tr-TR" dirty="0" err="1"/>
              <a:t>dimer</a:t>
            </a:r>
            <a:r>
              <a:rPr lang="tr-TR" dirty="0"/>
              <a:t> kuyruk-kuyruk  şeklinde birbirleriyle etkileşir.</a:t>
            </a:r>
          </a:p>
          <a:p>
            <a:r>
              <a:rPr lang="tr-TR" dirty="0"/>
              <a:t>Ortama Homer ve </a:t>
            </a:r>
            <a:r>
              <a:rPr lang="tr-TR" dirty="0" err="1"/>
              <a:t>Shank</a:t>
            </a:r>
            <a:r>
              <a:rPr lang="tr-TR" dirty="0"/>
              <a:t> 1:1 oranında konursa EM de keçe benzeri yapılar şeklinde gözlenir </a:t>
            </a:r>
          </a:p>
          <a:p>
            <a:r>
              <a:rPr lang="tr-TR" dirty="0" err="1"/>
              <a:t>PSDnin</a:t>
            </a:r>
            <a:r>
              <a:rPr lang="tr-TR" dirty="0"/>
              <a:t> iskeletinin kurulmasında önemli olduğu düşünülmektedir.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21149434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err="1" smtClean="0">
                <a:solidFill>
                  <a:srgbClr val="C00000"/>
                </a:solidFill>
              </a:rPr>
              <a:t>PSD’de</a:t>
            </a:r>
            <a:r>
              <a:rPr lang="tr-TR" b="1" dirty="0" smtClean="0">
                <a:solidFill>
                  <a:srgbClr val="C00000"/>
                </a:solidFill>
              </a:rPr>
              <a:t> Gelişimsel Değişiklikler</a:t>
            </a:r>
            <a:endParaRPr lang="tr-TR" b="1" dirty="0">
              <a:solidFill>
                <a:srgbClr val="C0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7715200" cy="4525963"/>
          </a:xfrm>
        </p:spPr>
        <p:txBody>
          <a:bodyPr>
            <a:normAutofit/>
          </a:bodyPr>
          <a:lstStyle/>
          <a:p>
            <a:r>
              <a:rPr lang="tr-TR" dirty="0" err="1" smtClean="0"/>
              <a:t>PSDnin</a:t>
            </a:r>
            <a:r>
              <a:rPr lang="tr-TR" dirty="0" smtClean="0"/>
              <a:t> yapısı  ve kompozisyonu </a:t>
            </a:r>
            <a:r>
              <a:rPr lang="tr-TR" dirty="0" err="1" smtClean="0"/>
              <a:t>sinapsların</a:t>
            </a:r>
            <a:r>
              <a:rPr lang="tr-TR" dirty="0" smtClean="0"/>
              <a:t> olgunlaşması sırasında değişikliğe uğrar</a:t>
            </a:r>
          </a:p>
          <a:p>
            <a:r>
              <a:rPr lang="tr-TR" dirty="0" smtClean="0"/>
              <a:t>Gelişim sırasında pek çok PSD proteininin (</a:t>
            </a:r>
            <a:r>
              <a:rPr lang="tr-TR" dirty="0" err="1" smtClean="0"/>
              <a:t>örn</a:t>
            </a:r>
            <a:r>
              <a:rPr lang="tr-TR" dirty="0" smtClean="0"/>
              <a:t>: PSD95, </a:t>
            </a:r>
            <a:r>
              <a:rPr lang="tr-TR" dirty="0" err="1" smtClean="0"/>
              <a:t>CaMKIIalfa</a:t>
            </a:r>
            <a:r>
              <a:rPr lang="tr-TR" dirty="0" smtClean="0"/>
              <a:t> ve AMPA reseptör </a:t>
            </a:r>
            <a:r>
              <a:rPr lang="tr-TR" dirty="0" err="1" smtClean="0"/>
              <a:t>altbirimleri</a:t>
            </a:r>
            <a:r>
              <a:rPr lang="tr-TR" dirty="0" smtClean="0"/>
              <a:t>) ekspresyonu artar</a:t>
            </a:r>
          </a:p>
          <a:p>
            <a:r>
              <a:rPr lang="tr-TR" dirty="0" smtClean="0"/>
              <a:t>Doğumdan ~2-4 hafta sonra, beyinde </a:t>
            </a:r>
            <a:r>
              <a:rPr lang="tr-TR" dirty="0" err="1" smtClean="0"/>
              <a:t>sinaps</a:t>
            </a:r>
            <a:r>
              <a:rPr lang="tr-TR" dirty="0" smtClean="0"/>
              <a:t> oluşumu ve olgunlaşması ile </a:t>
            </a:r>
            <a:r>
              <a:rPr lang="tr-TR" dirty="0" err="1" smtClean="0"/>
              <a:t>korele</a:t>
            </a:r>
            <a:r>
              <a:rPr lang="tr-TR" dirty="0" smtClean="0"/>
              <a:t> olarak maksimum seviyeye ulaşır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141282885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611560" y="260648"/>
            <a:ext cx="8219256" cy="4525963"/>
          </a:xfrm>
        </p:spPr>
        <p:txBody>
          <a:bodyPr>
            <a:normAutofit/>
          </a:bodyPr>
          <a:lstStyle/>
          <a:p>
            <a:r>
              <a:rPr lang="tr-TR" dirty="0" smtClean="0"/>
              <a:t>PSD proteinlerinin </a:t>
            </a:r>
            <a:r>
              <a:rPr lang="tr-TR" dirty="0" err="1" smtClean="0"/>
              <a:t>sinaptik</a:t>
            </a:r>
            <a:r>
              <a:rPr lang="tr-TR" dirty="0" smtClean="0"/>
              <a:t> lokalizasyonu tipik olarak </a:t>
            </a:r>
            <a:r>
              <a:rPr lang="tr-TR" dirty="0" err="1" smtClean="0"/>
              <a:t>postnatal</a:t>
            </a:r>
            <a:r>
              <a:rPr lang="tr-TR" dirty="0" smtClean="0"/>
              <a:t> gelişim sırasında artar</a:t>
            </a:r>
          </a:p>
          <a:p>
            <a:r>
              <a:rPr lang="tr-TR" dirty="0" smtClean="0"/>
              <a:t>Bazı PSD proteinleri, aksine, düşük ekspresyon gösterir (</a:t>
            </a:r>
            <a:r>
              <a:rPr lang="tr-TR" dirty="0" err="1" smtClean="0"/>
              <a:t>örn</a:t>
            </a:r>
            <a:r>
              <a:rPr lang="tr-TR" dirty="0" smtClean="0"/>
              <a:t>: NMDA reseptörünün GluN2B </a:t>
            </a:r>
            <a:r>
              <a:rPr lang="tr-TR" dirty="0" err="1" smtClean="0"/>
              <a:t>altbirimi</a:t>
            </a:r>
            <a:r>
              <a:rPr lang="tr-TR" dirty="0" smtClean="0"/>
              <a:t> ve PSD95 ailesi üyesi SAP102)</a:t>
            </a:r>
          </a:p>
          <a:p>
            <a:r>
              <a:rPr lang="tr-TR" dirty="0" smtClean="0"/>
              <a:t>Beyin geliştikçe GluN2B-SAP102 kompleksinin yerini giderek GluN2A-PSD95 alır.</a:t>
            </a:r>
            <a:endParaRPr lang="tr-TR" dirty="0"/>
          </a:p>
        </p:txBody>
      </p:sp>
      <p:sp>
        <p:nvSpPr>
          <p:cNvPr id="5" name="Dikdörtgen 4"/>
          <p:cNvSpPr/>
          <p:nvPr/>
        </p:nvSpPr>
        <p:spPr>
          <a:xfrm>
            <a:off x="1115616" y="3977354"/>
            <a:ext cx="6120680" cy="36004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6" name="5 İçerik Yer Tutucusu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348442345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8219256" cy="4525963"/>
          </a:xfrm>
        </p:spPr>
        <p:txBody>
          <a:bodyPr>
            <a:normAutofit/>
          </a:bodyPr>
          <a:lstStyle/>
          <a:p>
            <a:r>
              <a:rPr lang="tr-TR" dirty="0" smtClean="0"/>
              <a:t>Gelişimsel süreçte AMPA reseptörlerinin </a:t>
            </a:r>
            <a:r>
              <a:rPr lang="tr-TR" dirty="0" err="1" smtClean="0"/>
              <a:t>membrana</a:t>
            </a:r>
            <a:r>
              <a:rPr lang="tr-TR" dirty="0" smtClean="0"/>
              <a:t> yönlendirilmesinde farklı PSD95 ailesi üyeleri rol oynar</a:t>
            </a:r>
          </a:p>
          <a:p>
            <a:r>
              <a:rPr lang="tr-TR" dirty="0" err="1" smtClean="0"/>
              <a:t>İmmatür</a:t>
            </a:r>
            <a:r>
              <a:rPr lang="tr-TR" dirty="0" smtClean="0"/>
              <a:t> </a:t>
            </a:r>
            <a:r>
              <a:rPr lang="tr-TR" dirty="0" err="1" smtClean="0"/>
              <a:t>sinapslarda</a:t>
            </a:r>
            <a:r>
              <a:rPr lang="tr-TR" dirty="0" smtClean="0"/>
              <a:t>: SAP102</a:t>
            </a:r>
          </a:p>
          <a:p>
            <a:r>
              <a:rPr lang="tr-TR" dirty="0" err="1" smtClean="0"/>
              <a:t>Matür</a:t>
            </a:r>
            <a:r>
              <a:rPr lang="tr-TR" dirty="0" smtClean="0"/>
              <a:t> </a:t>
            </a:r>
            <a:r>
              <a:rPr lang="tr-TR" dirty="0" err="1" smtClean="0"/>
              <a:t>sinapslarda</a:t>
            </a:r>
            <a:r>
              <a:rPr lang="tr-TR" dirty="0" smtClean="0"/>
              <a:t> : PSD-95 ve PSD93</a:t>
            </a:r>
            <a:endParaRPr lang="tr-TR" dirty="0"/>
          </a:p>
        </p:txBody>
      </p:sp>
      <p:sp>
        <p:nvSpPr>
          <p:cNvPr id="5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err="1" smtClean="0">
                <a:solidFill>
                  <a:srgbClr val="C00000"/>
                </a:solidFill>
              </a:rPr>
              <a:t>PSD’de</a:t>
            </a:r>
            <a:r>
              <a:rPr lang="tr-TR" b="1" dirty="0" smtClean="0">
                <a:solidFill>
                  <a:srgbClr val="C00000"/>
                </a:solidFill>
              </a:rPr>
              <a:t> Gelişimsel Değişiklikler</a:t>
            </a:r>
            <a:endParaRPr lang="tr-TR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12052549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8219256" cy="4525963"/>
          </a:xfrm>
        </p:spPr>
        <p:txBody>
          <a:bodyPr>
            <a:normAutofit fontScale="85000" lnSpcReduction="20000"/>
          </a:bodyPr>
          <a:lstStyle/>
          <a:p>
            <a:r>
              <a:rPr lang="tr-TR" dirty="0" smtClean="0"/>
              <a:t>Duyusal sistemler olgunlaştıkça duyusal deneyim- ve aktivite-bağımlı olarak PSD proteinlerinde değişiklikler meydana gelir.</a:t>
            </a:r>
          </a:p>
          <a:p>
            <a:r>
              <a:rPr lang="tr-TR" dirty="0" smtClean="0"/>
              <a:t>Sıçanlarda gözlerin açılması PSD-95’in </a:t>
            </a:r>
            <a:r>
              <a:rPr lang="tr-TR" dirty="0" err="1" smtClean="0"/>
              <a:t>sinapslara</a:t>
            </a:r>
            <a:r>
              <a:rPr lang="tr-TR" dirty="0" smtClean="0"/>
              <a:t> lokalizasyonunu ve GluN2A ile ilişkisini tetiklerken, GluN2B ile ilişkisini </a:t>
            </a:r>
            <a:r>
              <a:rPr lang="tr-TR" dirty="0" err="1" smtClean="0"/>
              <a:t>suprese</a:t>
            </a:r>
            <a:r>
              <a:rPr lang="tr-TR" dirty="0" smtClean="0"/>
              <a:t> eder.</a:t>
            </a:r>
          </a:p>
          <a:p>
            <a:r>
              <a:rPr lang="tr-TR" dirty="0" smtClean="0"/>
              <a:t>LTP-indükleyici uyarım, yeni doğanlarda GluN2A- içeren NMDA reseptör oranında artışa neden olur.</a:t>
            </a:r>
          </a:p>
          <a:p>
            <a:r>
              <a:rPr lang="tr-TR" dirty="0" smtClean="0"/>
              <a:t>GluN2B </a:t>
            </a:r>
            <a:r>
              <a:rPr lang="tr-TR" dirty="0" smtClean="0">
                <a:sym typeface="Wingdings" panose="05000000000000000000" pitchFamily="2" charset="2"/>
              </a:rPr>
              <a:t> GluN2A geçişi NMDA reseptörlerinin ve mGluR5 reseptörlerinin aktivasyonunu gerektirir.</a:t>
            </a:r>
          </a:p>
          <a:p>
            <a:r>
              <a:rPr lang="tr-TR" dirty="0" smtClean="0">
                <a:sym typeface="Wingdings" panose="05000000000000000000" pitchFamily="2" charset="2"/>
              </a:rPr>
              <a:t>«</a:t>
            </a:r>
            <a:r>
              <a:rPr lang="tr-TR" dirty="0" err="1" smtClean="0">
                <a:sym typeface="Wingdings" panose="05000000000000000000" pitchFamily="2" charset="2"/>
              </a:rPr>
              <a:t>PSD’de</a:t>
            </a:r>
            <a:r>
              <a:rPr lang="tr-TR" dirty="0" smtClean="0">
                <a:sym typeface="Wingdings" panose="05000000000000000000" pitchFamily="2" charset="2"/>
              </a:rPr>
              <a:t> NMDA reseptör kompozisyonu ve ilişkili sinyal iletim kompleksleri aktivite </a:t>
            </a:r>
            <a:r>
              <a:rPr lang="tr-TR" dirty="0" err="1" smtClean="0">
                <a:sym typeface="Wingdings" panose="05000000000000000000" pitchFamily="2" charset="2"/>
              </a:rPr>
              <a:t>bağlımlı</a:t>
            </a:r>
            <a:r>
              <a:rPr lang="tr-TR" dirty="0" smtClean="0">
                <a:sym typeface="Wingdings" panose="05000000000000000000" pitchFamily="2" charset="2"/>
              </a:rPr>
              <a:t> ve dinamik olarak  düzenlenmektedir. </a:t>
            </a:r>
          </a:p>
          <a:p>
            <a:r>
              <a:rPr lang="tr-TR" dirty="0" smtClean="0">
                <a:sym typeface="Wingdings" panose="05000000000000000000" pitchFamily="2" charset="2"/>
              </a:rPr>
              <a:t>Özellikle </a:t>
            </a:r>
            <a:r>
              <a:rPr lang="tr-TR" dirty="0" err="1" smtClean="0">
                <a:sym typeface="Wingdings" panose="05000000000000000000" pitchFamily="2" charset="2"/>
              </a:rPr>
              <a:t>immatür</a:t>
            </a:r>
            <a:r>
              <a:rPr lang="tr-TR" dirty="0" smtClean="0">
                <a:sym typeface="Wingdings" panose="05000000000000000000" pitchFamily="2" charset="2"/>
              </a:rPr>
              <a:t> </a:t>
            </a:r>
            <a:r>
              <a:rPr lang="tr-TR" dirty="0" err="1" smtClean="0">
                <a:sym typeface="Wingdings" panose="05000000000000000000" pitchFamily="2" charset="2"/>
              </a:rPr>
              <a:t>sinapslarda</a:t>
            </a:r>
            <a:endParaRPr lang="tr-TR" dirty="0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/>
        <p:txBody>
          <a:bodyPr>
            <a:normAutofit fontScale="85000" lnSpcReduction="20000"/>
          </a:bodyPr>
          <a:lstStyle/>
          <a:p>
            <a:endParaRPr lang="tr-TR"/>
          </a:p>
        </p:txBody>
      </p:sp>
      <p:sp>
        <p:nvSpPr>
          <p:cNvPr id="5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err="1" smtClean="0">
                <a:solidFill>
                  <a:srgbClr val="C00000"/>
                </a:solidFill>
              </a:rPr>
              <a:t>PSD’de</a:t>
            </a:r>
            <a:r>
              <a:rPr lang="tr-TR" b="1" dirty="0" smtClean="0">
                <a:solidFill>
                  <a:srgbClr val="C00000"/>
                </a:solidFill>
              </a:rPr>
              <a:t> Gelişimsel Değişiklikler</a:t>
            </a:r>
            <a:endParaRPr lang="tr-TR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63327032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solidFill>
                  <a:srgbClr val="C00000"/>
                </a:solidFill>
              </a:rPr>
              <a:t>PSD</a:t>
            </a:r>
            <a:endParaRPr lang="tr-TR" b="1" dirty="0">
              <a:solidFill>
                <a:srgbClr val="C0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8219256" cy="4525963"/>
          </a:xfrm>
        </p:spPr>
        <p:txBody>
          <a:bodyPr>
            <a:normAutofit/>
          </a:bodyPr>
          <a:lstStyle/>
          <a:p>
            <a:r>
              <a:rPr lang="tr-TR" dirty="0" smtClean="0"/>
              <a:t>Yüksek miktarlarda bulunan bir grup iskele proteini </a:t>
            </a:r>
            <a:r>
              <a:rPr lang="tr-TR" dirty="0" err="1" smtClean="0"/>
              <a:t>PSD’nin</a:t>
            </a:r>
            <a:r>
              <a:rPr lang="tr-TR" dirty="0" smtClean="0"/>
              <a:t> tüm elemanlarını </a:t>
            </a:r>
            <a:r>
              <a:rPr lang="tr-TR" dirty="0" err="1" smtClean="0"/>
              <a:t>birarada</a:t>
            </a:r>
            <a:r>
              <a:rPr lang="tr-TR" dirty="0" smtClean="0"/>
              <a:t> tutar.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tr-TR" dirty="0" err="1" smtClean="0"/>
              <a:t>Glutamat</a:t>
            </a:r>
            <a:r>
              <a:rPr lang="tr-TR" dirty="0" smtClean="0"/>
              <a:t> reseptörleri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tr-TR" dirty="0" smtClean="0"/>
              <a:t>Diğer </a:t>
            </a:r>
            <a:r>
              <a:rPr lang="tr-TR" dirty="0" err="1" smtClean="0"/>
              <a:t>postsinaptik</a:t>
            </a:r>
            <a:r>
              <a:rPr lang="tr-TR" dirty="0" smtClean="0"/>
              <a:t> </a:t>
            </a:r>
            <a:r>
              <a:rPr lang="tr-TR" dirty="0" err="1" smtClean="0"/>
              <a:t>membran</a:t>
            </a:r>
            <a:r>
              <a:rPr lang="tr-TR" dirty="0" smtClean="0"/>
              <a:t> reseptörleri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tr-TR" dirty="0" smtClean="0"/>
              <a:t>Adezyon molekülleri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tr-TR" dirty="0" err="1" smtClean="0"/>
              <a:t>Sitoplazmik</a:t>
            </a:r>
            <a:r>
              <a:rPr lang="tr-TR" dirty="0" smtClean="0"/>
              <a:t> sinyalizasyon enzimleri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tr-TR" dirty="0" smtClean="0"/>
              <a:t>Hücre iskeleti elemanları</a:t>
            </a:r>
            <a:endParaRPr lang="tr-TR" dirty="0"/>
          </a:p>
        </p:txBody>
      </p:sp>
      <p:sp>
        <p:nvSpPr>
          <p:cNvPr id="5" name="4 İçerik Yer Tutucusu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36261984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 err="1" smtClean="0">
                <a:solidFill>
                  <a:srgbClr val="C00000"/>
                </a:solidFill>
              </a:rPr>
              <a:t>PSD’de</a:t>
            </a:r>
            <a:r>
              <a:rPr lang="tr-TR" b="1" dirty="0" smtClean="0">
                <a:solidFill>
                  <a:srgbClr val="C00000"/>
                </a:solidFill>
              </a:rPr>
              <a:t> Bazal ve Aktivite-Bağımlı Protein «</a:t>
            </a:r>
            <a:r>
              <a:rPr lang="tr-TR" b="1" dirty="0" err="1" smtClean="0">
                <a:solidFill>
                  <a:srgbClr val="C00000"/>
                </a:solidFill>
              </a:rPr>
              <a:t>turnover»ı</a:t>
            </a:r>
            <a:r>
              <a:rPr lang="tr-TR" b="1" dirty="0" smtClean="0">
                <a:solidFill>
                  <a:srgbClr val="C00000"/>
                </a:solidFill>
              </a:rPr>
              <a:t> </a:t>
            </a:r>
            <a:endParaRPr lang="tr-TR" b="1" dirty="0">
              <a:solidFill>
                <a:srgbClr val="C0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7859216" cy="4525963"/>
          </a:xfrm>
        </p:spPr>
        <p:txBody>
          <a:bodyPr>
            <a:normAutofit/>
          </a:bodyPr>
          <a:lstStyle/>
          <a:p>
            <a:r>
              <a:rPr lang="tr-TR" dirty="0" smtClean="0"/>
              <a:t>Bazal </a:t>
            </a:r>
            <a:r>
              <a:rPr lang="tr-TR" dirty="0"/>
              <a:t>koşullar </a:t>
            </a:r>
            <a:r>
              <a:rPr lang="tr-TR" dirty="0" smtClean="0"/>
              <a:t>altında olgunlaşmış </a:t>
            </a:r>
            <a:r>
              <a:rPr lang="tr-TR" dirty="0" err="1" smtClean="0"/>
              <a:t>sinapslarda</a:t>
            </a:r>
            <a:r>
              <a:rPr lang="tr-TR" dirty="0" smtClean="0"/>
              <a:t> dahi </a:t>
            </a:r>
            <a:r>
              <a:rPr lang="tr-TR" dirty="0" err="1" smtClean="0"/>
              <a:t>PSD’de</a:t>
            </a:r>
            <a:r>
              <a:rPr lang="tr-TR" dirty="0" smtClean="0"/>
              <a:t> sürekli bir moleküler </a:t>
            </a:r>
            <a:r>
              <a:rPr lang="tr-TR" dirty="0" err="1" smtClean="0"/>
              <a:t>turnover</a:t>
            </a:r>
            <a:r>
              <a:rPr lang="tr-TR" dirty="0" smtClean="0"/>
              <a:t> meydana gelir.</a:t>
            </a:r>
          </a:p>
          <a:p>
            <a:r>
              <a:rPr lang="tr-TR" dirty="0" smtClean="0"/>
              <a:t>Fakat bir aktiviteye cevaben daha büyük değişiklikler gözlenir</a:t>
            </a:r>
          </a:p>
        </p:txBody>
      </p:sp>
    </p:spTree>
    <p:extLst>
      <p:ext uri="{BB962C8B-B14F-4D97-AF65-F5344CB8AC3E}">
        <p14:creationId xmlns:p14="http://schemas.microsoft.com/office/powerpoint/2010/main" xmlns="" val="422750119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8291264" cy="4525963"/>
          </a:xfrm>
        </p:spPr>
        <p:txBody>
          <a:bodyPr>
            <a:normAutofit/>
          </a:bodyPr>
          <a:lstStyle/>
          <a:p>
            <a:r>
              <a:rPr lang="tr-TR" dirty="0"/>
              <a:t>Kültüre edilen canlı nöronlarda </a:t>
            </a:r>
            <a:r>
              <a:rPr lang="tr-TR" dirty="0" err="1"/>
              <a:t>PSDnin</a:t>
            </a:r>
            <a:r>
              <a:rPr lang="tr-TR" dirty="0"/>
              <a:t> dinamik davranışları gözlemlenebilmektedir.</a:t>
            </a:r>
          </a:p>
          <a:p>
            <a:r>
              <a:rPr lang="tr-TR" dirty="0" smtClean="0"/>
              <a:t>GFP-</a:t>
            </a:r>
            <a:r>
              <a:rPr lang="tr-TR" dirty="0" err="1" smtClean="0"/>
              <a:t>tagged</a:t>
            </a:r>
            <a:r>
              <a:rPr lang="tr-TR" dirty="0" smtClean="0"/>
              <a:t> PSD-95</a:t>
            </a:r>
          </a:p>
          <a:p>
            <a:r>
              <a:rPr lang="tr-TR" dirty="0" smtClean="0"/>
              <a:t>Tüm PSD yapısı, süresi dakikalar ve günler arasında değişen sürekli bir yeniden modellenme göstermektedir.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370987695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251520" y="548680"/>
            <a:ext cx="8064896" cy="6048672"/>
          </a:xfrm>
        </p:spPr>
        <p:txBody>
          <a:bodyPr>
            <a:normAutofit/>
          </a:bodyPr>
          <a:lstStyle/>
          <a:p>
            <a:r>
              <a:rPr lang="tr-TR" dirty="0" smtClean="0"/>
              <a:t>PSD-95, PSD yapısına dahil olduktan sonra dinamizmi nispeten sınırlıdır. Yani bir defa yapıya dahil olduğunda yeri genellikle değişmez.</a:t>
            </a:r>
          </a:p>
          <a:p>
            <a:r>
              <a:rPr lang="tr-TR" dirty="0" err="1" smtClean="0"/>
              <a:t>PSDdeki</a:t>
            </a:r>
            <a:r>
              <a:rPr lang="tr-TR" dirty="0" smtClean="0"/>
              <a:t> proteinlerin çoğu sürekli olarak PSD dışındaki partnerleri ile yer değiştirmektedir.</a:t>
            </a:r>
          </a:p>
          <a:p>
            <a:r>
              <a:rPr lang="tr-TR" dirty="0" smtClean="0"/>
              <a:t>Bunlar arasında en dinamik yer değiştirme gösteren AMPA-tip </a:t>
            </a:r>
            <a:r>
              <a:rPr lang="tr-TR" dirty="0" err="1" smtClean="0"/>
              <a:t>glutamat</a:t>
            </a:r>
            <a:r>
              <a:rPr lang="tr-TR" dirty="0" smtClean="0"/>
              <a:t> reseptörleridir.</a:t>
            </a:r>
          </a:p>
          <a:p>
            <a:r>
              <a:rPr lang="tr-TR" dirty="0" err="1" smtClean="0"/>
              <a:t>Postsinaptik</a:t>
            </a:r>
            <a:r>
              <a:rPr lang="tr-TR" dirty="0" smtClean="0"/>
              <a:t> </a:t>
            </a:r>
            <a:r>
              <a:rPr lang="tr-TR" dirty="0" err="1" smtClean="0"/>
              <a:t>membranın</a:t>
            </a:r>
            <a:r>
              <a:rPr lang="tr-TR" dirty="0" smtClean="0"/>
              <a:t> içine ve dışına doğru hızlı bir </a:t>
            </a:r>
            <a:r>
              <a:rPr lang="tr-TR" dirty="0" err="1" smtClean="0"/>
              <a:t>lateral</a:t>
            </a:r>
            <a:r>
              <a:rPr lang="tr-TR" dirty="0" smtClean="0"/>
              <a:t> </a:t>
            </a:r>
            <a:r>
              <a:rPr lang="tr-TR" dirty="0" err="1" smtClean="0"/>
              <a:t>difüzyongerçekleştirir</a:t>
            </a:r>
            <a:r>
              <a:rPr lang="tr-TR" dirty="0" smtClean="0"/>
              <a:t>.</a:t>
            </a:r>
          </a:p>
          <a:p>
            <a:r>
              <a:rPr lang="tr-TR" dirty="0" smtClean="0"/>
              <a:t>Düzenli olarak AMPA reseptörlerinin PSD yapısına dahil olması ve bu yapıdan ayrılması </a:t>
            </a:r>
            <a:r>
              <a:rPr lang="tr-TR" dirty="0" err="1" smtClean="0"/>
              <a:t>sinaptik</a:t>
            </a:r>
            <a:r>
              <a:rPr lang="tr-TR" dirty="0" smtClean="0"/>
              <a:t> iletimin güçlendirilmesi ve zayıflatılmasında temel mekanizmalardan birisidir.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385413974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8219256" cy="4525963"/>
          </a:xfrm>
        </p:spPr>
        <p:txBody>
          <a:bodyPr/>
          <a:lstStyle/>
          <a:p>
            <a:r>
              <a:rPr lang="tr-TR" dirty="0" smtClean="0"/>
              <a:t>Bu süreçte </a:t>
            </a:r>
            <a:r>
              <a:rPr lang="tr-TR" dirty="0" err="1" smtClean="0"/>
              <a:t>aktin</a:t>
            </a:r>
            <a:r>
              <a:rPr lang="tr-TR" dirty="0" smtClean="0"/>
              <a:t> hücre iskeletinin yeniden modellenmesi ve PSD bileşenlerinin kontrollü bir biçimde </a:t>
            </a:r>
            <a:r>
              <a:rPr lang="tr-TR" dirty="0" err="1" smtClean="0"/>
              <a:t>proteolizi</a:t>
            </a:r>
            <a:r>
              <a:rPr lang="tr-TR" dirty="0" smtClean="0"/>
              <a:t> </a:t>
            </a:r>
            <a:r>
              <a:rPr lang="tr-TR" dirty="0" err="1" smtClean="0"/>
              <a:t>sinaptik</a:t>
            </a:r>
            <a:r>
              <a:rPr lang="tr-TR" dirty="0" smtClean="0"/>
              <a:t> </a:t>
            </a:r>
            <a:r>
              <a:rPr lang="tr-TR" dirty="0" err="1" smtClean="0"/>
              <a:t>plastisitenin</a:t>
            </a:r>
            <a:r>
              <a:rPr lang="tr-TR" dirty="0" smtClean="0"/>
              <a:t> altında yatan </a:t>
            </a:r>
            <a:r>
              <a:rPr lang="tr-TR" dirty="0" err="1" smtClean="0"/>
              <a:t>sinaptik</a:t>
            </a:r>
            <a:r>
              <a:rPr lang="tr-TR" dirty="0" smtClean="0"/>
              <a:t> yeniden düzenlenmeler için son derece önemlidir.</a:t>
            </a:r>
            <a:endParaRPr lang="tr-TR" dirty="0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273454210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107504" y="1556792"/>
            <a:ext cx="8496944" cy="3096344"/>
          </a:xfrm>
        </p:spPr>
        <p:txBody>
          <a:bodyPr>
            <a:normAutofit/>
          </a:bodyPr>
          <a:lstStyle/>
          <a:p>
            <a:r>
              <a:rPr lang="tr-TR" sz="2400" dirty="0" err="1" smtClean="0"/>
              <a:t>PSDnin</a:t>
            </a:r>
            <a:r>
              <a:rPr lang="tr-TR" sz="2400" dirty="0" smtClean="0"/>
              <a:t> kompozisyonu protein </a:t>
            </a:r>
            <a:r>
              <a:rPr lang="tr-TR" sz="2400" dirty="0" err="1" smtClean="0"/>
              <a:t>fosforilasyonu</a:t>
            </a:r>
            <a:r>
              <a:rPr lang="tr-TR" sz="2400" dirty="0" smtClean="0"/>
              <a:t>, </a:t>
            </a:r>
            <a:r>
              <a:rPr lang="tr-TR" sz="2400" dirty="0" err="1" smtClean="0"/>
              <a:t>palmitoilasyonu</a:t>
            </a:r>
            <a:r>
              <a:rPr lang="tr-TR" sz="2400" dirty="0" smtClean="0"/>
              <a:t>, </a:t>
            </a:r>
            <a:r>
              <a:rPr lang="tr-TR" sz="2400" dirty="0" err="1" smtClean="0"/>
              <a:t>ubiquitinasyonu</a:t>
            </a:r>
            <a:r>
              <a:rPr lang="tr-TR" sz="2400" dirty="0" smtClean="0"/>
              <a:t> ve </a:t>
            </a:r>
            <a:r>
              <a:rPr lang="tr-TR" sz="2400" dirty="0" err="1" smtClean="0"/>
              <a:t>proteozom</a:t>
            </a:r>
            <a:r>
              <a:rPr lang="tr-TR" sz="2400" dirty="0" smtClean="0"/>
              <a:t>-aracılı protein yıkımı ile de hızlı bir biçimde </a:t>
            </a:r>
            <a:r>
              <a:rPr lang="tr-TR" sz="2400" dirty="0" err="1" smtClean="0"/>
              <a:t>modifiye</a:t>
            </a:r>
            <a:r>
              <a:rPr lang="tr-TR" sz="2400" dirty="0" smtClean="0"/>
              <a:t> edilebilir.</a:t>
            </a:r>
          </a:p>
          <a:p>
            <a:r>
              <a:rPr lang="tr-TR" sz="2400" dirty="0" smtClean="0"/>
              <a:t>PSD-95’in JNK1 tarafından Ser-295 ten </a:t>
            </a:r>
            <a:r>
              <a:rPr lang="tr-TR" sz="2400" dirty="0" err="1" smtClean="0"/>
              <a:t>fosforilasyonu</a:t>
            </a:r>
            <a:r>
              <a:rPr lang="tr-TR" sz="2400" dirty="0" smtClean="0"/>
              <a:t> </a:t>
            </a:r>
            <a:r>
              <a:rPr lang="tr-TR" sz="2400" dirty="0" err="1" smtClean="0"/>
              <a:t>PSD’ye</a:t>
            </a:r>
            <a:r>
              <a:rPr lang="tr-TR" sz="2400" dirty="0" smtClean="0"/>
              <a:t> lokalize olmasını teşvik eder</a:t>
            </a:r>
          </a:p>
          <a:p>
            <a:r>
              <a:rPr lang="tr-TR" sz="2400" dirty="0" err="1" smtClean="0"/>
              <a:t>CaMKIIalfa</a:t>
            </a:r>
            <a:r>
              <a:rPr lang="tr-TR" sz="2400" dirty="0" smtClean="0"/>
              <a:t> tarafından Ser-73den </a:t>
            </a:r>
            <a:r>
              <a:rPr lang="tr-TR" sz="2400" dirty="0" err="1" smtClean="0"/>
              <a:t>fosforilasyonu</a:t>
            </a:r>
            <a:r>
              <a:rPr lang="tr-TR" sz="2400" dirty="0" smtClean="0"/>
              <a:t> </a:t>
            </a:r>
            <a:r>
              <a:rPr lang="tr-TR" sz="2400" dirty="0" err="1" smtClean="0"/>
              <a:t>PSDden</a:t>
            </a:r>
            <a:r>
              <a:rPr lang="tr-TR" sz="2400" dirty="0" smtClean="0"/>
              <a:t> ayrılmasına neden olmaktadır</a:t>
            </a:r>
            <a:r>
              <a:rPr lang="tr-TR" dirty="0" smtClean="0"/>
              <a:t>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364711298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 smtClean="0">
                <a:solidFill>
                  <a:srgbClr val="C00000"/>
                </a:solidFill>
              </a:rPr>
              <a:t>BEYİN HASTALIKLARI VE PSD PROTEİNLERİ</a:t>
            </a:r>
            <a:endParaRPr lang="tr-TR" b="1" dirty="0">
              <a:solidFill>
                <a:srgbClr val="C0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395536" y="2060848"/>
            <a:ext cx="8363272" cy="4525963"/>
          </a:xfrm>
        </p:spPr>
        <p:txBody>
          <a:bodyPr>
            <a:normAutofit/>
          </a:bodyPr>
          <a:lstStyle/>
          <a:p>
            <a:r>
              <a:rPr lang="tr-TR" dirty="0" smtClean="0"/>
              <a:t>PSD bileşenlerinin </a:t>
            </a:r>
            <a:r>
              <a:rPr lang="tr-TR" dirty="0" err="1" smtClean="0"/>
              <a:t>sinaps</a:t>
            </a:r>
            <a:r>
              <a:rPr lang="tr-TR" dirty="0" smtClean="0"/>
              <a:t> gelişimi, yapısı ve işlevindeki önemi ile paralel olarak bu proteinleri kodlayan genlerdeki mutasyonların nörolojik ve psikiyatrik hastalıklarla sonuçlanması hiç de şaşırtıcı değildir.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69226685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8219256" cy="4525963"/>
          </a:xfrm>
        </p:spPr>
        <p:txBody>
          <a:bodyPr/>
          <a:lstStyle/>
          <a:p>
            <a:r>
              <a:rPr lang="tr-TR" dirty="0" smtClean="0"/>
              <a:t>OSB: Shank2, Shank3, PSD-93, DLGAP2/SAPAP2, SynGAP1, Nöroligin3, Nöroligin3</a:t>
            </a:r>
          </a:p>
          <a:p>
            <a:r>
              <a:rPr lang="tr-TR" dirty="0" smtClean="0"/>
              <a:t>OKB: SAPAP3</a:t>
            </a:r>
          </a:p>
          <a:p>
            <a:r>
              <a:rPr lang="tr-TR" dirty="0" smtClean="0"/>
              <a:t>Alzheimer: PSD proteinlerinin seviyesinde azalma</a:t>
            </a:r>
            <a:endParaRPr lang="tr-TR" dirty="0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14263336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 smtClean="0">
                <a:solidFill>
                  <a:srgbClr val="C00000"/>
                </a:solidFill>
              </a:rPr>
              <a:t>İNHİBİTÖR SİNAPSLARIN POSTSİNAPTİK ORGANİZASYONU</a:t>
            </a:r>
            <a:endParaRPr lang="tr-TR" b="1" dirty="0">
              <a:solidFill>
                <a:srgbClr val="C0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tr-TR" dirty="0" smtClean="0"/>
              <a:t>Asimetrik</a:t>
            </a:r>
          </a:p>
          <a:p>
            <a:r>
              <a:rPr lang="tr-TR" dirty="0" smtClean="0"/>
              <a:t>İnce PSD</a:t>
            </a:r>
          </a:p>
          <a:p>
            <a:r>
              <a:rPr lang="tr-TR" dirty="0" smtClean="0"/>
              <a:t>Daha az protein içeriği</a:t>
            </a:r>
            <a:endParaRPr lang="tr-TR" dirty="0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390262017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err="1" smtClean="0">
                <a:solidFill>
                  <a:srgbClr val="C00000"/>
                </a:solidFill>
              </a:rPr>
              <a:t>PSD’nin</a:t>
            </a:r>
            <a:r>
              <a:rPr lang="tr-TR" b="1" dirty="0" smtClean="0">
                <a:solidFill>
                  <a:srgbClr val="C00000"/>
                </a:solidFill>
              </a:rPr>
              <a:t> genel kabul gören işlevleri</a:t>
            </a:r>
            <a:endParaRPr lang="tr-TR" b="1" dirty="0">
              <a:solidFill>
                <a:srgbClr val="C0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539552" y="1196752"/>
            <a:ext cx="8363272" cy="4525963"/>
          </a:xfrm>
        </p:spPr>
        <p:txBody>
          <a:bodyPr>
            <a:normAutofit/>
          </a:bodyPr>
          <a:lstStyle/>
          <a:p>
            <a:r>
              <a:rPr lang="tr-TR" sz="2400" dirty="0" err="1" smtClean="0"/>
              <a:t>Pre</a:t>
            </a:r>
            <a:r>
              <a:rPr lang="tr-TR" sz="2400" dirty="0" smtClean="0"/>
              <a:t>- ve </a:t>
            </a:r>
            <a:r>
              <a:rPr lang="tr-TR" sz="2400" dirty="0" err="1" smtClean="0"/>
              <a:t>postsinaptik</a:t>
            </a:r>
            <a:r>
              <a:rPr lang="tr-TR" sz="2400" dirty="0" smtClean="0"/>
              <a:t> </a:t>
            </a:r>
            <a:r>
              <a:rPr lang="tr-TR" sz="2400" dirty="0" err="1" smtClean="0"/>
              <a:t>membranların</a:t>
            </a:r>
            <a:r>
              <a:rPr lang="tr-TR" sz="2400" dirty="0" smtClean="0"/>
              <a:t> karşılıklı gelmesine aracılık etmek</a:t>
            </a:r>
          </a:p>
          <a:p>
            <a:r>
              <a:rPr lang="tr-TR" sz="2400" dirty="0" err="1" smtClean="0"/>
              <a:t>Postsinaptik</a:t>
            </a:r>
            <a:r>
              <a:rPr lang="tr-TR" sz="2400" dirty="0" smtClean="0"/>
              <a:t> reseptörleri belirli bir lokalizasyonda </a:t>
            </a:r>
            <a:r>
              <a:rPr lang="tr-TR" sz="2400" dirty="0" err="1" smtClean="0"/>
              <a:t>kümelendirmek</a:t>
            </a:r>
            <a:endParaRPr lang="tr-TR" sz="2400" dirty="0" smtClean="0"/>
          </a:p>
          <a:p>
            <a:r>
              <a:rPr lang="tr-TR" sz="2400" dirty="0" err="1" smtClean="0"/>
              <a:t>Postsinaptik</a:t>
            </a:r>
            <a:r>
              <a:rPr lang="tr-TR" sz="2400" dirty="0" smtClean="0"/>
              <a:t> reseptörlerin aktivasyonu ile biyokimyasal sinyal iletimi arasında bağlantı kurmak. </a:t>
            </a:r>
            <a:endParaRPr lang="tr-TR" sz="2400" dirty="0"/>
          </a:p>
        </p:txBody>
      </p:sp>
      <p:sp>
        <p:nvSpPr>
          <p:cNvPr id="5" name="4 İçerik Yer Tutucusu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230945618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7355160" cy="4525963"/>
          </a:xfrm>
        </p:spPr>
        <p:txBody>
          <a:bodyPr>
            <a:normAutofit/>
          </a:bodyPr>
          <a:lstStyle/>
          <a:p>
            <a:r>
              <a:rPr lang="tr-TR" dirty="0" smtClean="0"/>
              <a:t>Elektron </a:t>
            </a:r>
            <a:r>
              <a:rPr lang="tr-TR" dirty="0" err="1" smtClean="0"/>
              <a:t>mikrograflarında</a:t>
            </a:r>
            <a:r>
              <a:rPr lang="tr-TR" dirty="0" smtClean="0"/>
              <a:t> bulanık, elektronca yoğun kalınlaşmalar olarak gözlenir.</a:t>
            </a:r>
          </a:p>
          <a:p>
            <a:r>
              <a:rPr lang="tr-TR" dirty="0" err="1" smtClean="0"/>
              <a:t>Presinaptik</a:t>
            </a:r>
            <a:r>
              <a:rPr lang="tr-TR" dirty="0" smtClean="0"/>
              <a:t> aktif </a:t>
            </a:r>
            <a:r>
              <a:rPr lang="tr-TR" dirty="0" err="1" smtClean="0"/>
              <a:t>zonun</a:t>
            </a:r>
            <a:r>
              <a:rPr lang="tr-TR" dirty="0" smtClean="0"/>
              <a:t> tam karşısına denk gelir</a:t>
            </a:r>
          </a:p>
          <a:p>
            <a:r>
              <a:rPr lang="tr-TR" dirty="0" err="1" smtClean="0"/>
              <a:t>Postsinaptik</a:t>
            </a:r>
            <a:r>
              <a:rPr lang="tr-TR" dirty="0" smtClean="0"/>
              <a:t> plazma </a:t>
            </a:r>
            <a:r>
              <a:rPr lang="tr-TR" dirty="0" err="1" smtClean="0"/>
              <a:t>membranına</a:t>
            </a:r>
            <a:r>
              <a:rPr lang="tr-TR" dirty="0" smtClean="0"/>
              <a:t> tutunmuş proteince zengin bir yapıdır</a:t>
            </a:r>
          </a:p>
          <a:p>
            <a:r>
              <a:rPr lang="tr-TR" dirty="0" err="1" smtClean="0"/>
              <a:t>Sitoplazmik</a:t>
            </a:r>
            <a:r>
              <a:rPr lang="tr-TR" dirty="0" smtClean="0"/>
              <a:t> </a:t>
            </a:r>
            <a:r>
              <a:rPr lang="tr-TR" dirty="0" err="1" smtClean="0"/>
              <a:t>aktin</a:t>
            </a:r>
            <a:r>
              <a:rPr lang="tr-TR" dirty="0" smtClean="0"/>
              <a:t> </a:t>
            </a:r>
            <a:r>
              <a:rPr lang="tr-TR" dirty="0" err="1" smtClean="0"/>
              <a:t>filamentleri</a:t>
            </a:r>
            <a:r>
              <a:rPr lang="tr-TR" dirty="0" smtClean="0"/>
              <a:t> ile bir arada tutulur.  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327485967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 smtClean="0">
                <a:solidFill>
                  <a:srgbClr val="FF0000"/>
                </a:solidFill>
              </a:rPr>
              <a:t>P</a:t>
            </a:r>
            <a:r>
              <a:rPr lang="tr-TR" altLang="tr-TR" smtClean="0"/>
              <a:t>ost</a:t>
            </a:r>
            <a:r>
              <a:rPr lang="tr-TR" altLang="tr-TR" smtClean="0">
                <a:solidFill>
                  <a:srgbClr val="FF0000"/>
                </a:solidFill>
              </a:rPr>
              <a:t>S</a:t>
            </a:r>
            <a:r>
              <a:rPr lang="tr-TR" altLang="tr-TR" smtClean="0"/>
              <a:t>inaptik </a:t>
            </a:r>
            <a:r>
              <a:rPr lang="tr-TR" altLang="tr-TR" smtClean="0">
                <a:solidFill>
                  <a:srgbClr val="FF0000"/>
                </a:solidFill>
              </a:rPr>
              <a:t>D</a:t>
            </a:r>
            <a:r>
              <a:rPr lang="tr-TR" altLang="tr-TR" smtClean="0"/>
              <a:t>ansite</a:t>
            </a:r>
          </a:p>
        </p:txBody>
      </p:sp>
      <p:sp>
        <p:nvSpPr>
          <p:cNvPr id="21507" name="5 İçerik Yer Tutucusu"/>
          <p:cNvSpPr>
            <a:spLocks noGrp="1"/>
          </p:cNvSpPr>
          <p:nvPr>
            <p:ph idx="1"/>
          </p:nvPr>
        </p:nvSpPr>
        <p:spPr>
          <a:xfrm>
            <a:off x="251520" y="1666082"/>
            <a:ext cx="8136904" cy="4525962"/>
          </a:xfrm>
        </p:spPr>
        <p:txBody>
          <a:bodyPr>
            <a:normAutofit fontScale="92500" lnSpcReduction="20000"/>
          </a:bodyPr>
          <a:lstStyle/>
          <a:p>
            <a:r>
              <a:rPr lang="tr-TR" altLang="tr-TR" dirty="0" smtClean="0"/>
              <a:t>35-50 </a:t>
            </a:r>
            <a:r>
              <a:rPr lang="tr-TR" altLang="tr-TR" dirty="0" err="1" smtClean="0"/>
              <a:t>nm</a:t>
            </a:r>
            <a:r>
              <a:rPr lang="tr-TR" altLang="tr-TR" dirty="0" smtClean="0"/>
              <a:t> kalınlığındadır</a:t>
            </a:r>
          </a:p>
          <a:p>
            <a:r>
              <a:rPr lang="tr-TR" altLang="tr-TR" dirty="0" smtClean="0"/>
              <a:t>Genel olarak düzenli disk benzeri bir yapı göstermekle birlikte büyük olan </a:t>
            </a:r>
            <a:r>
              <a:rPr lang="tr-TR" altLang="tr-TR" dirty="0" err="1" smtClean="0"/>
              <a:t>PSD’lerde</a:t>
            </a:r>
            <a:r>
              <a:rPr lang="tr-TR" altLang="tr-TR" dirty="0" smtClean="0"/>
              <a:t> yer yer </a:t>
            </a:r>
            <a:r>
              <a:rPr lang="tr-TR" altLang="tr-TR" dirty="0" err="1" smtClean="0"/>
              <a:t>perforasyonlar</a:t>
            </a:r>
            <a:r>
              <a:rPr lang="tr-TR" altLang="tr-TR" dirty="0" smtClean="0"/>
              <a:t> gözlenir</a:t>
            </a:r>
          </a:p>
          <a:p>
            <a:r>
              <a:rPr lang="tr-TR" altLang="tr-TR" dirty="0" err="1" smtClean="0"/>
              <a:t>PSD’nin</a:t>
            </a:r>
            <a:r>
              <a:rPr lang="tr-TR" altLang="tr-TR" dirty="0" smtClean="0"/>
              <a:t> büyüklüğü heterojen olmakla birlikte </a:t>
            </a:r>
            <a:r>
              <a:rPr lang="tr-TR" altLang="tr-TR" dirty="0" err="1" smtClean="0"/>
              <a:t>sinaps</a:t>
            </a:r>
            <a:r>
              <a:rPr lang="tr-TR" altLang="tr-TR" dirty="0" smtClean="0"/>
              <a:t> büyüklüğü ile </a:t>
            </a:r>
            <a:r>
              <a:rPr lang="tr-TR" altLang="tr-TR" dirty="0" err="1" smtClean="0"/>
              <a:t>koreledir</a:t>
            </a:r>
            <a:r>
              <a:rPr lang="tr-TR" altLang="tr-TR" dirty="0" smtClean="0"/>
              <a:t>. </a:t>
            </a:r>
          </a:p>
          <a:p>
            <a:pPr lvl="1"/>
            <a:r>
              <a:rPr lang="tr-TR" altLang="tr-TR" dirty="0" smtClean="0"/>
              <a:t>Çap ~200-800 </a:t>
            </a:r>
            <a:r>
              <a:rPr lang="tr-TR" altLang="tr-TR" dirty="0" err="1" smtClean="0"/>
              <a:t>nm</a:t>
            </a:r>
            <a:r>
              <a:rPr lang="tr-TR" altLang="tr-TR" dirty="0" smtClean="0"/>
              <a:t> (</a:t>
            </a:r>
            <a:r>
              <a:rPr lang="tr-TR" altLang="tr-TR" dirty="0" err="1" smtClean="0"/>
              <a:t>ort</a:t>
            </a:r>
            <a:r>
              <a:rPr lang="tr-TR" altLang="tr-TR" dirty="0" smtClean="0"/>
              <a:t> 300-400 </a:t>
            </a:r>
            <a:r>
              <a:rPr lang="tr-TR" altLang="tr-TR" dirty="0" err="1" smtClean="0"/>
              <a:t>nm</a:t>
            </a:r>
            <a:r>
              <a:rPr lang="tr-TR" altLang="tr-TR" dirty="0" smtClean="0"/>
              <a:t>)</a:t>
            </a:r>
          </a:p>
          <a:p>
            <a:pPr lvl="1"/>
            <a:r>
              <a:rPr lang="tr-TR" altLang="tr-TR" dirty="0" smtClean="0"/>
              <a:t>Kalınlık ~30-60 </a:t>
            </a:r>
            <a:r>
              <a:rPr lang="tr-TR" altLang="tr-TR" dirty="0" err="1" smtClean="0"/>
              <a:t>nm</a:t>
            </a:r>
            <a:endParaRPr lang="tr-TR" altLang="tr-TR" dirty="0" smtClean="0"/>
          </a:p>
          <a:p>
            <a:pPr marL="457200" lvl="1" indent="0">
              <a:buNone/>
            </a:pPr>
            <a:r>
              <a:rPr lang="tr-TR" altLang="tr-TR" sz="4100" b="1" dirty="0" smtClean="0">
                <a:solidFill>
                  <a:srgbClr val="0070C0"/>
                </a:solidFill>
              </a:rPr>
              <a:t>«Büyük </a:t>
            </a:r>
            <a:r>
              <a:rPr lang="tr-TR" altLang="tr-TR" sz="4100" b="1" dirty="0" err="1" smtClean="0">
                <a:solidFill>
                  <a:srgbClr val="0070C0"/>
                </a:solidFill>
              </a:rPr>
              <a:t>sinapslar</a:t>
            </a:r>
            <a:r>
              <a:rPr lang="tr-TR" altLang="tr-TR" sz="4100" b="1" dirty="0" smtClean="0">
                <a:solidFill>
                  <a:srgbClr val="0070C0"/>
                </a:solidFill>
              </a:rPr>
              <a:t> = kuvvetli </a:t>
            </a:r>
            <a:r>
              <a:rPr lang="tr-TR" altLang="tr-TR" sz="4100" b="1" dirty="0" err="1" smtClean="0">
                <a:solidFill>
                  <a:srgbClr val="0070C0"/>
                </a:solidFill>
              </a:rPr>
              <a:t>sinapslar</a:t>
            </a:r>
            <a:r>
              <a:rPr lang="tr-TR" altLang="tr-TR" sz="4100" b="1" dirty="0" smtClean="0">
                <a:solidFill>
                  <a:srgbClr val="0070C0"/>
                </a:solidFill>
              </a:rPr>
              <a:t>»</a:t>
            </a:r>
          </a:p>
        </p:txBody>
      </p:sp>
    </p:spTree>
    <p:extLst>
      <p:ext uri="{BB962C8B-B14F-4D97-AF65-F5344CB8AC3E}">
        <p14:creationId xmlns:p14="http://schemas.microsoft.com/office/powerpoint/2010/main" xmlns="" val="323025216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807</TotalTime>
  <Words>2147</Words>
  <Application>Microsoft Office PowerPoint</Application>
  <PresentationFormat>Ekran Gösterisi (4:3)</PresentationFormat>
  <Paragraphs>273</Paragraphs>
  <Slides>67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67</vt:i4>
      </vt:variant>
    </vt:vector>
  </HeadingPairs>
  <TitlesOfParts>
    <vt:vector size="68" baseType="lpstr">
      <vt:lpstr>Ofis Teması</vt:lpstr>
      <vt:lpstr>Sinapsların Postsinaptik Organizasyonu </vt:lpstr>
      <vt:lpstr>Slayt 2</vt:lpstr>
      <vt:lpstr>Slayt 3</vt:lpstr>
      <vt:lpstr>Slayt 4</vt:lpstr>
      <vt:lpstr>Eksitatör Sinapslarda  Postsinaptik Dansite</vt:lpstr>
      <vt:lpstr>PSD</vt:lpstr>
      <vt:lpstr>PSD’nin genel kabul gören işlevleri</vt:lpstr>
      <vt:lpstr>Slayt 8</vt:lpstr>
      <vt:lpstr>PostSinaptik Dansite</vt:lpstr>
      <vt:lpstr>Slayt 10</vt:lpstr>
      <vt:lpstr>PSD’nin Bileşenleri</vt:lpstr>
      <vt:lpstr>PSD’nin Bileşenleri</vt:lpstr>
      <vt:lpstr>PSD’nin Bileşenleri</vt:lpstr>
      <vt:lpstr>Slayt 14</vt:lpstr>
      <vt:lpstr>PSD’nin Bileşenleri</vt:lpstr>
      <vt:lpstr>PSD’nin Bileşenleri</vt:lpstr>
      <vt:lpstr>MS çalışmaları</vt:lpstr>
      <vt:lpstr>Slayt 18</vt:lpstr>
      <vt:lpstr>PSD’nin Membran Proteinleri</vt:lpstr>
      <vt:lpstr>CAMler</vt:lpstr>
      <vt:lpstr>Slayt 21</vt:lpstr>
      <vt:lpstr>En iyi bilinen örnek</vt:lpstr>
      <vt:lpstr>Slayt 23</vt:lpstr>
      <vt:lpstr>PSD’nin İskele Proteinleri</vt:lpstr>
      <vt:lpstr>Slayt 25</vt:lpstr>
      <vt:lpstr>Slayt 26</vt:lpstr>
      <vt:lpstr>PSD-95</vt:lpstr>
      <vt:lpstr>PSD-95</vt:lpstr>
      <vt:lpstr>PSD-95</vt:lpstr>
      <vt:lpstr>Slayt 30</vt:lpstr>
      <vt:lpstr>PSD-95</vt:lpstr>
      <vt:lpstr>PSD-95</vt:lpstr>
      <vt:lpstr>PSD-95</vt:lpstr>
      <vt:lpstr>PSD-95</vt:lpstr>
      <vt:lpstr>PSD-95</vt:lpstr>
      <vt:lpstr>Slayt 36</vt:lpstr>
      <vt:lpstr>GKAP, Shank ve Homer</vt:lpstr>
      <vt:lpstr>Slayt 38</vt:lpstr>
      <vt:lpstr>Shank ailesi (shank 1-3)</vt:lpstr>
      <vt:lpstr>Homer Ailesi (Homer 1-3)</vt:lpstr>
      <vt:lpstr>Diğer PSD İskele Proteinleri</vt:lpstr>
      <vt:lpstr>PSD’nin Sinyal İletim Proteinleri</vt:lpstr>
      <vt:lpstr>CaMKII-α</vt:lpstr>
      <vt:lpstr>CaMKII-α</vt:lpstr>
      <vt:lpstr>CaMKII-α</vt:lpstr>
      <vt:lpstr>Küçük GTPaz’lar, GEF’ler ve GAP’ler</vt:lpstr>
      <vt:lpstr>Küçük GTPaz’lar</vt:lpstr>
      <vt:lpstr>GEF’ler</vt:lpstr>
      <vt:lpstr>GAPler</vt:lpstr>
      <vt:lpstr>PSD’nin 3-Boyutlu Yapısı</vt:lpstr>
      <vt:lpstr>PSD’nin 3-Boyutlu Yapısı</vt:lpstr>
      <vt:lpstr>Vertikal Düzlem (Tabakalı Organizasyon)  </vt:lpstr>
      <vt:lpstr>Horizontal Düzlem</vt:lpstr>
      <vt:lpstr>PSD proteinlerinin 3-boyutlu yapısı</vt:lpstr>
      <vt:lpstr>Slayt 55</vt:lpstr>
      <vt:lpstr>PSD’de Gelişimsel Değişiklikler</vt:lpstr>
      <vt:lpstr>Slayt 57</vt:lpstr>
      <vt:lpstr>PSD’de Gelişimsel Değişiklikler</vt:lpstr>
      <vt:lpstr>PSD’de Gelişimsel Değişiklikler</vt:lpstr>
      <vt:lpstr>PSD’de Bazal ve Aktivite-Bağımlı Protein «turnover»ı </vt:lpstr>
      <vt:lpstr>Slayt 61</vt:lpstr>
      <vt:lpstr>Slayt 62</vt:lpstr>
      <vt:lpstr>Slayt 63</vt:lpstr>
      <vt:lpstr>Slayt 64</vt:lpstr>
      <vt:lpstr>BEYİN HASTALIKLARI VE PSD PROTEİNLERİ</vt:lpstr>
      <vt:lpstr>Slayt 66</vt:lpstr>
      <vt:lpstr>İNHİBİTÖR SİNAPSLARIN POSTSİNAPTİK ORGANİZASYONU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Sinapsların Postsinaptik Organizasyonu</dc:title>
  <dc:creator>guvemg</dc:creator>
  <cp:lastModifiedBy>GGA</cp:lastModifiedBy>
  <cp:revision>83</cp:revision>
  <dcterms:created xsi:type="dcterms:W3CDTF">2015-03-28T09:44:02Z</dcterms:created>
  <dcterms:modified xsi:type="dcterms:W3CDTF">2017-08-24T13:59:55Z</dcterms:modified>
</cp:coreProperties>
</file>