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7" r:id="rId2"/>
    <p:sldId id="262" r:id="rId3"/>
    <p:sldId id="263" r:id="rId4"/>
    <p:sldId id="264" r:id="rId5"/>
    <p:sldId id="265" r:id="rId6"/>
    <p:sldId id="273" r:id="rId7"/>
    <p:sldId id="274" r:id="rId8"/>
    <p:sldId id="275" r:id="rId9"/>
    <p:sldId id="266" r:id="rId10"/>
    <p:sldId id="278" r:id="rId11"/>
    <p:sldId id="279" r:id="rId12"/>
    <p:sldId id="280" r:id="rId13"/>
    <p:sldId id="281" r:id="rId14"/>
    <p:sldId id="287" r:id="rId15"/>
    <p:sldId id="282" r:id="rId16"/>
    <p:sldId id="283" r:id="rId17"/>
    <p:sldId id="284" r:id="rId18"/>
    <p:sldId id="285" r:id="rId19"/>
    <p:sldId id="286" r:id="rId20"/>
    <p:sldId id="288" r:id="rId21"/>
    <p:sldId id="289" r:id="rId22"/>
    <p:sldId id="290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36" r:id="rId31"/>
    <p:sldId id="300" r:id="rId32"/>
    <p:sldId id="301" r:id="rId33"/>
    <p:sldId id="299" r:id="rId34"/>
    <p:sldId id="302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268" r:id="rId44"/>
    <p:sldId id="312" r:id="rId45"/>
    <p:sldId id="339" r:id="rId46"/>
    <p:sldId id="313" r:id="rId47"/>
    <p:sldId id="314" r:id="rId48"/>
    <p:sldId id="315" r:id="rId49"/>
    <p:sldId id="316" r:id="rId50"/>
    <p:sldId id="317" r:id="rId51"/>
    <p:sldId id="342" r:id="rId52"/>
    <p:sldId id="318" r:id="rId53"/>
    <p:sldId id="319" r:id="rId54"/>
    <p:sldId id="320" r:id="rId55"/>
    <p:sldId id="343" r:id="rId56"/>
    <p:sldId id="322" r:id="rId57"/>
    <p:sldId id="324" r:id="rId58"/>
    <p:sldId id="325" r:id="rId59"/>
    <p:sldId id="326" r:id="rId60"/>
    <p:sldId id="323" r:id="rId61"/>
    <p:sldId id="327" r:id="rId62"/>
    <p:sldId id="328" r:id="rId63"/>
    <p:sldId id="329" r:id="rId64"/>
    <p:sldId id="330" r:id="rId65"/>
    <p:sldId id="331" r:id="rId66"/>
    <p:sldId id="332" r:id="rId67"/>
    <p:sldId id="333" r:id="rId6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4FF12-8A55-4C5F-B942-FCBA57563B38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A6439-766B-4342-B854-61EF7F3F7CA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607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308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838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704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240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4977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6609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9079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90253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983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9043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1919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BE51-C166-476F-9B75-B160AF83593A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E307-82CB-4E55-AA26-5EDBE09DFAA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220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640960" cy="1470025"/>
          </a:xfrm>
        </p:spPr>
        <p:txBody>
          <a:bodyPr>
            <a:noAutofit/>
          </a:bodyPr>
          <a:lstStyle/>
          <a:p>
            <a:r>
              <a:rPr lang="tr-TR" sz="5400" b="1" dirty="0" err="1" smtClean="0">
                <a:solidFill>
                  <a:srgbClr val="C00000"/>
                </a:solidFill>
              </a:rPr>
              <a:t>Sinapsların</a:t>
            </a:r>
            <a:r>
              <a:rPr lang="tr-TR" sz="5400" b="1" dirty="0" smtClean="0">
                <a:solidFill>
                  <a:srgbClr val="C00000"/>
                </a:solidFill>
              </a:rPr>
              <a:t> </a:t>
            </a:r>
            <a:r>
              <a:rPr lang="tr-TR" sz="5400" b="1" dirty="0" err="1" smtClean="0">
                <a:solidFill>
                  <a:srgbClr val="C00000"/>
                </a:solidFill>
              </a:rPr>
              <a:t>Postsinaptik</a:t>
            </a:r>
            <a:r>
              <a:rPr lang="tr-TR" sz="5400" b="1" dirty="0" smtClean="0">
                <a:solidFill>
                  <a:srgbClr val="C00000"/>
                </a:solidFill>
              </a:rPr>
              <a:t> Organizasyonu</a:t>
            </a:r>
            <a:br>
              <a:rPr lang="tr-TR" sz="5400" b="1" dirty="0" smtClean="0">
                <a:solidFill>
                  <a:srgbClr val="C00000"/>
                </a:solidFill>
              </a:rPr>
            </a:br>
            <a:endParaRPr lang="tr-TR" sz="5400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Doç. Dr. Güvem Gümüş Akay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771800" y="6237312"/>
            <a:ext cx="3752056" cy="365125"/>
          </a:xfrm>
        </p:spPr>
        <p:txBody>
          <a:bodyPr/>
          <a:lstStyle/>
          <a:p>
            <a:r>
              <a:rPr lang="tr-TR" dirty="0" smtClean="0"/>
              <a:t>Ank. </a:t>
            </a:r>
            <a:r>
              <a:rPr lang="tr-TR" dirty="0" err="1" smtClean="0"/>
              <a:t>Üniv</a:t>
            </a:r>
            <a:r>
              <a:rPr lang="tr-TR" dirty="0" smtClean="0"/>
              <a:t>. </a:t>
            </a:r>
            <a:r>
              <a:rPr lang="tr-TR" dirty="0" err="1" smtClean="0"/>
              <a:t>Disiplinlerarası</a:t>
            </a:r>
            <a:r>
              <a:rPr lang="tr-TR" dirty="0" smtClean="0"/>
              <a:t> Sinirbilim Doktora Programı/                                                 </a:t>
            </a:r>
            <a:r>
              <a:rPr lang="tr-TR" dirty="0" err="1" smtClean="0"/>
              <a:t>Sinapsların</a:t>
            </a:r>
            <a:r>
              <a:rPr lang="tr-TR" dirty="0" smtClean="0"/>
              <a:t> Moleküler </a:t>
            </a:r>
            <a:r>
              <a:rPr lang="tr-TR" dirty="0" err="1" smtClean="0"/>
              <a:t>Nörobiyolojisi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60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Moleküler kütlesi yaklaşık 1 </a:t>
            </a:r>
            <a:r>
              <a:rPr lang="tr-TR" altLang="tr-TR" dirty="0" err="1" smtClean="0"/>
              <a:t>gigadalton</a:t>
            </a:r>
            <a:endParaRPr lang="tr-TR" altLang="tr-TR" dirty="0" smtClean="0"/>
          </a:p>
          <a:p>
            <a:pPr lvl="1"/>
            <a:r>
              <a:rPr lang="tr-TR" altLang="tr-TR" sz="2400" dirty="0" smtClean="0"/>
              <a:t>100 </a:t>
            </a:r>
            <a:r>
              <a:rPr lang="tr-TR" altLang="tr-TR" sz="2400" dirty="0" err="1" smtClean="0"/>
              <a:t>kDa</a:t>
            </a:r>
            <a:r>
              <a:rPr lang="tr-TR" altLang="tr-TR" sz="2400" dirty="0" smtClean="0"/>
              <a:t> büyüklüğündeki proteinden yaklaşık 10.000 kopya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9030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Bileşenleri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analiz 1970ler</a:t>
            </a:r>
          </a:p>
          <a:p>
            <a:r>
              <a:rPr lang="tr-TR" dirty="0" smtClean="0"/>
              <a:t>EM ve jel </a:t>
            </a:r>
            <a:r>
              <a:rPr lang="tr-TR" dirty="0" err="1" smtClean="0"/>
              <a:t>elektroforezi</a:t>
            </a:r>
            <a:endParaRPr lang="tr-TR" dirty="0" smtClean="0"/>
          </a:p>
          <a:p>
            <a:r>
              <a:rPr lang="tr-TR" dirty="0" err="1" smtClean="0"/>
              <a:t>Siekevitz</a:t>
            </a:r>
            <a:r>
              <a:rPr lang="tr-TR" dirty="0" smtClean="0"/>
              <a:t> «</a:t>
            </a:r>
            <a:r>
              <a:rPr lang="tr-TR" dirty="0" err="1" smtClean="0"/>
              <a:t>PSD’nin</a:t>
            </a:r>
            <a:r>
              <a:rPr lang="tr-TR" dirty="0" smtClean="0"/>
              <a:t> </a:t>
            </a:r>
            <a:r>
              <a:rPr lang="tr-TR" dirty="0" err="1" smtClean="0"/>
              <a:t>konformasyon</a:t>
            </a:r>
            <a:r>
              <a:rPr lang="tr-TR" dirty="0" smtClean="0"/>
              <a:t> ve </a:t>
            </a:r>
            <a:r>
              <a:rPr lang="tr-TR" dirty="0" err="1" smtClean="0"/>
              <a:t>konsantrayon</a:t>
            </a:r>
            <a:r>
              <a:rPr lang="tr-TR" dirty="0" smtClean="0"/>
              <a:t> değişiklikleri </a:t>
            </a:r>
            <a:r>
              <a:rPr lang="tr-TR" dirty="0" err="1" smtClean="0"/>
              <a:t>sinapslarda</a:t>
            </a:r>
            <a:r>
              <a:rPr lang="tr-TR" dirty="0" smtClean="0"/>
              <a:t> ve </a:t>
            </a:r>
            <a:r>
              <a:rPr lang="tr-TR" dirty="0" err="1" smtClean="0"/>
              <a:t>nöral</a:t>
            </a:r>
            <a:r>
              <a:rPr lang="tr-TR" dirty="0" smtClean="0"/>
              <a:t> devrelerde uzun süreli değişikliklere neden olabilir»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2988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1990lar</a:t>
            </a:r>
          </a:p>
          <a:p>
            <a:r>
              <a:rPr lang="tr-TR" dirty="0" smtClean="0"/>
              <a:t>Jel </a:t>
            </a:r>
            <a:r>
              <a:rPr lang="tr-TR" dirty="0" err="1" smtClean="0"/>
              <a:t>elektroforezi</a:t>
            </a:r>
            <a:r>
              <a:rPr lang="tr-TR" dirty="0" smtClean="0"/>
              <a:t> ile </a:t>
            </a:r>
            <a:r>
              <a:rPr lang="tr-TR" dirty="0" err="1" smtClean="0"/>
              <a:t>ayrımlanan</a:t>
            </a:r>
            <a:r>
              <a:rPr lang="tr-TR" dirty="0" smtClean="0"/>
              <a:t> PSD proteinlerinin </a:t>
            </a:r>
            <a:r>
              <a:rPr lang="tr-TR" dirty="0" err="1" smtClean="0"/>
              <a:t>aa</a:t>
            </a:r>
            <a:r>
              <a:rPr lang="tr-TR" dirty="0" smtClean="0"/>
              <a:t> dizisinin belirlenmesi</a:t>
            </a:r>
          </a:p>
          <a:p>
            <a:pPr lvl="1"/>
            <a:r>
              <a:rPr lang="tr-TR" dirty="0" smtClean="0"/>
              <a:t>PSD-95, </a:t>
            </a:r>
            <a:r>
              <a:rPr lang="tr-TR" dirty="0" err="1" smtClean="0"/>
              <a:t>CaMKII</a:t>
            </a:r>
            <a:endParaRPr lang="tr-TR" dirty="0" smtClean="0"/>
          </a:p>
          <a:p>
            <a:r>
              <a:rPr lang="tr-TR" dirty="0" smtClean="0"/>
              <a:t>Maya ikili </a:t>
            </a:r>
            <a:r>
              <a:rPr lang="tr-TR" dirty="0" err="1" smtClean="0"/>
              <a:t>hibrit</a:t>
            </a:r>
            <a:r>
              <a:rPr lang="tr-TR" dirty="0" smtClean="0"/>
              <a:t> çalışmaları ile protein-protein etkileşimlerinin belirlenmesi</a:t>
            </a:r>
          </a:p>
          <a:p>
            <a:pPr lvl="1"/>
            <a:r>
              <a:rPr lang="tr-TR" dirty="0" smtClean="0"/>
              <a:t>NMDA ve K</a:t>
            </a:r>
            <a:r>
              <a:rPr lang="tr-TR" baseline="30000" dirty="0" smtClean="0"/>
              <a:t>+</a:t>
            </a:r>
            <a:r>
              <a:rPr lang="tr-TR" dirty="0" smtClean="0"/>
              <a:t> kanalları ile PSD-95 arasında bağlanma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Bileşenleri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93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Bileşenleri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Kütle spektroskopisi (MS)</a:t>
            </a:r>
          </a:p>
          <a:p>
            <a:r>
              <a:rPr lang="tr-TR" dirty="0" smtClean="0"/>
              <a:t>Saflaştırılmış PSD yapılarında detaylı protein analizi</a:t>
            </a:r>
          </a:p>
          <a:p>
            <a:r>
              <a:rPr lang="tr-TR" dirty="0" smtClean="0"/>
              <a:t>13 fonksiyonel grup şeklinde sınıflandırılmış ~400 protein</a:t>
            </a:r>
          </a:p>
          <a:p>
            <a:r>
              <a:rPr lang="tr-TR" dirty="0" smtClean="0"/>
              <a:t>Pek çoğu tahmin edilmeyen proteinler ve fonksiyonları hala bilinmiyor</a:t>
            </a:r>
            <a:endParaRPr lang="tr-TR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27984" y="1988840"/>
            <a:ext cx="4608512" cy="3541712"/>
          </a:xfr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24413" y="6602413"/>
            <a:ext cx="4319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tr-TR" sz="1200" b="1" dirty="0">
                <a:solidFill>
                  <a:srgbClr val="000000"/>
                </a:solidFill>
                <a:latin typeface="Arial" charset="0"/>
              </a:rPr>
              <a:t>Peng J et al. J. Biol. Chem. 2004;279:21003-21011</a:t>
            </a:r>
          </a:p>
        </p:txBody>
      </p:sp>
    </p:spTree>
    <p:extLst>
      <p:ext uri="{BB962C8B-B14F-4D97-AF65-F5344CB8AC3E}">
        <p14:creationId xmlns:p14="http://schemas.microsoft.com/office/powerpoint/2010/main" xmlns="" val="355387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6" r="22013" b="54293"/>
          <a:stretch/>
        </p:blipFill>
        <p:spPr bwMode="auto">
          <a:xfrm>
            <a:off x="1187624" y="1340768"/>
            <a:ext cx="6808879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162647" y="1304764"/>
            <a:ext cx="6624736" cy="1188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106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tr-TR" sz="3600" dirty="0" smtClean="0"/>
              <a:t>Farklı çalışmalarda PSD protein sayısı 100-2000 arasında </a:t>
            </a:r>
          </a:p>
          <a:p>
            <a:r>
              <a:rPr lang="tr-TR" sz="3600" dirty="0" smtClean="0"/>
              <a:t>Çakışan protein sayısı ~460</a:t>
            </a:r>
          </a:p>
          <a:p>
            <a:r>
              <a:rPr lang="tr-TR" sz="3600" dirty="0"/>
              <a:t>B</a:t>
            </a:r>
            <a:r>
              <a:rPr lang="tr-TR" sz="3600" dirty="0" smtClean="0"/>
              <a:t>aşka proteinler ile </a:t>
            </a:r>
            <a:r>
              <a:rPr lang="tr-TR" sz="3600" dirty="0" err="1" smtClean="0"/>
              <a:t>kontaminasyon</a:t>
            </a:r>
            <a:r>
              <a:rPr lang="tr-TR" sz="3600" dirty="0" smtClean="0"/>
              <a:t> olabilir</a:t>
            </a:r>
          </a:p>
          <a:p>
            <a:r>
              <a:rPr lang="tr-TR" sz="3600" dirty="0" smtClean="0"/>
              <a:t>Nadir olanlar veya daha gevşek bağlananlar gözden kaçıyor olabilir</a:t>
            </a:r>
            <a:endParaRPr lang="tr-TR" sz="3600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Bileşenleri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7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Kantitatif MS </a:t>
            </a:r>
          </a:p>
          <a:p>
            <a:r>
              <a:rPr lang="tr-TR" dirty="0" smtClean="0"/>
              <a:t>Hangi miktarda?</a:t>
            </a:r>
            <a:endParaRPr lang="tr-T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68" t="47012" r="7858"/>
          <a:stretch/>
        </p:blipFill>
        <p:spPr bwMode="auto">
          <a:xfrm>
            <a:off x="1115616" y="2881924"/>
            <a:ext cx="6856549" cy="343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Satır Belirtme Çizgisi 2 5"/>
          <p:cNvSpPr/>
          <p:nvPr/>
        </p:nvSpPr>
        <p:spPr>
          <a:xfrm>
            <a:off x="5148064" y="1859941"/>
            <a:ext cx="1800200" cy="67706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9564"/>
              <a:gd name="adj6" fmla="val -14594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4800 </a:t>
            </a:r>
            <a:r>
              <a:rPr lang="tr-TR" dirty="0" err="1" smtClean="0"/>
              <a:t>CaMKII</a:t>
            </a:r>
            <a:r>
              <a:rPr lang="el-GR" dirty="0" smtClean="0"/>
              <a:t>α</a:t>
            </a:r>
            <a:endParaRPr lang="tr-TR" dirty="0" smtClean="0"/>
          </a:p>
          <a:p>
            <a:pPr algn="ctr"/>
            <a:r>
              <a:rPr lang="tr-TR" dirty="0" smtClean="0"/>
              <a:t>800 </a:t>
            </a:r>
            <a:r>
              <a:rPr lang="tr-TR" dirty="0" err="1" smtClean="0"/>
              <a:t>CaMKII</a:t>
            </a:r>
            <a:r>
              <a:rPr lang="el-GR" dirty="0" smtClean="0"/>
              <a:t>β</a:t>
            </a:r>
            <a:endParaRPr lang="tr-TR" dirty="0"/>
          </a:p>
        </p:txBody>
      </p:sp>
      <p:sp>
        <p:nvSpPr>
          <p:cNvPr id="7" name="Satır Belirtme Çizgisi 2 6"/>
          <p:cNvSpPr/>
          <p:nvPr/>
        </p:nvSpPr>
        <p:spPr>
          <a:xfrm>
            <a:off x="971600" y="4077072"/>
            <a:ext cx="1800200" cy="677060"/>
          </a:xfrm>
          <a:prstGeom prst="borderCallout2">
            <a:avLst>
              <a:gd name="adj1" fmla="val 4426"/>
              <a:gd name="adj2" fmla="val 17834"/>
              <a:gd name="adj3" fmla="val -1713"/>
              <a:gd name="adj4" fmla="val 28740"/>
              <a:gd name="adj5" fmla="val -122822"/>
              <a:gd name="adj6" fmla="val 8339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300 PSD-95</a:t>
            </a:r>
          </a:p>
          <a:p>
            <a:pPr algn="ctr"/>
            <a:r>
              <a:rPr lang="tr-TR" dirty="0" smtClean="0"/>
              <a:t>100 diğer</a:t>
            </a:r>
            <a:endParaRPr lang="tr-TR" dirty="0"/>
          </a:p>
        </p:txBody>
      </p:sp>
      <p:grpSp>
        <p:nvGrpSpPr>
          <p:cNvPr id="4" name="Grup 3"/>
          <p:cNvGrpSpPr/>
          <p:nvPr/>
        </p:nvGrpSpPr>
        <p:grpSpPr>
          <a:xfrm>
            <a:off x="3433722" y="4740277"/>
            <a:ext cx="223923" cy="422566"/>
            <a:chOff x="3433722" y="4740277"/>
            <a:chExt cx="223923" cy="422566"/>
          </a:xfrm>
        </p:grpSpPr>
        <p:sp>
          <p:nvSpPr>
            <p:cNvPr id="8" name="Oval 7"/>
            <p:cNvSpPr/>
            <p:nvPr/>
          </p:nvSpPr>
          <p:spPr>
            <a:xfrm>
              <a:off x="3433727" y="4740277"/>
              <a:ext cx="223918" cy="1870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Oval 8"/>
            <p:cNvSpPr/>
            <p:nvPr/>
          </p:nvSpPr>
          <p:spPr>
            <a:xfrm>
              <a:off x="3433722" y="4975807"/>
              <a:ext cx="223918" cy="1870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Bileşenleri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33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81577" y="188640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rgbClr val="0070C0"/>
                </a:solidFill>
              </a:rPr>
              <a:t>MS çalışmaları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PSD proteinlerinin </a:t>
            </a:r>
            <a:r>
              <a:rPr lang="tr-TR" b="1" dirty="0" err="1" smtClean="0">
                <a:solidFill>
                  <a:srgbClr val="0070C0"/>
                </a:solidFill>
              </a:rPr>
              <a:t>posttranslasyonel</a:t>
            </a:r>
            <a:r>
              <a:rPr lang="tr-TR" b="1" dirty="0" smtClean="0">
                <a:solidFill>
                  <a:srgbClr val="0070C0"/>
                </a:solidFill>
              </a:rPr>
              <a:t> modifikasyonları</a:t>
            </a:r>
          </a:p>
          <a:p>
            <a:r>
              <a:rPr lang="tr-TR" dirty="0" smtClean="0"/>
              <a:t>NMDAR aktivasyonu , &gt;100 PSD proteininin </a:t>
            </a:r>
            <a:r>
              <a:rPr lang="tr-TR" dirty="0" err="1" smtClean="0"/>
              <a:t>fosforilasyonuna</a:t>
            </a:r>
            <a:r>
              <a:rPr lang="tr-TR" dirty="0" smtClean="0"/>
              <a:t> neden olmaktadır</a:t>
            </a:r>
          </a:p>
          <a:p>
            <a:r>
              <a:rPr lang="tr-TR" dirty="0" smtClean="0"/>
              <a:t>Bu tarz </a:t>
            </a:r>
            <a:r>
              <a:rPr lang="tr-TR" dirty="0" err="1" smtClean="0"/>
              <a:t>proteomik</a:t>
            </a:r>
            <a:r>
              <a:rPr lang="tr-TR" dirty="0" smtClean="0"/>
              <a:t> çalışmalar </a:t>
            </a:r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plastisitenin</a:t>
            </a:r>
            <a:r>
              <a:rPr lang="tr-TR" dirty="0" smtClean="0"/>
              <a:t> ve </a:t>
            </a:r>
            <a:r>
              <a:rPr lang="tr-TR" dirty="0" err="1" smtClean="0"/>
              <a:t>sinaptik</a:t>
            </a:r>
            <a:r>
              <a:rPr lang="tr-TR" dirty="0" smtClean="0"/>
              <a:t> fonksiyonu etkileyen nörolojik hastalıkların mekanizmasını anlamamız için son derece değerli bilgiler sağlayacaktır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7236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8352928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PSD’nin</a:t>
            </a:r>
            <a:r>
              <a:rPr lang="tr-TR" dirty="0" smtClean="0"/>
              <a:t> moleküler kompozisyonu farklı beyin bölgelerinde ve hatta farklı hücre tiplerinde değişkenlik göstermektedir</a:t>
            </a:r>
          </a:p>
          <a:p>
            <a:r>
              <a:rPr lang="tr-TR" dirty="0" err="1" smtClean="0"/>
              <a:t>Örn:CaMKII</a:t>
            </a:r>
            <a:r>
              <a:rPr lang="el-GR" dirty="0" smtClean="0"/>
              <a:t>α</a:t>
            </a:r>
            <a:r>
              <a:rPr lang="tr-TR" dirty="0" smtClean="0"/>
              <a:t> seçici olarak </a:t>
            </a:r>
            <a:r>
              <a:rPr lang="tr-TR" dirty="0" err="1" smtClean="0"/>
              <a:t>glutamaterjik</a:t>
            </a:r>
            <a:r>
              <a:rPr lang="tr-TR" dirty="0" smtClean="0"/>
              <a:t> </a:t>
            </a:r>
            <a:r>
              <a:rPr lang="tr-TR" dirty="0" err="1" smtClean="0"/>
              <a:t>sinapların</a:t>
            </a:r>
            <a:r>
              <a:rPr lang="tr-TR" dirty="0" smtClean="0"/>
              <a:t> </a:t>
            </a:r>
            <a:r>
              <a:rPr lang="tr-TR" dirty="0" err="1" smtClean="0"/>
              <a:t>PSDsinde</a:t>
            </a:r>
            <a:r>
              <a:rPr lang="tr-TR" dirty="0" smtClean="0"/>
              <a:t> </a:t>
            </a:r>
            <a:r>
              <a:rPr lang="tr-TR" dirty="0" err="1" smtClean="0"/>
              <a:t>bunurken</a:t>
            </a:r>
            <a:r>
              <a:rPr lang="tr-TR" dirty="0" smtClean="0"/>
              <a:t>, ErbB4 ve </a:t>
            </a:r>
            <a:r>
              <a:rPr lang="tr-TR" dirty="0" err="1" smtClean="0"/>
              <a:t>citron</a:t>
            </a:r>
            <a:r>
              <a:rPr lang="tr-TR" dirty="0" smtClean="0"/>
              <a:t> çoğunlukla </a:t>
            </a:r>
            <a:r>
              <a:rPr lang="tr-TR" dirty="0" err="1" smtClean="0"/>
              <a:t>hipokampüsün</a:t>
            </a:r>
            <a:r>
              <a:rPr lang="tr-TR" dirty="0" smtClean="0"/>
              <a:t> </a:t>
            </a:r>
            <a:r>
              <a:rPr lang="tr-TR" dirty="0" err="1" smtClean="0"/>
              <a:t>GABAerjik</a:t>
            </a:r>
            <a:r>
              <a:rPr lang="tr-TR" dirty="0" smtClean="0"/>
              <a:t> </a:t>
            </a:r>
            <a:r>
              <a:rPr lang="tr-TR" dirty="0" err="1" smtClean="0"/>
              <a:t>internöronlarında</a:t>
            </a:r>
            <a:r>
              <a:rPr lang="tr-TR" dirty="0" smtClean="0"/>
              <a:t>  bulunur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«</a:t>
            </a:r>
            <a:r>
              <a:rPr lang="tr-TR" b="1" dirty="0" err="1" smtClean="0">
                <a:solidFill>
                  <a:srgbClr val="0070C0"/>
                </a:solidFill>
              </a:rPr>
              <a:t>Nöronal</a:t>
            </a:r>
            <a:r>
              <a:rPr lang="tr-TR" b="1" dirty="0" smtClean="0">
                <a:solidFill>
                  <a:srgbClr val="0070C0"/>
                </a:solidFill>
              </a:rPr>
              <a:t> hücre tipleri arasında </a:t>
            </a:r>
            <a:r>
              <a:rPr lang="tr-TR" b="1" dirty="0" err="1" smtClean="0">
                <a:solidFill>
                  <a:srgbClr val="0070C0"/>
                </a:solidFill>
              </a:rPr>
              <a:t>postsinaptik</a:t>
            </a:r>
            <a:r>
              <a:rPr lang="tr-TR" b="1" dirty="0" smtClean="0">
                <a:solidFill>
                  <a:srgbClr val="0070C0"/>
                </a:solidFill>
              </a:rPr>
              <a:t> sinyal iletimi farklılık göstermektedir»</a:t>
            </a:r>
            <a:endParaRPr lang="tr-T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96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Membran</a:t>
            </a:r>
            <a:r>
              <a:rPr lang="tr-TR" b="1" dirty="0" smtClean="0">
                <a:solidFill>
                  <a:srgbClr val="C00000"/>
                </a:solidFill>
              </a:rPr>
              <a:t> Proteinleri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7992888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PSD proteinlerinin sadece küçük bir bölümü detaylı olarak çalışılmış</a:t>
            </a:r>
          </a:p>
          <a:p>
            <a:r>
              <a:rPr lang="tr-TR" dirty="0" smtClean="0"/>
              <a:t>Bunlar arasında en iyi bilinenler </a:t>
            </a:r>
            <a:r>
              <a:rPr lang="tr-TR" dirty="0" err="1" smtClean="0"/>
              <a:t>membran</a:t>
            </a:r>
            <a:r>
              <a:rPr lang="tr-TR" dirty="0" smtClean="0"/>
              <a:t> proteinleri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Glutamat</a:t>
            </a:r>
            <a:r>
              <a:rPr lang="tr-TR" b="1" dirty="0" smtClean="0">
                <a:solidFill>
                  <a:srgbClr val="0070C0"/>
                </a:solidFill>
              </a:rPr>
              <a:t> reseptörleri</a:t>
            </a:r>
          </a:p>
          <a:p>
            <a:pPr lvl="1"/>
            <a:r>
              <a:rPr lang="tr-TR" dirty="0" smtClean="0"/>
              <a:t>AMPAR</a:t>
            </a:r>
          </a:p>
          <a:p>
            <a:pPr lvl="1"/>
            <a:r>
              <a:rPr lang="tr-TR" dirty="0" smtClean="0"/>
              <a:t>NMDAR</a:t>
            </a:r>
          </a:p>
          <a:p>
            <a:pPr lvl="1"/>
            <a:r>
              <a:rPr lang="tr-TR" dirty="0" err="1" smtClean="0"/>
              <a:t>mGluR</a:t>
            </a:r>
            <a:endParaRPr lang="tr-TR" dirty="0" smtClean="0"/>
          </a:p>
          <a:p>
            <a:r>
              <a:rPr lang="tr-TR" b="1" dirty="0" smtClean="0">
                <a:solidFill>
                  <a:srgbClr val="00B050"/>
                </a:solidFill>
              </a:rPr>
              <a:t>İyon kanalları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CAMler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24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Memeli beynindeki </a:t>
            </a:r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sinapslar</a:t>
            </a:r>
            <a:r>
              <a:rPr lang="tr-TR" dirty="0" smtClean="0"/>
              <a:t> temel olarak küçük </a:t>
            </a:r>
            <a:r>
              <a:rPr lang="tr-TR" dirty="0" err="1" smtClean="0"/>
              <a:t>dendritik</a:t>
            </a:r>
            <a:r>
              <a:rPr lang="tr-TR" dirty="0" smtClean="0"/>
              <a:t> dikenlerde meydana gelir.</a:t>
            </a:r>
          </a:p>
          <a:p>
            <a:r>
              <a:rPr lang="tr-TR" dirty="0" smtClean="0"/>
              <a:t>Bunun aksine inhibitör </a:t>
            </a:r>
            <a:r>
              <a:rPr lang="tr-TR" dirty="0" err="1" smtClean="0"/>
              <a:t>sinapslar</a:t>
            </a:r>
            <a:r>
              <a:rPr lang="tr-TR" dirty="0" smtClean="0"/>
              <a:t> </a:t>
            </a:r>
            <a:r>
              <a:rPr lang="tr-TR" dirty="0" err="1" smtClean="0"/>
              <a:t>dendritik</a:t>
            </a:r>
            <a:r>
              <a:rPr lang="tr-TR" dirty="0" smtClean="0"/>
              <a:t> şaft boyunca, hücre gövdelerinde ve akson başlangıç </a:t>
            </a:r>
            <a:r>
              <a:rPr lang="tr-TR" dirty="0" err="1" smtClean="0"/>
              <a:t>segmentlerinde</a:t>
            </a:r>
            <a:r>
              <a:rPr lang="tr-TR" dirty="0" smtClean="0"/>
              <a:t> meydana gelir.  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498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CAMler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PSD içerisinde ve çevresinde bulunan </a:t>
            </a:r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membran</a:t>
            </a:r>
            <a:r>
              <a:rPr lang="tr-TR" dirty="0" smtClean="0"/>
              <a:t> proteinleri, </a:t>
            </a:r>
            <a:r>
              <a:rPr lang="tr-TR" dirty="0" err="1" smtClean="0"/>
              <a:t>presinaptik</a:t>
            </a:r>
            <a:r>
              <a:rPr lang="tr-TR" dirty="0" smtClean="0"/>
              <a:t> </a:t>
            </a:r>
            <a:r>
              <a:rPr lang="tr-TR" dirty="0" err="1" smtClean="0"/>
              <a:t>membrandaki</a:t>
            </a:r>
            <a:r>
              <a:rPr lang="tr-TR" dirty="0" smtClean="0"/>
              <a:t> partnerlerine bağlanarak </a:t>
            </a:r>
            <a:r>
              <a:rPr lang="tr-TR" dirty="0" err="1" smtClean="0"/>
              <a:t>sinaptik</a:t>
            </a:r>
            <a:r>
              <a:rPr lang="tr-TR" dirty="0" smtClean="0"/>
              <a:t> temasın kurulmasında ve karşılıklı hizalanmasın da önemli işlev görürler 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38631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54868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Akson ve </a:t>
            </a:r>
            <a:r>
              <a:rPr lang="tr-TR" dirty="0" err="1" smtClean="0"/>
              <a:t>dendrit</a:t>
            </a:r>
            <a:r>
              <a:rPr lang="tr-TR" dirty="0" smtClean="0"/>
              <a:t> arasındaki ilk teması sırasında </a:t>
            </a:r>
            <a:r>
              <a:rPr lang="tr-TR" dirty="0" err="1" smtClean="0"/>
              <a:t>pre</a:t>
            </a:r>
            <a:r>
              <a:rPr lang="tr-TR" dirty="0" smtClean="0"/>
              <a:t>- ve </a:t>
            </a:r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CAMler</a:t>
            </a:r>
            <a:r>
              <a:rPr lang="tr-TR" dirty="0" smtClean="0"/>
              <a:t> </a:t>
            </a:r>
            <a:r>
              <a:rPr lang="tr-TR" dirty="0" err="1" smtClean="0"/>
              <a:t>aksodendritik</a:t>
            </a:r>
            <a:r>
              <a:rPr lang="tr-TR" dirty="0" smtClean="0"/>
              <a:t> bağlantının özgüllüğünü belirleyerek </a:t>
            </a:r>
            <a:r>
              <a:rPr lang="tr-TR" dirty="0" err="1" smtClean="0"/>
              <a:t>sinaps</a:t>
            </a:r>
            <a:r>
              <a:rPr lang="tr-TR" dirty="0" smtClean="0"/>
              <a:t> oluşması ve olgunlaşmasında son derece önemli rol oynarlar</a:t>
            </a:r>
            <a:endParaRPr lang="tr-T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16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853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En iyi bilinen örnek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136904" cy="4925144"/>
          </a:xfrm>
        </p:spPr>
        <p:txBody>
          <a:bodyPr>
            <a:normAutofit/>
          </a:bodyPr>
          <a:lstStyle/>
          <a:p>
            <a:r>
              <a:rPr lang="tr-TR" dirty="0" err="1"/>
              <a:t>Presinaptik</a:t>
            </a:r>
            <a:r>
              <a:rPr lang="tr-TR" dirty="0"/>
              <a:t>: </a:t>
            </a:r>
            <a:r>
              <a:rPr lang="tr-TR" b="1" dirty="0" err="1">
                <a:solidFill>
                  <a:srgbClr val="0070C0"/>
                </a:solidFill>
              </a:rPr>
              <a:t>Nöreksinler</a:t>
            </a:r>
            <a:endParaRPr lang="tr-TR" b="1" dirty="0">
              <a:solidFill>
                <a:srgbClr val="0070C0"/>
              </a:solidFill>
            </a:endParaRPr>
          </a:p>
          <a:p>
            <a:r>
              <a:rPr lang="tr-TR" dirty="0" err="1"/>
              <a:t>Postsinaptik</a:t>
            </a:r>
            <a:r>
              <a:rPr lang="tr-TR" dirty="0"/>
              <a:t>: </a:t>
            </a:r>
            <a:r>
              <a:rPr lang="tr-TR" b="1" dirty="0" err="1">
                <a:solidFill>
                  <a:srgbClr val="C00000"/>
                </a:solidFill>
              </a:rPr>
              <a:t>Nöroliginler</a:t>
            </a:r>
            <a:endParaRPr lang="tr-TR" b="1" dirty="0">
              <a:solidFill>
                <a:srgbClr val="C00000"/>
              </a:solidFill>
            </a:endParaRPr>
          </a:p>
          <a:p>
            <a:r>
              <a:rPr lang="tr-TR" dirty="0" err="1" smtClean="0"/>
              <a:t>Heterofilik</a:t>
            </a:r>
            <a:r>
              <a:rPr lang="tr-TR" dirty="0" smtClean="0"/>
              <a:t> ve trans-</a:t>
            </a:r>
            <a:r>
              <a:rPr lang="tr-TR" dirty="0" err="1" smtClean="0"/>
              <a:t>sinaptik</a:t>
            </a:r>
            <a:r>
              <a:rPr lang="tr-TR" dirty="0" smtClean="0"/>
              <a:t> etkileşim </a:t>
            </a:r>
          </a:p>
          <a:p>
            <a:r>
              <a:rPr lang="tr-TR" dirty="0" err="1" smtClean="0"/>
              <a:t>Nöroliginin</a:t>
            </a:r>
            <a:r>
              <a:rPr lang="tr-TR" dirty="0" smtClean="0"/>
              <a:t> </a:t>
            </a:r>
            <a:r>
              <a:rPr lang="tr-TR" dirty="0" err="1" smtClean="0"/>
              <a:t>sitoplazmik</a:t>
            </a:r>
            <a:r>
              <a:rPr lang="tr-TR" dirty="0" smtClean="0"/>
              <a:t> domaini PSD iskele proteinleri ile etkileşime girer.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Örn</a:t>
            </a:r>
            <a:r>
              <a:rPr lang="tr-TR" dirty="0" smtClean="0"/>
              <a:t>: PSD-95</a:t>
            </a:r>
          </a:p>
          <a:p>
            <a:r>
              <a:rPr lang="tr-TR" dirty="0" err="1" smtClean="0"/>
              <a:t>Nöreksin</a:t>
            </a:r>
            <a:r>
              <a:rPr lang="tr-TR" dirty="0" smtClean="0"/>
              <a:t> ise </a:t>
            </a:r>
            <a:r>
              <a:rPr lang="tr-TR" dirty="0" err="1" smtClean="0"/>
              <a:t>presinaptik</a:t>
            </a:r>
            <a:r>
              <a:rPr lang="tr-TR" dirty="0" smtClean="0"/>
              <a:t> iskele proteini olan CASK proteinine bağlanır</a:t>
            </a:r>
          </a:p>
          <a:p>
            <a:r>
              <a:rPr lang="tr-TR" dirty="0" smtClean="0"/>
              <a:t>Protein-protein etkileşimleri ile PSD ve aktif </a:t>
            </a:r>
            <a:r>
              <a:rPr lang="tr-TR" dirty="0" err="1" smtClean="0"/>
              <a:t>zon</a:t>
            </a:r>
            <a:r>
              <a:rPr lang="tr-TR" dirty="0" smtClean="0"/>
              <a:t> arasında trans-</a:t>
            </a:r>
            <a:r>
              <a:rPr lang="tr-TR" dirty="0" err="1" smtClean="0"/>
              <a:t>sinaptik</a:t>
            </a:r>
            <a:r>
              <a:rPr lang="tr-TR" dirty="0" smtClean="0"/>
              <a:t> bağlantı sağlanmış olur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778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8208912" cy="6021288"/>
          </a:xfrm>
        </p:spPr>
        <p:txBody>
          <a:bodyPr>
            <a:normAutofit/>
          </a:bodyPr>
          <a:lstStyle/>
          <a:p>
            <a:r>
              <a:rPr lang="tr-TR" dirty="0" smtClean="0"/>
              <a:t>PSD içerisinde yer alan diğer bir CAM ise </a:t>
            </a:r>
            <a:r>
              <a:rPr lang="tr-TR" b="1" dirty="0" smtClean="0">
                <a:solidFill>
                  <a:srgbClr val="C00000"/>
                </a:solidFill>
              </a:rPr>
              <a:t>N-kaderin</a:t>
            </a:r>
            <a:r>
              <a:rPr lang="tr-TR" dirty="0" smtClean="0"/>
              <a:t>dir.</a:t>
            </a:r>
          </a:p>
          <a:p>
            <a:r>
              <a:rPr lang="tr-TR" dirty="0" smtClean="0"/>
              <a:t>Ortalama büyüklükte bir </a:t>
            </a:r>
            <a:r>
              <a:rPr lang="tr-TR" dirty="0" err="1" smtClean="0"/>
              <a:t>PSD’de</a:t>
            </a:r>
            <a:r>
              <a:rPr lang="tr-TR" dirty="0" smtClean="0"/>
              <a:t> yaklaşık 30 kopya kadar bulunur</a:t>
            </a:r>
          </a:p>
          <a:p>
            <a:r>
              <a:rPr lang="tr-TR" dirty="0" err="1" smtClean="0"/>
              <a:t>Sinaps</a:t>
            </a:r>
            <a:r>
              <a:rPr lang="tr-TR" dirty="0" smtClean="0"/>
              <a:t> bütünlüğü için son derece önemlidir</a:t>
            </a:r>
          </a:p>
          <a:p>
            <a:r>
              <a:rPr lang="tr-TR" dirty="0" err="1"/>
              <a:t>P</a:t>
            </a:r>
            <a:r>
              <a:rPr lang="tr-TR" dirty="0" err="1" smtClean="0"/>
              <a:t>resinaptik</a:t>
            </a:r>
            <a:r>
              <a:rPr lang="tr-TR" dirty="0" smtClean="0"/>
              <a:t> N-kaderin </a:t>
            </a:r>
            <a:r>
              <a:rPr lang="tr-TR" dirty="0" err="1"/>
              <a:t>h</a:t>
            </a:r>
            <a:r>
              <a:rPr lang="tr-TR" dirty="0" err="1" smtClean="0"/>
              <a:t>omofilik</a:t>
            </a:r>
            <a:r>
              <a:rPr lang="tr-TR" dirty="0" smtClean="0"/>
              <a:t> olarak </a:t>
            </a:r>
            <a:r>
              <a:rPr lang="tr-TR" dirty="0" err="1" smtClean="0"/>
              <a:t>PSDdeki</a:t>
            </a:r>
            <a:r>
              <a:rPr lang="tr-TR" dirty="0" smtClean="0"/>
              <a:t> N-kaderine bağlanabildiği gibi </a:t>
            </a:r>
            <a:r>
              <a:rPr lang="tr-TR" dirty="0" err="1" smtClean="0"/>
              <a:t>heterofilik</a:t>
            </a:r>
            <a:r>
              <a:rPr lang="tr-TR" dirty="0" smtClean="0"/>
              <a:t> olarak da </a:t>
            </a:r>
            <a:r>
              <a:rPr lang="tr-TR" dirty="0" err="1" smtClean="0"/>
              <a:t>PSDdeki</a:t>
            </a:r>
            <a:r>
              <a:rPr lang="tr-TR" dirty="0" smtClean="0"/>
              <a:t> AMPA reseptörlerine  ve N-kaderini </a:t>
            </a:r>
            <a:r>
              <a:rPr lang="tr-TR" dirty="0" err="1" smtClean="0"/>
              <a:t>aktin</a:t>
            </a:r>
            <a:r>
              <a:rPr lang="tr-TR" dirty="0" smtClean="0"/>
              <a:t> </a:t>
            </a:r>
            <a:r>
              <a:rPr lang="tr-TR" dirty="0" err="1" smtClean="0"/>
              <a:t>filamentlerine</a:t>
            </a:r>
            <a:r>
              <a:rPr lang="tr-TR" dirty="0" smtClean="0"/>
              <a:t> bağlayan beta-</a:t>
            </a:r>
            <a:r>
              <a:rPr lang="tr-TR" dirty="0" err="1" smtClean="0"/>
              <a:t>katenine</a:t>
            </a:r>
            <a:r>
              <a:rPr lang="tr-TR" dirty="0" smtClean="0"/>
              <a:t> bağlanabilir</a:t>
            </a:r>
          </a:p>
          <a:p>
            <a:r>
              <a:rPr lang="tr-TR" dirty="0" smtClean="0"/>
              <a:t>Trans-</a:t>
            </a:r>
            <a:r>
              <a:rPr lang="tr-TR" dirty="0" err="1" smtClean="0"/>
              <a:t>sinaptik</a:t>
            </a:r>
            <a:r>
              <a:rPr lang="tr-TR" dirty="0" smtClean="0"/>
              <a:t> sinyal iletiminde ve yapısal/işlevsel </a:t>
            </a:r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plastisitede</a:t>
            </a:r>
            <a:r>
              <a:rPr lang="tr-TR" dirty="0" smtClean="0"/>
              <a:t> son derece önemlidir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6740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İskele Proteinleri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PSD-95 (SAP90)</a:t>
            </a:r>
          </a:p>
          <a:p>
            <a:r>
              <a:rPr lang="tr-TR" sz="3600" dirty="0" smtClean="0"/>
              <a:t>GKAP (SAPAP)</a:t>
            </a:r>
          </a:p>
          <a:p>
            <a:r>
              <a:rPr lang="tr-TR" sz="3600" dirty="0" err="1" smtClean="0"/>
              <a:t>Shank</a:t>
            </a:r>
            <a:r>
              <a:rPr lang="tr-TR" sz="3600" dirty="0" smtClean="0"/>
              <a:t> (</a:t>
            </a:r>
            <a:r>
              <a:rPr lang="tr-TR" sz="3600" dirty="0" err="1" smtClean="0"/>
              <a:t>ProSAP</a:t>
            </a:r>
            <a:r>
              <a:rPr lang="tr-TR" sz="3600" dirty="0" smtClean="0"/>
              <a:t>)</a:t>
            </a:r>
          </a:p>
          <a:p>
            <a:r>
              <a:rPr lang="tr-TR" sz="3600" dirty="0" smtClean="0"/>
              <a:t>Homer (</a:t>
            </a:r>
            <a:r>
              <a:rPr lang="tr-TR" sz="3600" dirty="0" err="1" smtClean="0"/>
              <a:t>Vesl</a:t>
            </a:r>
            <a:r>
              <a:rPr lang="tr-TR" sz="3600" dirty="0" smtClean="0"/>
              <a:t>)</a:t>
            </a:r>
          </a:p>
          <a:p>
            <a:r>
              <a:rPr lang="tr-TR" sz="3600" dirty="0" smtClean="0"/>
              <a:t>…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45841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8208912" cy="2160240"/>
          </a:xfrm>
        </p:spPr>
        <p:txBody>
          <a:bodyPr/>
          <a:lstStyle/>
          <a:p>
            <a:r>
              <a:rPr lang="tr-TR" dirty="0" smtClean="0"/>
              <a:t>Protein aileleri ve alternatif ayıklanma ürünleridir</a:t>
            </a:r>
          </a:p>
          <a:p>
            <a:r>
              <a:rPr lang="tr-TR" dirty="0" smtClean="0"/>
              <a:t>Protein-Protein etkileşiminde son derece önemli rol oynayan çoklu protein domainleri şeklinde yapılanma gösterirler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1893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80920" cy="2160240"/>
          </a:xfrm>
        </p:spPr>
        <p:txBody>
          <a:bodyPr/>
          <a:lstStyle/>
          <a:p>
            <a:r>
              <a:rPr lang="tr-TR" dirty="0" smtClean="0"/>
              <a:t>Ortak özellikleri </a:t>
            </a:r>
            <a:r>
              <a:rPr lang="tr-TR" dirty="0"/>
              <a:t>~90 </a:t>
            </a:r>
            <a:r>
              <a:rPr lang="tr-TR" dirty="0" err="1"/>
              <a:t>aa</a:t>
            </a:r>
            <a:r>
              <a:rPr lang="tr-TR" dirty="0"/>
              <a:t> uzunluğunda </a:t>
            </a:r>
            <a:r>
              <a:rPr lang="tr-TR" dirty="0" smtClean="0"/>
              <a:t>PDZ- domaini içermeleridir</a:t>
            </a:r>
          </a:p>
          <a:p>
            <a:r>
              <a:rPr lang="tr-TR" dirty="0" smtClean="0"/>
              <a:t>Bağlandığı partnerlerinin en uç </a:t>
            </a:r>
            <a:r>
              <a:rPr lang="tr-TR" dirty="0" err="1" smtClean="0"/>
              <a:t>karboksi</a:t>
            </a:r>
            <a:r>
              <a:rPr lang="tr-TR" dirty="0" smtClean="0"/>
              <a:t> bölgesindeki </a:t>
            </a:r>
            <a:r>
              <a:rPr lang="tr-TR" dirty="0" err="1" smtClean="0"/>
              <a:t>peptid</a:t>
            </a:r>
            <a:r>
              <a:rPr lang="tr-TR" dirty="0" smtClean="0"/>
              <a:t> motifi ile etkileşirler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8052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En iyi bilinen iskele proteinidir</a:t>
            </a:r>
          </a:p>
          <a:p>
            <a:r>
              <a:rPr lang="tr-TR" dirty="0" smtClean="0"/>
              <a:t>1990ların başında tanımlanmıştır</a:t>
            </a:r>
          </a:p>
          <a:p>
            <a:r>
              <a:rPr lang="tr-TR" dirty="0" smtClean="0"/>
              <a:t>3 adet PDZ domaini içerir</a:t>
            </a:r>
          </a:p>
          <a:p>
            <a:r>
              <a:rPr lang="tr-TR" dirty="0" smtClean="0"/>
              <a:t>Bu sayede çok sayıda farklı proteinler etkileşime girebilir</a:t>
            </a:r>
          </a:p>
          <a:p>
            <a:r>
              <a:rPr lang="tr-TR" dirty="0" smtClean="0"/>
              <a:t>PSD-95 ve diğer aile üyelerinin temel fonksiyonu </a:t>
            </a:r>
            <a:r>
              <a:rPr lang="tr-TR" dirty="0" err="1" smtClean="0"/>
              <a:t>PSDde</a:t>
            </a:r>
            <a:r>
              <a:rPr lang="tr-TR" dirty="0" smtClean="0"/>
              <a:t> bulunan </a:t>
            </a:r>
            <a:r>
              <a:rPr lang="tr-TR" dirty="0" err="1" smtClean="0"/>
              <a:t>membran</a:t>
            </a:r>
            <a:r>
              <a:rPr lang="tr-TR" dirty="0" smtClean="0"/>
              <a:t> ve sinyal moleküllerine bağlanarak onları bir arada tutmak ve stabilize etmektir.</a:t>
            </a:r>
            <a:endParaRPr lang="tr-TR" dirty="0"/>
          </a:p>
        </p:txBody>
      </p:sp>
      <p:pic>
        <p:nvPicPr>
          <p:cNvPr id="11268" name="Picture 4" descr="http://www.bristol.ac.uk/media-library/sites/synaptic/migrated/images/psd95-ampar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29200"/>
            <a:ext cx="684076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85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Sinaptik</a:t>
            </a:r>
            <a:r>
              <a:rPr lang="tr-TR" dirty="0" smtClean="0"/>
              <a:t> fonksiyonun birçok aşamasında merkezi role sahiptir</a:t>
            </a:r>
          </a:p>
          <a:p>
            <a:r>
              <a:rPr lang="tr-TR" dirty="0" smtClean="0"/>
              <a:t>İlk iki PDZ domaini ile NMDA reseptörlerinin bir </a:t>
            </a:r>
            <a:r>
              <a:rPr lang="tr-TR" dirty="0" err="1" smtClean="0"/>
              <a:t>altbirimi</a:t>
            </a:r>
            <a:r>
              <a:rPr lang="tr-TR" dirty="0" smtClean="0"/>
              <a:t> olan GluN2’nin </a:t>
            </a:r>
            <a:r>
              <a:rPr lang="tr-TR" dirty="0" err="1" smtClean="0"/>
              <a:t>karboksi</a:t>
            </a:r>
            <a:r>
              <a:rPr lang="tr-TR" dirty="0" smtClean="0"/>
              <a:t> ucuna bağlanır</a:t>
            </a:r>
          </a:p>
          <a:p>
            <a:r>
              <a:rPr lang="tr-TR" dirty="0" smtClean="0"/>
              <a:t>Bu yolla NMDA reseptörlerini hücre </a:t>
            </a:r>
            <a:r>
              <a:rPr lang="tr-TR" dirty="0" err="1" smtClean="0"/>
              <a:t>membranında</a:t>
            </a:r>
            <a:r>
              <a:rPr lang="tr-TR" dirty="0" smtClean="0"/>
              <a:t> stabilize eder</a:t>
            </a:r>
          </a:p>
          <a:p>
            <a:r>
              <a:rPr lang="tr-TR" dirty="0" smtClean="0"/>
              <a:t>GluN2 reseptörlerinin </a:t>
            </a:r>
            <a:r>
              <a:rPr lang="tr-TR" dirty="0" err="1" smtClean="0"/>
              <a:t>fosforilasyonu</a:t>
            </a:r>
            <a:r>
              <a:rPr lang="tr-TR" dirty="0" smtClean="0"/>
              <a:t> PSD-95 ile bağlanmasını etkiler</a:t>
            </a:r>
          </a:p>
          <a:p>
            <a:r>
              <a:rPr lang="tr-TR" dirty="0" err="1" smtClean="0"/>
              <a:t>Sinapslarda</a:t>
            </a:r>
            <a:r>
              <a:rPr lang="tr-TR" dirty="0" smtClean="0"/>
              <a:t> GluN2  </a:t>
            </a:r>
            <a:r>
              <a:rPr lang="tr-TR" dirty="0" err="1" smtClean="0"/>
              <a:t>altbirim</a:t>
            </a:r>
            <a:r>
              <a:rPr lang="tr-TR" dirty="0" smtClean="0"/>
              <a:t> kompozisyonunu düzenler</a:t>
            </a:r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588224" y="5316514"/>
            <a:ext cx="864096" cy="127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212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Reseptörleri </a:t>
            </a:r>
            <a:r>
              <a:rPr lang="tr-TR" dirty="0" err="1" smtClean="0"/>
              <a:t>membrana</a:t>
            </a:r>
            <a:r>
              <a:rPr lang="tr-TR" dirty="0" smtClean="0"/>
              <a:t> lokalize etmekten daha önemli olarak, hücre içi sinyal iletiminde rol oynayan NMDA reseptörü ile ilişkili protein kompleksinin kurulumunda da rol oynar.</a:t>
            </a:r>
          </a:p>
        </p:txBody>
      </p:sp>
    </p:spTree>
    <p:extLst>
      <p:ext uri="{BB962C8B-B14F-4D97-AF65-F5344CB8AC3E}">
        <p14:creationId xmlns:p14="http://schemas.microsoft.com/office/powerpoint/2010/main" xmlns="" val="299869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8352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sinapsların</a:t>
            </a:r>
            <a:r>
              <a:rPr lang="tr-TR" dirty="0" smtClean="0"/>
              <a:t> </a:t>
            </a:r>
            <a:r>
              <a:rPr lang="tr-TR" dirty="0" err="1" smtClean="0"/>
              <a:t>postsinaptik</a:t>
            </a:r>
            <a:r>
              <a:rPr lang="tr-TR" dirty="0" smtClean="0"/>
              <a:t> tarafı dikkate alındığında</a:t>
            </a:r>
          </a:p>
          <a:p>
            <a:pPr lvl="1"/>
            <a:r>
              <a:rPr lang="tr-TR" dirty="0" smtClean="0"/>
              <a:t>NT reseptör içeriği</a:t>
            </a:r>
          </a:p>
          <a:p>
            <a:pPr lvl="1"/>
            <a:r>
              <a:rPr lang="tr-TR" dirty="0" smtClean="0"/>
              <a:t>Morfoloji</a:t>
            </a:r>
          </a:p>
          <a:p>
            <a:pPr lvl="1"/>
            <a:r>
              <a:rPr lang="tr-TR" dirty="0" smtClean="0"/>
              <a:t>Moleküler içerik ve organizasyon </a:t>
            </a:r>
          </a:p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akımından inhibitör </a:t>
            </a:r>
            <a:r>
              <a:rPr lang="tr-TR" dirty="0" err="1" smtClean="0"/>
              <a:t>sinapslardan</a:t>
            </a:r>
            <a:r>
              <a:rPr lang="tr-TR" dirty="0" smtClean="0"/>
              <a:t> son derece farklı bir yapılanma dikkati çekmektedir.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09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8640960" cy="151216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Böylece NMDA reseptörleri ve aşağı sinyal iletim sistemleri arasında (</a:t>
            </a:r>
            <a:r>
              <a:rPr lang="tr-TR" dirty="0" err="1"/>
              <a:t>örn</a:t>
            </a:r>
            <a:r>
              <a:rPr lang="tr-TR" dirty="0"/>
              <a:t>. NO </a:t>
            </a:r>
            <a:r>
              <a:rPr lang="tr-TR" dirty="0" err="1"/>
              <a:t>sentaz</a:t>
            </a:r>
            <a:r>
              <a:rPr lang="tr-TR" dirty="0"/>
              <a:t>, Karilin-7, </a:t>
            </a:r>
            <a:r>
              <a:rPr lang="tr-TR" dirty="0" err="1"/>
              <a:t>SynGAP</a:t>
            </a:r>
            <a:r>
              <a:rPr lang="tr-TR" dirty="0"/>
              <a:t>) işlevsel bağlantının kurulmasını kolaylaştırır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5095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784887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AMPA </a:t>
            </a:r>
            <a:r>
              <a:rPr lang="tr-TR" dirty="0" err="1" smtClean="0"/>
              <a:t>resetörlerinin</a:t>
            </a:r>
            <a:r>
              <a:rPr lang="tr-TR" dirty="0" smtClean="0"/>
              <a:t> yardımcı </a:t>
            </a:r>
            <a:r>
              <a:rPr lang="tr-TR" dirty="0" err="1" smtClean="0"/>
              <a:t>altbirimleri</a:t>
            </a:r>
            <a:r>
              <a:rPr lang="tr-TR" dirty="0" smtClean="0"/>
              <a:t> olan </a:t>
            </a:r>
            <a:r>
              <a:rPr lang="tr-TR" dirty="0" err="1" smtClean="0"/>
              <a:t>transmembran</a:t>
            </a:r>
            <a:r>
              <a:rPr lang="tr-TR" dirty="0" smtClean="0"/>
              <a:t> </a:t>
            </a:r>
            <a:r>
              <a:rPr lang="tr-TR" dirty="0" err="1" smtClean="0"/>
              <a:t>TARP’ların</a:t>
            </a:r>
            <a:r>
              <a:rPr lang="tr-TR" dirty="0" smtClean="0"/>
              <a:t> </a:t>
            </a:r>
            <a:r>
              <a:rPr lang="tr-TR" dirty="0" err="1" smtClean="0"/>
              <a:t>karboksi</a:t>
            </a:r>
            <a:r>
              <a:rPr lang="tr-TR" dirty="0" smtClean="0"/>
              <a:t> uçlarına bağlanarak AMPA reseptörlerini </a:t>
            </a:r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membrana</a:t>
            </a:r>
            <a:r>
              <a:rPr lang="tr-TR" dirty="0" smtClean="0"/>
              <a:t> yönlendirir</a:t>
            </a:r>
          </a:p>
          <a:p>
            <a:r>
              <a:rPr lang="tr-TR" dirty="0" smtClean="0"/>
              <a:t>Böylelikle </a:t>
            </a:r>
            <a:r>
              <a:rPr lang="tr-TR" dirty="0" err="1" smtClean="0"/>
              <a:t>sinaptik</a:t>
            </a:r>
            <a:r>
              <a:rPr lang="tr-TR" dirty="0" smtClean="0"/>
              <a:t> bağlantının </a:t>
            </a:r>
            <a:r>
              <a:rPr lang="tr-TR" dirty="0" err="1" smtClean="0"/>
              <a:t>kuvetini</a:t>
            </a:r>
            <a:r>
              <a:rPr lang="tr-TR" dirty="0" smtClean="0"/>
              <a:t> belirler</a:t>
            </a:r>
          </a:p>
        </p:txBody>
      </p:sp>
    </p:spTree>
    <p:extLst>
      <p:ext uri="{BB962C8B-B14F-4D97-AF65-F5344CB8AC3E}">
        <p14:creationId xmlns:p14="http://schemas.microsoft.com/office/powerpoint/2010/main" xmlns="" val="363454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PSD-95’in aşırı ifadesi AMPA aracılı </a:t>
            </a:r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sinaptik</a:t>
            </a:r>
            <a:r>
              <a:rPr lang="tr-TR" dirty="0" smtClean="0"/>
              <a:t> iletimi arttırır</a:t>
            </a:r>
          </a:p>
          <a:p>
            <a:r>
              <a:rPr lang="tr-TR" dirty="0" err="1" smtClean="0"/>
              <a:t>RNAi</a:t>
            </a:r>
            <a:r>
              <a:rPr lang="tr-TR" dirty="0" smtClean="0"/>
              <a:t> ile PSD95 geninin susturulması </a:t>
            </a:r>
            <a:r>
              <a:rPr lang="tr-TR" dirty="0" err="1" smtClean="0"/>
              <a:t>sinaptik</a:t>
            </a:r>
            <a:r>
              <a:rPr lang="tr-TR" dirty="0" smtClean="0"/>
              <a:t> iletimi azaltır</a:t>
            </a:r>
          </a:p>
          <a:p>
            <a:r>
              <a:rPr lang="tr-TR" dirty="0" err="1" smtClean="0"/>
              <a:t>Sinaptik</a:t>
            </a:r>
            <a:r>
              <a:rPr lang="tr-TR" dirty="0" smtClean="0"/>
              <a:t> bağlantının kuvvetini belirleme işlevi ile uyumlu bir biçimde güçlü </a:t>
            </a:r>
            <a:r>
              <a:rPr lang="tr-TR" dirty="0" err="1" smtClean="0"/>
              <a:t>sinapslarda</a:t>
            </a:r>
            <a:r>
              <a:rPr lang="tr-TR" dirty="0" smtClean="0"/>
              <a:t> PSD daha büyük ve kalındır</a:t>
            </a:r>
          </a:p>
          <a:p>
            <a:r>
              <a:rPr lang="tr-TR" dirty="0" smtClean="0"/>
              <a:t>Daha fazla sayıda PSD-95 ve AMPA reseptörü ihtiva ederler</a:t>
            </a:r>
          </a:p>
          <a:p>
            <a:r>
              <a:rPr lang="tr-TR" dirty="0" smtClean="0"/>
              <a:t>PSD </a:t>
            </a:r>
            <a:r>
              <a:rPr lang="tr-TR" dirty="0" err="1" smtClean="0"/>
              <a:t>knockdown</a:t>
            </a:r>
            <a:r>
              <a:rPr lang="tr-TR" dirty="0" smtClean="0"/>
              <a:t> edilince PSD bütünlüğü ortadan kalkar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7483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435280" cy="4525963"/>
          </a:xfrm>
        </p:spPr>
        <p:txBody>
          <a:bodyPr/>
          <a:lstStyle/>
          <a:p>
            <a:r>
              <a:rPr lang="tr-TR" dirty="0" err="1" smtClean="0"/>
              <a:t>Glutamat</a:t>
            </a:r>
            <a:r>
              <a:rPr lang="tr-TR" dirty="0" smtClean="0"/>
              <a:t> reseptörlerinin işlevlerini modüle eden sinyal iletim moleküllerinin </a:t>
            </a:r>
            <a:r>
              <a:rPr lang="tr-TR" dirty="0" err="1" smtClean="0"/>
              <a:t>PSD’ye</a:t>
            </a:r>
            <a:r>
              <a:rPr lang="tr-TR" dirty="0" smtClean="0"/>
              <a:t> yönlendirilmesinde de önemli rolü vardır</a:t>
            </a:r>
          </a:p>
          <a:p>
            <a:pPr lvl="1"/>
            <a:r>
              <a:rPr lang="tr-TR" dirty="0" smtClean="0"/>
              <a:t>AKAP-79/150 ve </a:t>
            </a:r>
            <a:r>
              <a:rPr lang="tr-TR" dirty="0" err="1" smtClean="0"/>
              <a:t>kalsinörin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9744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tr-TR" dirty="0" smtClean="0"/>
              <a:t>Fonksiyonel olarak </a:t>
            </a:r>
            <a:r>
              <a:rPr lang="tr-TR" dirty="0" err="1" smtClean="0"/>
              <a:t>LTD’de</a:t>
            </a:r>
            <a:r>
              <a:rPr lang="tr-TR" dirty="0" smtClean="0"/>
              <a:t> rol oynar.</a:t>
            </a:r>
          </a:p>
          <a:p>
            <a:r>
              <a:rPr lang="tr-TR" dirty="0" err="1" smtClean="0"/>
              <a:t>RNAi</a:t>
            </a:r>
            <a:r>
              <a:rPr lang="tr-TR" dirty="0" smtClean="0"/>
              <a:t>  ile PSD95’in KD edilmesi ile LTD azalır</a:t>
            </a:r>
          </a:p>
          <a:p>
            <a:r>
              <a:rPr lang="tr-TR" dirty="0" smtClean="0"/>
              <a:t>PSD95 aşırı ifade edildiğinde LTD artar </a:t>
            </a:r>
          </a:p>
          <a:p>
            <a:r>
              <a:rPr lang="tr-TR" dirty="0"/>
              <a:t>PSD-95’in </a:t>
            </a:r>
            <a:r>
              <a:rPr lang="tr-TR" dirty="0" err="1"/>
              <a:t>PSDde</a:t>
            </a:r>
            <a:r>
              <a:rPr lang="tr-TR" dirty="0"/>
              <a:t> stabilizasyonunu azaltan </a:t>
            </a:r>
            <a:r>
              <a:rPr lang="tr-TR" dirty="0" err="1"/>
              <a:t>defosforilasyonun</a:t>
            </a:r>
            <a:r>
              <a:rPr lang="tr-TR" dirty="0"/>
              <a:t> aktivite bağımlı olarak meydana gelmesinin  LTD deki öneminin altında yatan mekanizma olduğu düşünülmektedir.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9350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PSD-95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r>
              <a:rPr lang="tr-TR" dirty="0" smtClean="0"/>
              <a:t>Diğer bir fonksiyonu da </a:t>
            </a:r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CAMlerine</a:t>
            </a:r>
            <a:r>
              <a:rPr lang="tr-TR" dirty="0" smtClean="0"/>
              <a:t> </a:t>
            </a:r>
            <a:r>
              <a:rPr lang="tr-TR" dirty="0" err="1" smtClean="0"/>
              <a:t>bağalanarak</a:t>
            </a:r>
            <a:r>
              <a:rPr lang="tr-TR" dirty="0" smtClean="0"/>
              <a:t> </a:t>
            </a:r>
            <a:r>
              <a:rPr lang="tr-TR" dirty="0" err="1" smtClean="0"/>
              <a:t>sinaptik</a:t>
            </a:r>
            <a:r>
              <a:rPr lang="tr-TR" dirty="0" smtClean="0"/>
              <a:t> adezyonu organize etmektir</a:t>
            </a:r>
          </a:p>
          <a:p>
            <a:pPr lvl="1"/>
            <a:r>
              <a:rPr lang="tr-TR" dirty="0" err="1" smtClean="0"/>
              <a:t>Nöroliginler</a:t>
            </a:r>
            <a:endParaRPr lang="tr-TR" dirty="0" smtClean="0"/>
          </a:p>
          <a:p>
            <a:pPr lvl="1"/>
            <a:r>
              <a:rPr lang="tr-TR" dirty="0" err="1" smtClean="0"/>
              <a:t>Netrin</a:t>
            </a:r>
            <a:r>
              <a:rPr lang="tr-TR" dirty="0" smtClean="0"/>
              <a:t> G </a:t>
            </a:r>
            <a:r>
              <a:rPr lang="tr-TR" dirty="0" err="1" smtClean="0"/>
              <a:t>ligandları</a:t>
            </a:r>
            <a:endParaRPr lang="tr-TR" dirty="0" smtClean="0"/>
          </a:p>
          <a:p>
            <a:pPr lvl="1"/>
            <a:r>
              <a:rPr lang="tr-TR" dirty="0" err="1" smtClean="0"/>
              <a:t>SALMler</a:t>
            </a:r>
            <a:endParaRPr lang="tr-TR" dirty="0" smtClean="0"/>
          </a:p>
          <a:p>
            <a:pPr lvl="1"/>
            <a:r>
              <a:rPr lang="tr-TR" dirty="0" err="1" smtClean="0"/>
              <a:t>LRRTMler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4866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62" y="1351309"/>
            <a:ext cx="838716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Eş zamanlı olarak hücre adezyon molekülleri, hücre </a:t>
            </a:r>
            <a:r>
              <a:rPr lang="tr-TR" dirty="0" err="1" smtClean="0"/>
              <a:t>membranı</a:t>
            </a:r>
            <a:r>
              <a:rPr lang="tr-TR" dirty="0" smtClean="0"/>
              <a:t> reseptörleri ve sinyal iletim molekülleri etkileşerek PSD-95 ailesi üyeleri akson-</a:t>
            </a:r>
            <a:r>
              <a:rPr lang="tr-TR" dirty="0" err="1" smtClean="0"/>
              <a:t>dendrit</a:t>
            </a:r>
            <a:r>
              <a:rPr lang="tr-TR" dirty="0" smtClean="0"/>
              <a:t> temasının meydana geldiği bölgelerde </a:t>
            </a:r>
            <a:r>
              <a:rPr lang="tr-TR" dirty="0" err="1" smtClean="0"/>
              <a:t>sinapsların</a:t>
            </a:r>
            <a:r>
              <a:rPr lang="tr-TR" dirty="0" smtClean="0"/>
              <a:t> morfolojik ve fonksiyonel olgunlaşmasında merkezi rol oynamaktadır.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1093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GKAP, </a:t>
            </a:r>
            <a:r>
              <a:rPr lang="tr-TR" b="1" dirty="0" err="1" smtClean="0">
                <a:solidFill>
                  <a:srgbClr val="C00000"/>
                </a:solidFill>
              </a:rPr>
              <a:t>Shank</a:t>
            </a:r>
            <a:r>
              <a:rPr lang="tr-TR" b="1" dirty="0" smtClean="0">
                <a:solidFill>
                  <a:srgbClr val="C00000"/>
                </a:solidFill>
              </a:rPr>
              <a:t> ve Homer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GKAP ailesi iskele proteinleri PSD-95 ailesinin GK-benzeri domaini ile etkileşirler</a:t>
            </a:r>
          </a:p>
          <a:p>
            <a:r>
              <a:rPr lang="tr-TR" dirty="0" smtClean="0"/>
              <a:t>Kendi </a:t>
            </a:r>
            <a:r>
              <a:rPr lang="tr-TR" dirty="0" err="1" smtClean="0"/>
              <a:t>karboksi</a:t>
            </a:r>
            <a:r>
              <a:rPr lang="tr-TR" dirty="0" smtClean="0"/>
              <a:t> domainleri ile de </a:t>
            </a:r>
            <a:r>
              <a:rPr lang="tr-TR" dirty="0" err="1" smtClean="0"/>
              <a:t>Shank’ın</a:t>
            </a:r>
            <a:r>
              <a:rPr lang="tr-TR" dirty="0" smtClean="0"/>
              <a:t> PDZ domaini ile etkileşir</a:t>
            </a:r>
          </a:p>
          <a:p>
            <a:r>
              <a:rPr lang="tr-TR" dirty="0" err="1" smtClean="0"/>
              <a:t>Shank</a:t>
            </a:r>
            <a:r>
              <a:rPr lang="tr-TR" dirty="0" smtClean="0"/>
              <a:t> da Homer’a bağlanır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7173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620689"/>
            <a:ext cx="8291264" cy="1512168"/>
          </a:xfrm>
        </p:spPr>
        <p:txBody>
          <a:bodyPr/>
          <a:lstStyle/>
          <a:p>
            <a:r>
              <a:rPr lang="tr-TR" dirty="0" smtClean="0"/>
              <a:t>Bu üçlü yapılanma PSD-95 ile  daha derinlerinde yer alan iskele proteinleri arasında bir iskele aksı oluşturur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0921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Shank</a:t>
            </a:r>
            <a:r>
              <a:rPr lang="tr-TR" b="1" dirty="0" smtClean="0">
                <a:solidFill>
                  <a:srgbClr val="C00000"/>
                </a:solidFill>
              </a:rPr>
              <a:t> ailesi (</a:t>
            </a:r>
            <a:r>
              <a:rPr lang="tr-TR" b="1" dirty="0" err="1" smtClean="0">
                <a:solidFill>
                  <a:srgbClr val="C00000"/>
                </a:solidFill>
              </a:rPr>
              <a:t>shank</a:t>
            </a:r>
            <a:r>
              <a:rPr lang="tr-TR" b="1" dirty="0" smtClean="0">
                <a:solidFill>
                  <a:srgbClr val="C00000"/>
                </a:solidFill>
              </a:rPr>
              <a:t> 1-3)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~200 </a:t>
            </a:r>
            <a:r>
              <a:rPr lang="tr-TR" dirty="0" err="1" smtClean="0"/>
              <a:t>kDa</a:t>
            </a:r>
            <a:r>
              <a:rPr lang="tr-TR" dirty="0" smtClean="0"/>
              <a:t> büyüklüğünde, çok sayıda protein-protein etkileşiminde rol oynayan domain yapılanmasına sahip iskele proteinleridir</a:t>
            </a:r>
          </a:p>
          <a:p>
            <a:r>
              <a:rPr lang="tr-TR" dirty="0" smtClean="0"/>
              <a:t>İşlevsel olarak Homer ile birlikte </a:t>
            </a:r>
            <a:r>
              <a:rPr lang="tr-TR" dirty="0" err="1" smtClean="0"/>
              <a:t>dendritik</a:t>
            </a:r>
            <a:r>
              <a:rPr lang="tr-TR" dirty="0" smtClean="0"/>
              <a:t> diken büyümesini ve </a:t>
            </a:r>
            <a:r>
              <a:rPr lang="tr-TR" dirty="0" err="1" smtClean="0"/>
              <a:t>sinaptik</a:t>
            </a:r>
            <a:r>
              <a:rPr lang="tr-TR" dirty="0" smtClean="0"/>
              <a:t> iletimi tetikler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375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24744" y="404664"/>
            <a:ext cx="8219256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Sayıca daha fazla bulunmaları ve kendine özgü yapılanmaları nedeniyle </a:t>
            </a:r>
            <a:r>
              <a:rPr lang="tr-TR" dirty="0" err="1" smtClean="0"/>
              <a:t>eksitatör</a:t>
            </a:r>
            <a:r>
              <a:rPr lang="tr-TR" dirty="0" smtClean="0"/>
              <a:t> (</a:t>
            </a:r>
            <a:r>
              <a:rPr lang="tr-TR" dirty="0" err="1" smtClean="0"/>
              <a:t>glutamaterjik</a:t>
            </a:r>
            <a:r>
              <a:rPr lang="tr-TR" dirty="0" smtClean="0"/>
              <a:t>) </a:t>
            </a:r>
            <a:r>
              <a:rPr lang="tr-TR" dirty="0" err="1" smtClean="0"/>
              <a:t>sinapsların</a:t>
            </a:r>
            <a:r>
              <a:rPr lang="tr-TR" dirty="0" smtClean="0"/>
              <a:t> </a:t>
            </a:r>
            <a:r>
              <a:rPr lang="tr-TR" dirty="0" err="1" smtClean="0"/>
              <a:t>postsinaptik</a:t>
            </a:r>
            <a:r>
              <a:rPr lang="tr-TR" dirty="0" smtClean="0"/>
              <a:t> yapısı daha detaylı bilinmektedir.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2865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Homer Ailesi (Homer 1-3)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7128792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Shank</a:t>
            </a:r>
            <a:r>
              <a:rPr lang="tr-TR" dirty="0" smtClean="0"/>
              <a:t> ve Grup I </a:t>
            </a:r>
            <a:r>
              <a:rPr lang="tr-TR" dirty="0" err="1" smtClean="0"/>
              <a:t>mGluR’leri</a:t>
            </a:r>
            <a:r>
              <a:rPr lang="tr-TR" dirty="0" smtClean="0"/>
              <a:t> (mGluR1, mGluR5) ile etkileşen ve bu yapıları birbirine bağlayan iskele proteinleridir</a:t>
            </a:r>
          </a:p>
          <a:p>
            <a:r>
              <a:rPr lang="tr-TR" dirty="0" smtClean="0"/>
              <a:t>Bu iskele proteinleri sayesinde PSD-95 ilişkili NMDA reseptörleri ve </a:t>
            </a:r>
            <a:r>
              <a:rPr lang="tr-TR" dirty="0" err="1" smtClean="0"/>
              <a:t>mGluRler</a:t>
            </a:r>
            <a:r>
              <a:rPr lang="tr-TR" dirty="0" smtClean="0"/>
              <a:t> arasında fonksiyonel bir etkileşimin kurulması kolaylaştırılmış olur.</a:t>
            </a:r>
          </a:p>
          <a:p>
            <a:r>
              <a:rPr lang="tr-TR" dirty="0" smtClean="0"/>
              <a:t>Dinamin-3 ile de etkileşime geçerek PSD ile </a:t>
            </a:r>
            <a:r>
              <a:rPr lang="tr-TR" dirty="0" err="1" smtClean="0"/>
              <a:t>endositik</a:t>
            </a:r>
            <a:r>
              <a:rPr lang="tr-TR" dirty="0" smtClean="0"/>
              <a:t> </a:t>
            </a:r>
            <a:r>
              <a:rPr lang="tr-TR" dirty="0" err="1" smtClean="0"/>
              <a:t>zon</a:t>
            </a:r>
            <a:r>
              <a:rPr lang="tr-TR" dirty="0" smtClean="0"/>
              <a:t> arasında bağlantı kurar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600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Diğer PSD İskele Proteinleri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8064896" cy="4997152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IRSp53:</a:t>
            </a:r>
            <a:r>
              <a:rPr lang="tr-TR" dirty="0" smtClean="0"/>
              <a:t> PSD-95 ve </a:t>
            </a:r>
            <a:r>
              <a:rPr lang="tr-TR" dirty="0" err="1" smtClean="0"/>
              <a:t>Shank</a:t>
            </a:r>
            <a:r>
              <a:rPr lang="tr-TR" dirty="0" smtClean="0"/>
              <a:t> ile doğrudan etkileşime geçerek </a:t>
            </a:r>
            <a:r>
              <a:rPr lang="tr-TR" dirty="0" err="1" smtClean="0"/>
              <a:t>dendritik</a:t>
            </a:r>
            <a:r>
              <a:rPr lang="tr-TR" dirty="0" smtClean="0"/>
              <a:t> dikenlerde </a:t>
            </a:r>
            <a:r>
              <a:rPr lang="tr-TR" dirty="0" err="1" smtClean="0"/>
              <a:t>aktin</a:t>
            </a:r>
            <a:r>
              <a:rPr lang="tr-TR" dirty="0" smtClean="0"/>
              <a:t> </a:t>
            </a:r>
            <a:r>
              <a:rPr lang="tr-TR" dirty="0" err="1" smtClean="0"/>
              <a:t>polimerizasyonunun</a:t>
            </a:r>
            <a:r>
              <a:rPr lang="tr-TR" dirty="0" smtClean="0"/>
              <a:t> düzenlenmesinde Rac1’in </a:t>
            </a:r>
            <a:r>
              <a:rPr lang="tr-TR" dirty="0" err="1" smtClean="0"/>
              <a:t>efektörü</a:t>
            </a:r>
            <a:r>
              <a:rPr lang="tr-TR" dirty="0" smtClean="0"/>
              <a:t> olarak iş görür</a:t>
            </a:r>
          </a:p>
          <a:p>
            <a:r>
              <a:rPr lang="tr-T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AKAP79/150:</a:t>
            </a:r>
            <a:r>
              <a:rPr lang="tr-TR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tr-TR" dirty="0" smtClean="0"/>
              <a:t>PSD 95 ile </a:t>
            </a:r>
            <a:r>
              <a:rPr lang="tr-TR" dirty="0" err="1" smtClean="0"/>
              <a:t>etkileşir.Prtein</a:t>
            </a:r>
            <a:r>
              <a:rPr lang="tr-TR" dirty="0" smtClean="0"/>
              <a:t> </a:t>
            </a:r>
            <a:r>
              <a:rPr lang="tr-TR" dirty="0" err="1" smtClean="0"/>
              <a:t>kinaz</a:t>
            </a:r>
            <a:r>
              <a:rPr lang="tr-TR" dirty="0" smtClean="0"/>
              <a:t> A, </a:t>
            </a:r>
            <a:r>
              <a:rPr lang="tr-TR" dirty="0" err="1" smtClean="0"/>
              <a:t>kalsinörin</a:t>
            </a:r>
            <a:r>
              <a:rPr lang="tr-TR" dirty="0" smtClean="0"/>
              <a:t> gibi enzimleri </a:t>
            </a:r>
            <a:r>
              <a:rPr lang="tr-TR" dirty="0" err="1" smtClean="0"/>
              <a:t>glutamat</a:t>
            </a:r>
            <a:r>
              <a:rPr lang="tr-TR" dirty="0" smtClean="0"/>
              <a:t> reseptörleri ve </a:t>
            </a:r>
            <a:r>
              <a:rPr lang="tr-TR" dirty="0" err="1" smtClean="0"/>
              <a:t>sinaptik</a:t>
            </a:r>
            <a:r>
              <a:rPr lang="tr-TR" dirty="0" smtClean="0"/>
              <a:t> fonksiyonu düzenlemek üzere </a:t>
            </a:r>
            <a:r>
              <a:rPr lang="tr-TR" dirty="0" err="1" smtClean="0"/>
              <a:t>PSD’ye</a:t>
            </a:r>
            <a:r>
              <a:rPr lang="tr-TR" dirty="0" smtClean="0"/>
              <a:t> yönlendirir</a:t>
            </a:r>
          </a:p>
          <a:p>
            <a:r>
              <a:rPr lang="tr-TR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GRIP ve PICK1: </a:t>
            </a:r>
            <a:r>
              <a:rPr lang="tr-TR" dirty="0" smtClean="0"/>
              <a:t>AMPA reseptörü ile ilişkili iskele proteinleridir. </a:t>
            </a:r>
            <a:r>
              <a:rPr lang="tr-TR" dirty="0" err="1" smtClean="0"/>
              <a:t>PSDde</a:t>
            </a:r>
            <a:r>
              <a:rPr lang="tr-TR" dirty="0" smtClean="0"/>
              <a:t> bulunurlar ancak sayıca çok fazla değillerdir. Sadece AMPA reseptör trafiğinde önemli  oldukları düşünülmektedir.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0007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Sinyal </a:t>
            </a:r>
            <a:r>
              <a:rPr lang="tr-TR" b="1" dirty="0">
                <a:solidFill>
                  <a:srgbClr val="C00000"/>
                </a:solidFill>
              </a:rPr>
              <a:t>İ</a:t>
            </a:r>
            <a:r>
              <a:rPr lang="tr-TR" b="1" dirty="0" smtClean="0">
                <a:solidFill>
                  <a:srgbClr val="C00000"/>
                </a:solidFill>
              </a:rPr>
              <a:t>letim Proteinleri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Çok çeşitli </a:t>
            </a:r>
            <a:r>
              <a:rPr lang="tr-TR" dirty="0" err="1" smtClean="0"/>
              <a:t>sitoplazmik</a:t>
            </a:r>
            <a:r>
              <a:rPr lang="tr-TR" dirty="0" smtClean="0"/>
              <a:t> sinyal iletim proteini içerirler</a:t>
            </a:r>
          </a:p>
          <a:p>
            <a:r>
              <a:rPr lang="tr-TR" dirty="0" err="1" smtClean="0"/>
              <a:t>Kinazlar</a:t>
            </a:r>
            <a:endParaRPr lang="tr-TR" dirty="0" smtClean="0"/>
          </a:p>
          <a:p>
            <a:pPr lvl="1"/>
            <a:r>
              <a:rPr lang="tr-TR" dirty="0" err="1" smtClean="0"/>
              <a:t>CaMKII</a:t>
            </a:r>
            <a:r>
              <a:rPr lang="el-GR" dirty="0" smtClean="0"/>
              <a:t>α</a:t>
            </a:r>
            <a:endParaRPr lang="tr-TR" dirty="0" smtClean="0"/>
          </a:p>
          <a:p>
            <a:pPr lvl="1"/>
            <a:r>
              <a:rPr lang="tr-TR" dirty="0" smtClean="0"/>
              <a:t>Reseptör olmayan </a:t>
            </a:r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kinazlar</a:t>
            </a:r>
            <a:endParaRPr lang="tr-TR" dirty="0" smtClean="0"/>
          </a:p>
          <a:p>
            <a:r>
              <a:rPr lang="tr-TR" dirty="0" err="1" smtClean="0"/>
              <a:t>Fosfatazlar</a:t>
            </a:r>
            <a:endParaRPr lang="tr-TR" dirty="0" smtClean="0"/>
          </a:p>
          <a:p>
            <a:r>
              <a:rPr lang="tr-TR" dirty="0" smtClean="0"/>
              <a:t>Serin/</a:t>
            </a:r>
            <a:r>
              <a:rPr lang="tr-TR" dirty="0" err="1" smtClean="0"/>
              <a:t>Treonin</a:t>
            </a:r>
            <a:r>
              <a:rPr lang="tr-TR" dirty="0" smtClean="0"/>
              <a:t> protein </a:t>
            </a:r>
            <a:r>
              <a:rPr lang="tr-TR" dirty="0" err="1" smtClean="0"/>
              <a:t>fosfatazlar</a:t>
            </a:r>
            <a:endParaRPr lang="tr-TR" dirty="0" smtClean="0"/>
          </a:p>
          <a:p>
            <a:r>
              <a:rPr lang="tr-TR" dirty="0" smtClean="0"/>
              <a:t>Protein </a:t>
            </a:r>
            <a:r>
              <a:rPr lang="tr-TR" dirty="0" err="1" smtClean="0"/>
              <a:t>treonin</a:t>
            </a:r>
            <a:r>
              <a:rPr lang="tr-TR" dirty="0" smtClean="0"/>
              <a:t> </a:t>
            </a:r>
            <a:r>
              <a:rPr lang="tr-TR" dirty="0" err="1" smtClean="0"/>
              <a:t>fosfatazlar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8697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 smtClean="0">
                <a:solidFill>
                  <a:srgbClr val="0070C0"/>
                </a:solidFill>
              </a:rPr>
              <a:t>CaMKII</a:t>
            </a:r>
            <a:r>
              <a:rPr lang="tr-TR" altLang="tr-TR" b="1" dirty="0" smtClean="0">
                <a:solidFill>
                  <a:srgbClr val="0070C0"/>
                </a:solidFill>
              </a:rPr>
              <a:t>-</a:t>
            </a:r>
            <a:r>
              <a:rPr lang="el-GR" altLang="tr-TR" b="1" dirty="0" smtClean="0">
                <a:solidFill>
                  <a:srgbClr val="0070C0"/>
                </a:solidFill>
              </a:rPr>
              <a:t>α</a:t>
            </a:r>
            <a:endParaRPr lang="tr-TR" altLang="tr-TR" b="1" dirty="0" smtClean="0">
              <a:solidFill>
                <a:srgbClr val="0070C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484784"/>
            <a:ext cx="748883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Çeşitli PSD proteinlerine bağlanarak onları </a:t>
            </a:r>
            <a:r>
              <a:rPr lang="tr-TR" dirty="0" err="1" smtClean="0"/>
              <a:t>fosforiller</a:t>
            </a:r>
            <a:r>
              <a:rPr lang="tr-TR" dirty="0" smtClean="0"/>
              <a:t> (</a:t>
            </a:r>
            <a:r>
              <a:rPr lang="tr-TR" dirty="0" err="1" smtClean="0"/>
              <a:t>Örn</a:t>
            </a:r>
            <a:r>
              <a:rPr lang="tr-TR" dirty="0" smtClean="0"/>
              <a:t>: NMDA reseptörleri)</a:t>
            </a:r>
          </a:p>
          <a:p>
            <a:r>
              <a:rPr lang="tr-TR" dirty="0" smtClean="0"/>
              <a:t>NMDA reseptörlerinin aktive olması ile hücre içine </a:t>
            </a:r>
            <a:r>
              <a:rPr lang="tr-TR" dirty="0" err="1" smtClean="0"/>
              <a:t>Ca</a:t>
            </a:r>
            <a:r>
              <a:rPr lang="tr-TR" dirty="0" smtClean="0"/>
              <a:t> girişi </a:t>
            </a:r>
            <a:r>
              <a:rPr lang="tr-TR" dirty="0" err="1" smtClean="0"/>
              <a:t>CaMKII</a:t>
            </a:r>
            <a:r>
              <a:rPr lang="tr-TR" dirty="0" smtClean="0"/>
              <a:t>-</a:t>
            </a:r>
            <a:r>
              <a:rPr lang="el-GR" dirty="0"/>
              <a:t>α</a:t>
            </a:r>
            <a:r>
              <a:rPr lang="tr-TR" dirty="0" smtClean="0"/>
              <a:t> aktive eder. </a:t>
            </a:r>
          </a:p>
          <a:p>
            <a:r>
              <a:rPr lang="tr-TR" dirty="0" smtClean="0"/>
              <a:t>AMPA reseptörlerinin </a:t>
            </a:r>
            <a:r>
              <a:rPr lang="tr-TR" dirty="0" err="1" smtClean="0"/>
              <a:t>sinapslara</a:t>
            </a:r>
            <a:r>
              <a:rPr lang="tr-TR" dirty="0" smtClean="0"/>
              <a:t> lokalizasyonunu tetikler</a:t>
            </a:r>
          </a:p>
          <a:p>
            <a:r>
              <a:rPr lang="tr-TR" dirty="0" smtClean="0"/>
              <a:t>LTP için kritiktir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33956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Aynı zamanda iskele proteini olarak da iş görür.</a:t>
            </a:r>
          </a:p>
          <a:p>
            <a:r>
              <a:rPr lang="tr-TR" dirty="0" err="1" smtClean="0"/>
              <a:t>Proteozomlara</a:t>
            </a:r>
            <a:r>
              <a:rPr lang="tr-TR" dirty="0" smtClean="0"/>
              <a:t> bağlanarak onları aktive olmuş </a:t>
            </a:r>
            <a:r>
              <a:rPr lang="tr-TR" dirty="0" err="1" smtClean="0"/>
              <a:t>dendritik</a:t>
            </a:r>
            <a:r>
              <a:rPr lang="tr-TR" dirty="0" smtClean="0"/>
              <a:t> dikenlere yönlendirir.</a:t>
            </a:r>
          </a:p>
          <a:p>
            <a:r>
              <a:rPr lang="tr-TR" dirty="0" smtClean="0"/>
              <a:t>Aktive olmuş dikenlerde </a:t>
            </a:r>
            <a:r>
              <a:rPr lang="tr-TR" dirty="0" err="1" smtClean="0"/>
              <a:t>ubiquitinlenmiş</a:t>
            </a:r>
            <a:r>
              <a:rPr lang="tr-TR" dirty="0" smtClean="0"/>
              <a:t> proteinlerin </a:t>
            </a:r>
            <a:r>
              <a:rPr lang="tr-TR" dirty="0" err="1" smtClean="0"/>
              <a:t>turnover’ında</a:t>
            </a:r>
            <a:r>
              <a:rPr lang="tr-TR" dirty="0" smtClean="0"/>
              <a:t> önemli rol oynar.</a:t>
            </a:r>
          </a:p>
          <a:p>
            <a:r>
              <a:rPr lang="tr-TR" dirty="0" smtClean="0"/>
              <a:t>İskele proteini işlevi </a:t>
            </a:r>
            <a:r>
              <a:rPr lang="tr-TR" dirty="0" err="1" smtClean="0"/>
              <a:t>PSDde</a:t>
            </a:r>
            <a:r>
              <a:rPr lang="tr-TR" dirty="0" smtClean="0"/>
              <a:t> neden en yoğun olarak bulunan protein olduğunu açıklar.</a:t>
            </a:r>
          </a:p>
          <a:p>
            <a:r>
              <a:rPr lang="tr-TR" dirty="0" smtClean="0"/>
              <a:t>F-</a:t>
            </a:r>
            <a:r>
              <a:rPr lang="tr-TR" dirty="0" err="1" smtClean="0"/>
              <a:t>aktine</a:t>
            </a:r>
            <a:r>
              <a:rPr lang="tr-TR" dirty="0" smtClean="0"/>
              <a:t> bağlanarak diken yapısının stabilizasyonunda da rol oynar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0070C0"/>
                </a:solidFill>
              </a:rPr>
              <a:t>CaMKII</a:t>
            </a:r>
            <a:r>
              <a:rPr lang="tr-TR" altLang="tr-TR" b="1" dirty="0">
                <a:solidFill>
                  <a:srgbClr val="0070C0"/>
                </a:solidFill>
              </a:rPr>
              <a:t>-</a:t>
            </a:r>
            <a:r>
              <a:rPr lang="el-GR" altLang="tr-TR" b="1" dirty="0">
                <a:solidFill>
                  <a:srgbClr val="0070C0"/>
                </a:solidFill>
              </a:rPr>
              <a:t>α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85148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2"/>
            <a:ext cx="8136904" cy="532859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Aynı zamanda iskele proteini olarak da iş görür.</a:t>
            </a:r>
          </a:p>
          <a:p>
            <a:r>
              <a:rPr lang="tr-TR" dirty="0" err="1" smtClean="0"/>
              <a:t>Proteozomlara</a:t>
            </a:r>
            <a:r>
              <a:rPr lang="tr-TR" dirty="0" smtClean="0"/>
              <a:t> bağlanarak onları aktive olmuş </a:t>
            </a:r>
            <a:r>
              <a:rPr lang="tr-TR" dirty="0" err="1" smtClean="0"/>
              <a:t>dendritik</a:t>
            </a:r>
            <a:r>
              <a:rPr lang="tr-TR" dirty="0" smtClean="0"/>
              <a:t> dikenlere yönlendirir.</a:t>
            </a:r>
          </a:p>
          <a:p>
            <a:r>
              <a:rPr lang="tr-TR" dirty="0" smtClean="0"/>
              <a:t>Aktive olmuş dikenlerde </a:t>
            </a:r>
            <a:r>
              <a:rPr lang="tr-TR" dirty="0" err="1" smtClean="0"/>
              <a:t>ubiquitinlenmiş</a:t>
            </a:r>
            <a:r>
              <a:rPr lang="tr-TR" dirty="0" smtClean="0"/>
              <a:t> </a:t>
            </a:r>
            <a:r>
              <a:rPr lang="tr-TR" dirty="0" err="1" smtClean="0"/>
              <a:t>porteinlerin</a:t>
            </a:r>
            <a:r>
              <a:rPr lang="tr-TR" dirty="0" smtClean="0"/>
              <a:t> </a:t>
            </a:r>
            <a:r>
              <a:rPr lang="tr-TR" dirty="0" err="1" smtClean="0"/>
              <a:t>turnover’ında</a:t>
            </a:r>
            <a:r>
              <a:rPr lang="tr-TR" dirty="0" smtClean="0"/>
              <a:t> önemli rol oynar.</a:t>
            </a:r>
          </a:p>
          <a:p>
            <a:r>
              <a:rPr lang="tr-TR" dirty="0" smtClean="0"/>
              <a:t>İskele proteini işlevi </a:t>
            </a:r>
            <a:r>
              <a:rPr lang="tr-TR" dirty="0" err="1" smtClean="0"/>
              <a:t>PSDde</a:t>
            </a:r>
            <a:r>
              <a:rPr lang="tr-TR" dirty="0" smtClean="0"/>
              <a:t> neden en yoğun olarak bulunan protein olduğunu açıklar.</a:t>
            </a:r>
          </a:p>
          <a:p>
            <a:r>
              <a:rPr lang="tr-TR" dirty="0" smtClean="0"/>
              <a:t>F-</a:t>
            </a:r>
            <a:r>
              <a:rPr lang="tr-TR" dirty="0" err="1" smtClean="0"/>
              <a:t>aktine</a:t>
            </a:r>
            <a:r>
              <a:rPr lang="tr-TR" dirty="0" smtClean="0"/>
              <a:t> bağlanarak diken yapısının stabilizasyonunda da rol oynar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solidFill>
                  <a:srgbClr val="0070C0"/>
                </a:solidFill>
              </a:rPr>
              <a:t>CaMKII</a:t>
            </a:r>
            <a:r>
              <a:rPr lang="tr-TR" altLang="tr-TR" b="1" dirty="0">
                <a:solidFill>
                  <a:srgbClr val="0070C0"/>
                </a:solidFill>
              </a:rPr>
              <a:t>-</a:t>
            </a:r>
            <a:r>
              <a:rPr lang="el-GR" altLang="tr-TR" b="1" dirty="0">
                <a:solidFill>
                  <a:srgbClr val="0070C0"/>
                </a:solidFill>
              </a:rPr>
              <a:t>α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71245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Küçük </a:t>
            </a:r>
            <a:r>
              <a:rPr lang="tr-TR" b="1" dirty="0" err="1" smtClean="0">
                <a:solidFill>
                  <a:srgbClr val="C00000"/>
                </a:solidFill>
              </a:rPr>
              <a:t>GTPaz’lar</a:t>
            </a:r>
            <a:r>
              <a:rPr lang="tr-TR" b="1" dirty="0" smtClean="0">
                <a:solidFill>
                  <a:srgbClr val="C00000"/>
                </a:solidFill>
              </a:rPr>
              <a:t>, </a:t>
            </a:r>
            <a:r>
              <a:rPr lang="tr-TR" b="1" dirty="0" err="1" smtClean="0">
                <a:solidFill>
                  <a:srgbClr val="C00000"/>
                </a:solidFill>
              </a:rPr>
              <a:t>GEF’ler</a:t>
            </a:r>
            <a:r>
              <a:rPr lang="tr-TR" b="1" dirty="0" smtClean="0">
                <a:solidFill>
                  <a:srgbClr val="C00000"/>
                </a:solidFill>
              </a:rPr>
              <a:t> ve </a:t>
            </a:r>
            <a:r>
              <a:rPr lang="tr-TR" b="1" dirty="0" err="1" smtClean="0">
                <a:solidFill>
                  <a:srgbClr val="C00000"/>
                </a:solidFill>
              </a:rPr>
              <a:t>GAP’ler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PSDde</a:t>
            </a:r>
            <a:r>
              <a:rPr lang="tr-TR" dirty="0" smtClean="0"/>
              <a:t> yoğun olarak bulunan diğer bir protein grubu»</a:t>
            </a:r>
          </a:p>
        </p:txBody>
      </p:sp>
    </p:spTree>
    <p:extLst>
      <p:ext uri="{BB962C8B-B14F-4D97-AF65-F5344CB8AC3E}">
        <p14:creationId xmlns:p14="http://schemas.microsoft.com/office/powerpoint/2010/main" xmlns="" val="346882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Küçük </a:t>
            </a:r>
            <a:r>
              <a:rPr lang="tr-TR" b="1" dirty="0" err="1" smtClean="0">
                <a:solidFill>
                  <a:srgbClr val="C00000"/>
                </a:solidFill>
              </a:rPr>
              <a:t>GTPaz’lar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556792"/>
            <a:ext cx="8064896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Ras</a:t>
            </a:r>
            <a:r>
              <a:rPr lang="tr-TR" dirty="0" smtClean="0"/>
              <a:t>, Rap, </a:t>
            </a:r>
            <a:r>
              <a:rPr lang="tr-TR" dirty="0" err="1" smtClean="0"/>
              <a:t>Rac</a:t>
            </a:r>
            <a:r>
              <a:rPr lang="tr-TR" dirty="0" smtClean="0"/>
              <a:t>, </a:t>
            </a:r>
            <a:r>
              <a:rPr lang="tr-TR" dirty="0" err="1" smtClean="0"/>
              <a:t>Rho</a:t>
            </a:r>
            <a:r>
              <a:rPr lang="tr-TR" dirty="0" smtClean="0"/>
              <a:t>, </a:t>
            </a:r>
            <a:r>
              <a:rPr lang="tr-TR" dirty="0" err="1" smtClean="0"/>
              <a:t>Ral</a:t>
            </a:r>
            <a:r>
              <a:rPr lang="tr-TR" dirty="0" smtClean="0"/>
              <a:t> ve </a:t>
            </a:r>
            <a:r>
              <a:rPr lang="tr-TR" dirty="0" err="1" smtClean="0"/>
              <a:t>Arf</a:t>
            </a:r>
            <a:endParaRPr lang="tr-TR" dirty="0" smtClean="0"/>
          </a:p>
          <a:p>
            <a:r>
              <a:rPr lang="tr-TR" dirty="0" err="1" smtClean="0"/>
              <a:t>Ras</a:t>
            </a:r>
            <a:r>
              <a:rPr lang="tr-TR" dirty="0" smtClean="0"/>
              <a:t> ve Rap,  LTP ve LTD sırasında AMPA reseptör trafiğini düzenler</a:t>
            </a:r>
          </a:p>
          <a:p>
            <a:r>
              <a:rPr lang="tr-TR" dirty="0" err="1" smtClean="0"/>
              <a:t>Rac</a:t>
            </a:r>
            <a:r>
              <a:rPr lang="tr-TR" dirty="0" smtClean="0"/>
              <a:t> ve </a:t>
            </a:r>
            <a:r>
              <a:rPr lang="tr-TR" dirty="0" err="1" smtClean="0"/>
              <a:t>Rho</a:t>
            </a:r>
            <a:r>
              <a:rPr lang="tr-TR" dirty="0" smtClean="0"/>
              <a:t> F-</a:t>
            </a:r>
            <a:r>
              <a:rPr lang="tr-TR" dirty="0" err="1" smtClean="0"/>
              <a:t>aktin</a:t>
            </a:r>
            <a:r>
              <a:rPr lang="tr-TR" dirty="0" smtClean="0"/>
              <a:t> </a:t>
            </a:r>
            <a:r>
              <a:rPr lang="tr-TR" dirty="0" err="1" smtClean="0"/>
              <a:t>polimerizasyonunu</a:t>
            </a:r>
            <a:r>
              <a:rPr lang="tr-TR" dirty="0" smtClean="0"/>
              <a:t> düzenleyerek </a:t>
            </a:r>
            <a:r>
              <a:rPr lang="tr-TR" dirty="0" err="1" smtClean="0"/>
              <a:t>dendritik</a:t>
            </a:r>
            <a:r>
              <a:rPr lang="tr-TR" dirty="0" smtClean="0"/>
              <a:t> dikenlerin yapı ve dinamiklerinde rol oynar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7388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GEF’ler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084" y="1728390"/>
            <a:ext cx="7900308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Kalirin-7, </a:t>
            </a:r>
            <a:r>
              <a:rPr lang="tr-TR" sz="2400" dirty="0" err="1" smtClean="0"/>
              <a:t>betaPIX</a:t>
            </a:r>
            <a:r>
              <a:rPr lang="tr-TR" sz="2400" dirty="0" smtClean="0"/>
              <a:t> ve Tiam1</a:t>
            </a:r>
          </a:p>
          <a:p>
            <a:r>
              <a:rPr lang="tr-TR" sz="2400" dirty="0" smtClean="0"/>
              <a:t>Rac1 aktivitesini pozitif yönde düzenlerler ve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diken morfolojisinde rol </a:t>
            </a:r>
            <a:r>
              <a:rPr lang="tr-TR" sz="2400" dirty="0" err="1" smtClean="0"/>
              <a:t>oynalar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73992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GAPler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RasGAP</a:t>
            </a:r>
            <a:r>
              <a:rPr lang="tr-TR" dirty="0"/>
              <a:t> </a:t>
            </a:r>
            <a:r>
              <a:rPr lang="tr-TR" dirty="0" err="1" smtClean="0"/>
              <a:t>SynGAP</a:t>
            </a:r>
            <a:r>
              <a:rPr lang="tr-TR" dirty="0" smtClean="0"/>
              <a:t>, </a:t>
            </a:r>
            <a:r>
              <a:rPr lang="tr-TR" dirty="0" err="1" smtClean="0"/>
              <a:t>Ras</a:t>
            </a:r>
            <a:r>
              <a:rPr lang="tr-TR" dirty="0" smtClean="0"/>
              <a:t> sinyalizasyonunu baskılayarak MAP </a:t>
            </a:r>
            <a:r>
              <a:rPr lang="tr-TR" dirty="0" err="1" smtClean="0"/>
              <a:t>kinaz</a:t>
            </a:r>
            <a:r>
              <a:rPr lang="tr-TR" dirty="0" smtClean="0"/>
              <a:t> yolağını ve </a:t>
            </a:r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plastisiteyi</a:t>
            </a:r>
            <a:r>
              <a:rPr lang="tr-TR" dirty="0" smtClean="0"/>
              <a:t> etkilerler</a:t>
            </a:r>
          </a:p>
          <a:p>
            <a:r>
              <a:rPr lang="tr-TR" dirty="0" smtClean="0"/>
              <a:t>Rap spesifik GAP (SPAR) </a:t>
            </a:r>
            <a:r>
              <a:rPr lang="tr-TR" dirty="0" err="1" smtClean="0"/>
              <a:t>aktin</a:t>
            </a:r>
            <a:r>
              <a:rPr lang="tr-TR" dirty="0" smtClean="0"/>
              <a:t> hücre iskeletini ve diken morfolojisini düzenler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573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Eksitatör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Sinapslarda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>
                <a:solidFill>
                  <a:srgbClr val="C00000"/>
                </a:solidFill>
              </a:rPr>
              <a:t/>
            </a:r>
            <a:br>
              <a:rPr lang="tr-TR" b="1" dirty="0">
                <a:solidFill>
                  <a:srgbClr val="C00000"/>
                </a:solidFill>
              </a:rPr>
            </a:br>
            <a:r>
              <a:rPr lang="tr-TR" b="1" dirty="0" err="1" smtClean="0">
                <a:solidFill>
                  <a:srgbClr val="C00000"/>
                </a:solidFill>
              </a:rPr>
              <a:t>Postsinaptik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Dansite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err="1" smtClean="0"/>
              <a:t>sinapslar</a:t>
            </a:r>
            <a:r>
              <a:rPr lang="tr-TR" dirty="0" smtClean="0"/>
              <a:t> morfolojik ve fonksiyonel olarak özelleşmiş ve </a:t>
            </a:r>
            <a:r>
              <a:rPr lang="tr-TR" dirty="0" err="1" smtClean="0"/>
              <a:t>dendritik</a:t>
            </a:r>
            <a:r>
              <a:rPr lang="tr-TR" dirty="0" smtClean="0"/>
              <a:t> dikenlerin uç kısmında lokalize </a:t>
            </a:r>
            <a:r>
              <a:rPr lang="tr-TR" b="1" dirty="0" err="1" smtClean="0">
                <a:solidFill>
                  <a:srgbClr val="C00000"/>
                </a:solidFill>
              </a:rPr>
              <a:t>postsinaptik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dansite</a:t>
            </a:r>
            <a:r>
              <a:rPr lang="tr-TR" b="1" dirty="0" smtClean="0">
                <a:solidFill>
                  <a:srgbClr val="C00000"/>
                </a:solidFill>
              </a:rPr>
              <a:t> (PSD) </a:t>
            </a:r>
            <a:r>
              <a:rPr lang="tr-TR" dirty="0" smtClean="0"/>
              <a:t>yapısı ile karakterizedir.</a:t>
            </a:r>
          </a:p>
          <a:p>
            <a:r>
              <a:rPr lang="tr-TR" dirty="0" err="1" smtClean="0"/>
              <a:t>Presinaptik</a:t>
            </a:r>
            <a:r>
              <a:rPr lang="tr-TR" dirty="0" smtClean="0"/>
              <a:t> uçtan salınan </a:t>
            </a:r>
            <a:r>
              <a:rPr lang="tr-TR" dirty="0" err="1" smtClean="0"/>
              <a:t>glutamat</a:t>
            </a:r>
            <a:r>
              <a:rPr lang="tr-TR" dirty="0" smtClean="0"/>
              <a:t> ile aktive olan </a:t>
            </a:r>
            <a:r>
              <a:rPr lang="tr-TR" b="1" dirty="0" err="1" smtClean="0">
                <a:solidFill>
                  <a:srgbClr val="0070C0"/>
                </a:solidFill>
              </a:rPr>
              <a:t>GluR</a:t>
            </a:r>
            <a:r>
              <a:rPr lang="tr-TR" dirty="0" smtClean="0"/>
              <a:t>, </a:t>
            </a:r>
            <a:endParaRPr lang="tr-TR" dirty="0"/>
          </a:p>
          <a:p>
            <a:r>
              <a:rPr lang="tr-TR" dirty="0" smtClean="0"/>
              <a:t>İlişkili </a:t>
            </a:r>
            <a:r>
              <a:rPr lang="tr-TR" b="1" dirty="0" smtClean="0">
                <a:solidFill>
                  <a:srgbClr val="0070C0"/>
                </a:solidFill>
              </a:rPr>
              <a:t>sinyal iletim elemanları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Diğer yapısal proteinler</a:t>
            </a:r>
            <a:r>
              <a:rPr lang="tr-TR" dirty="0" smtClean="0"/>
              <a:t>i ihtiva etmektedir.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298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3-Boyutlu Yapısı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İleri EM tekniği</a:t>
            </a:r>
          </a:p>
          <a:p>
            <a:r>
              <a:rPr lang="tr-TR" dirty="0" err="1" smtClean="0"/>
              <a:t>PSD’nin</a:t>
            </a:r>
            <a:r>
              <a:rPr lang="tr-TR" dirty="0" smtClean="0"/>
              <a:t> </a:t>
            </a:r>
            <a:r>
              <a:rPr lang="tr-TR" dirty="0" err="1" smtClean="0"/>
              <a:t>sinaptik</a:t>
            </a:r>
            <a:r>
              <a:rPr lang="tr-TR" dirty="0" smtClean="0"/>
              <a:t> yarık tarafında</a:t>
            </a:r>
          </a:p>
          <a:p>
            <a:pPr lvl="1"/>
            <a:r>
              <a:rPr lang="tr-TR" dirty="0" smtClean="0"/>
              <a:t> 5-15 </a:t>
            </a:r>
            <a:r>
              <a:rPr lang="tr-TR" dirty="0" err="1" smtClean="0"/>
              <a:t>nm</a:t>
            </a:r>
            <a:r>
              <a:rPr lang="tr-TR" dirty="0" smtClean="0"/>
              <a:t> çapında </a:t>
            </a:r>
            <a:r>
              <a:rPr lang="tr-TR" dirty="0" err="1" smtClean="0"/>
              <a:t>granüler</a:t>
            </a:r>
            <a:r>
              <a:rPr lang="tr-TR" dirty="0" smtClean="0"/>
              <a:t> partiküller</a:t>
            </a:r>
          </a:p>
          <a:p>
            <a:pPr lvl="2"/>
            <a:r>
              <a:rPr lang="tr-TR" dirty="0" smtClean="0"/>
              <a:t>Büyük olasılıkla </a:t>
            </a:r>
            <a:r>
              <a:rPr lang="tr-TR" dirty="0" err="1" smtClean="0"/>
              <a:t>membran</a:t>
            </a:r>
            <a:r>
              <a:rPr lang="tr-TR" dirty="0" smtClean="0"/>
              <a:t>-protein kompleksleri</a:t>
            </a:r>
          </a:p>
          <a:p>
            <a:pPr lvl="1"/>
            <a:r>
              <a:rPr lang="tr-TR" dirty="0" smtClean="0"/>
              <a:t>50-100 </a:t>
            </a:r>
            <a:r>
              <a:rPr lang="tr-TR" dirty="0" err="1" smtClean="0"/>
              <a:t>nm</a:t>
            </a:r>
            <a:r>
              <a:rPr lang="tr-TR" dirty="0" smtClean="0"/>
              <a:t> çapında </a:t>
            </a:r>
            <a:r>
              <a:rPr lang="tr-TR" dirty="0" err="1" smtClean="0"/>
              <a:t>membran</a:t>
            </a:r>
            <a:r>
              <a:rPr lang="tr-TR" dirty="0" smtClean="0"/>
              <a:t> yamaları</a:t>
            </a:r>
          </a:p>
          <a:p>
            <a:pPr lvl="2"/>
            <a:r>
              <a:rPr lang="tr-TR" dirty="0" err="1" smtClean="0"/>
              <a:t>Lipid</a:t>
            </a:r>
            <a:r>
              <a:rPr lang="tr-TR" dirty="0" smtClean="0"/>
              <a:t> yığınları </a:t>
            </a:r>
          </a:p>
        </p:txBody>
      </p:sp>
    </p:spTree>
    <p:extLst>
      <p:ext uri="{BB962C8B-B14F-4D97-AF65-F5344CB8AC3E}">
        <p14:creationId xmlns:p14="http://schemas.microsoft.com/office/powerpoint/2010/main" xmlns="" val="352842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PSD’nin</a:t>
            </a:r>
            <a:r>
              <a:rPr lang="tr-TR" b="1" dirty="0">
                <a:solidFill>
                  <a:srgbClr val="C00000"/>
                </a:solidFill>
              </a:rPr>
              <a:t> 3-Boyutlu Yapısı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95120" cy="4525963"/>
          </a:xfrm>
        </p:spPr>
        <p:txBody>
          <a:bodyPr/>
          <a:lstStyle/>
          <a:p>
            <a:r>
              <a:rPr lang="tr-TR" dirty="0" err="1"/>
              <a:t>Sitoplazmik</a:t>
            </a:r>
            <a:r>
              <a:rPr lang="tr-TR" dirty="0"/>
              <a:t> tarafı</a:t>
            </a:r>
          </a:p>
          <a:p>
            <a:pPr lvl="1"/>
            <a:r>
              <a:rPr lang="tr-TR" dirty="0"/>
              <a:t>Kıvrılmış</a:t>
            </a:r>
          </a:p>
          <a:p>
            <a:pPr lvl="1"/>
            <a:r>
              <a:rPr lang="tr-TR" dirty="0"/>
              <a:t>Sitoplazmaya doğru ilerleyen uzantılar (Büyük bir olasılıkla </a:t>
            </a:r>
            <a:r>
              <a:rPr lang="tr-TR" dirty="0" err="1"/>
              <a:t>CaMKII</a:t>
            </a:r>
            <a:r>
              <a:rPr lang="tr-TR" dirty="0"/>
              <a:t>-alfa tarafından oluşturulan)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1870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4905" y="454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>
                <a:solidFill>
                  <a:srgbClr val="C00000"/>
                </a:solidFill>
              </a:rPr>
              <a:t>Vertikal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smtClean="0">
                <a:solidFill>
                  <a:srgbClr val="C00000"/>
                </a:solidFill>
              </a:rPr>
              <a:t>Düzlem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>
                <a:solidFill>
                  <a:srgbClr val="C00000"/>
                </a:solidFill>
              </a:rPr>
              <a:t>(</a:t>
            </a:r>
            <a:r>
              <a:rPr lang="tr-TR" b="1" dirty="0" smtClean="0">
                <a:solidFill>
                  <a:srgbClr val="C00000"/>
                </a:solidFill>
              </a:rPr>
              <a:t>Tabakalı Organizasyon) </a:t>
            </a:r>
            <a:br>
              <a:rPr lang="tr-TR" b="1" dirty="0" smtClean="0">
                <a:solidFill>
                  <a:srgbClr val="C00000"/>
                </a:solidFill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5" name="4 İçerik Yer Tutucusu"/>
          <p:cNvSpPr txBox="1">
            <a:spLocks/>
          </p:cNvSpPr>
          <p:nvPr/>
        </p:nvSpPr>
        <p:spPr>
          <a:xfrm>
            <a:off x="899592" y="2143125"/>
            <a:ext cx="7782446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dirty="0" smtClean="0"/>
              <a:t>Reseptörler</a:t>
            </a:r>
          </a:p>
          <a:p>
            <a:r>
              <a:rPr lang="tr-TR" altLang="tr-TR" dirty="0" smtClean="0"/>
              <a:t>İskele proteinleri</a:t>
            </a:r>
          </a:p>
          <a:p>
            <a:r>
              <a:rPr lang="tr-TR" altLang="tr-TR" dirty="0" smtClean="0"/>
              <a:t>Sinyal iletim kompleksleri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xmlns="" val="274799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Horizontal</a:t>
            </a:r>
            <a:r>
              <a:rPr lang="tr-TR" b="1" dirty="0" smtClean="0">
                <a:solidFill>
                  <a:srgbClr val="C00000"/>
                </a:solidFill>
              </a:rPr>
              <a:t> Düzlem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AMPA reseptörlerine nazaran NMDA reseptörleri daha merkezi</a:t>
            </a:r>
          </a:p>
          <a:p>
            <a:r>
              <a:rPr lang="tr-TR" dirty="0" smtClean="0"/>
              <a:t>NMDA reseptörleri: daha stabil lokalizasyon</a:t>
            </a:r>
          </a:p>
          <a:p>
            <a:r>
              <a:rPr lang="tr-TR" dirty="0" smtClean="0"/>
              <a:t>AMPA reseptörleri: dinamik düzenlenme ve </a:t>
            </a:r>
            <a:r>
              <a:rPr lang="tr-TR" dirty="0" err="1" smtClean="0"/>
              <a:t>ekstrasinaptik</a:t>
            </a:r>
            <a:r>
              <a:rPr lang="tr-TR" dirty="0" smtClean="0"/>
              <a:t> reseptörlerle yer değiştirme</a:t>
            </a:r>
          </a:p>
          <a:p>
            <a:r>
              <a:rPr lang="tr-TR" dirty="0" smtClean="0"/>
              <a:t>PSD-95 daha eşit bir biçimde dağılmış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2501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PSD proteinlerinin 3-boyutlu yapısı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064896" cy="5069160"/>
          </a:xfrm>
        </p:spPr>
        <p:txBody>
          <a:bodyPr>
            <a:noAutofit/>
          </a:bodyPr>
          <a:lstStyle/>
          <a:p>
            <a:r>
              <a:rPr lang="tr-TR" sz="1800" dirty="0" smtClean="0"/>
              <a:t>PSD-95: C-şeklinde</a:t>
            </a:r>
          </a:p>
          <a:p>
            <a:r>
              <a:rPr lang="tr-TR" sz="1800" dirty="0" smtClean="0"/>
              <a:t>Sahnk-3: kendi kendine </a:t>
            </a:r>
            <a:r>
              <a:rPr lang="tr-TR" sz="1800" dirty="0" err="1" smtClean="0"/>
              <a:t>multimerize</a:t>
            </a:r>
            <a:r>
              <a:rPr lang="tr-TR" sz="1800" dirty="0" smtClean="0"/>
              <a:t> olup tabaka benzeri yapılar oluşturabilir. Bu yapıda </a:t>
            </a:r>
            <a:r>
              <a:rPr lang="tr-TR" sz="1800" dirty="0" err="1" smtClean="0"/>
              <a:t>helikal</a:t>
            </a:r>
            <a:r>
              <a:rPr lang="tr-TR" sz="1800" dirty="0" smtClean="0"/>
              <a:t> yapılar yan yana istiflenmiştir</a:t>
            </a:r>
          </a:p>
          <a:p>
            <a:r>
              <a:rPr lang="tr-TR" sz="1800" dirty="0" smtClean="0"/>
              <a:t>Zn2+ bu </a:t>
            </a:r>
            <a:r>
              <a:rPr lang="tr-TR" sz="1800" dirty="0" err="1" smtClean="0"/>
              <a:t>tabakalanmayı</a:t>
            </a:r>
            <a:r>
              <a:rPr lang="tr-TR" sz="1800" dirty="0" smtClean="0"/>
              <a:t> arttırır</a:t>
            </a:r>
          </a:p>
          <a:p>
            <a:r>
              <a:rPr lang="tr-TR" sz="1800" dirty="0" smtClean="0"/>
              <a:t>Zn2+ </a:t>
            </a:r>
            <a:r>
              <a:rPr lang="tr-TR" sz="1800" dirty="0" err="1" smtClean="0"/>
              <a:t>glutamatla</a:t>
            </a:r>
            <a:r>
              <a:rPr lang="tr-TR" sz="1800" dirty="0" smtClean="0"/>
              <a:t> eş zamanlı olarak </a:t>
            </a:r>
            <a:r>
              <a:rPr lang="tr-TR" sz="1800" dirty="0" err="1" smtClean="0"/>
              <a:t>presinaptik</a:t>
            </a:r>
            <a:r>
              <a:rPr lang="tr-TR" sz="1800" dirty="0" smtClean="0"/>
              <a:t> uçtan salınır, </a:t>
            </a:r>
            <a:r>
              <a:rPr lang="tr-TR" sz="1800" dirty="0" err="1" smtClean="0"/>
              <a:t>postsinaptik</a:t>
            </a:r>
            <a:r>
              <a:rPr lang="tr-TR" sz="1800" dirty="0" smtClean="0"/>
              <a:t> bölgelere NMDA/AMPA reseptörleri veya Ca2+ kanalları aracılığı ile girer</a:t>
            </a:r>
          </a:p>
          <a:p>
            <a:r>
              <a:rPr lang="tr-TR" sz="1800" dirty="0" err="1" smtClean="0"/>
              <a:t>Glutamaterjik</a:t>
            </a:r>
            <a:r>
              <a:rPr lang="tr-TR" sz="1800" dirty="0" smtClean="0"/>
              <a:t> iletim Zn2+ aracılığı ile PSD organizasyonunu düzenliyor olabilir</a:t>
            </a:r>
          </a:p>
        </p:txBody>
      </p:sp>
    </p:spTree>
    <p:extLst>
      <p:ext uri="{BB962C8B-B14F-4D97-AF65-F5344CB8AC3E}">
        <p14:creationId xmlns:p14="http://schemas.microsoft.com/office/powerpoint/2010/main" xmlns="" val="150937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tr-TR" dirty="0"/>
              <a:t>Homer: </a:t>
            </a:r>
            <a:r>
              <a:rPr lang="tr-TR" dirty="0" err="1"/>
              <a:t>Tetramer</a:t>
            </a:r>
            <a:r>
              <a:rPr lang="tr-TR" dirty="0"/>
              <a:t> oluşturur. İki paralel </a:t>
            </a:r>
            <a:r>
              <a:rPr lang="tr-TR" dirty="0" err="1"/>
              <a:t>dimer</a:t>
            </a:r>
            <a:r>
              <a:rPr lang="tr-TR" dirty="0"/>
              <a:t> kuyruk-kuyruk  şeklinde birbirleriyle etkileşir.</a:t>
            </a:r>
          </a:p>
          <a:p>
            <a:r>
              <a:rPr lang="tr-TR" dirty="0"/>
              <a:t>Ortama Homer ve </a:t>
            </a:r>
            <a:r>
              <a:rPr lang="tr-TR" dirty="0" err="1"/>
              <a:t>Shank</a:t>
            </a:r>
            <a:r>
              <a:rPr lang="tr-TR" dirty="0"/>
              <a:t> 1:1 oranında konursa EM de keçe benzeri yapılar şeklinde gözlenir </a:t>
            </a:r>
          </a:p>
          <a:p>
            <a:r>
              <a:rPr lang="tr-TR" dirty="0" err="1"/>
              <a:t>PSDnin</a:t>
            </a:r>
            <a:r>
              <a:rPr lang="tr-TR" dirty="0"/>
              <a:t> iskeletinin kurulmasında önemli olduğu düşünülmektedir.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149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PSD’de</a:t>
            </a:r>
            <a:r>
              <a:rPr lang="tr-TR" b="1" dirty="0" smtClean="0">
                <a:solidFill>
                  <a:srgbClr val="C00000"/>
                </a:solidFill>
              </a:rPr>
              <a:t> Gelişimsel Değişiklikler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PSDnin</a:t>
            </a:r>
            <a:r>
              <a:rPr lang="tr-TR" dirty="0" smtClean="0"/>
              <a:t> yapısı  ve kompozisyonu </a:t>
            </a:r>
            <a:r>
              <a:rPr lang="tr-TR" dirty="0" err="1" smtClean="0"/>
              <a:t>sinapsların</a:t>
            </a:r>
            <a:r>
              <a:rPr lang="tr-TR" dirty="0" smtClean="0"/>
              <a:t> olgunlaşması sırasında değişikliğe uğrar</a:t>
            </a:r>
          </a:p>
          <a:p>
            <a:r>
              <a:rPr lang="tr-TR" dirty="0" smtClean="0"/>
              <a:t>Gelişim sırasında pek çok PSD proteininin (</a:t>
            </a:r>
            <a:r>
              <a:rPr lang="tr-TR" dirty="0" err="1" smtClean="0"/>
              <a:t>örn</a:t>
            </a:r>
            <a:r>
              <a:rPr lang="tr-TR" dirty="0" smtClean="0"/>
              <a:t>: PSD95, </a:t>
            </a:r>
            <a:r>
              <a:rPr lang="tr-TR" dirty="0" err="1" smtClean="0"/>
              <a:t>CaMKIIalfa</a:t>
            </a:r>
            <a:r>
              <a:rPr lang="tr-TR" dirty="0" smtClean="0"/>
              <a:t> ve AMPA reseptör </a:t>
            </a:r>
            <a:r>
              <a:rPr lang="tr-TR" dirty="0" err="1" smtClean="0"/>
              <a:t>altbirimleri</a:t>
            </a:r>
            <a:r>
              <a:rPr lang="tr-TR" dirty="0" smtClean="0"/>
              <a:t>) ekspresyonu artar</a:t>
            </a:r>
          </a:p>
          <a:p>
            <a:r>
              <a:rPr lang="tr-TR" dirty="0" smtClean="0"/>
              <a:t>Doğumdan ~2-4 hafta sonra, beyinde </a:t>
            </a:r>
            <a:r>
              <a:rPr lang="tr-TR" dirty="0" err="1" smtClean="0"/>
              <a:t>sinaps</a:t>
            </a:r>
            <a:r>
              <a:rPr lang="tr-TR" dirty="0" smtClean="0"/>
              <a:t> oluşumu ve olgunlaşması ile </a:t>
            </a:r>
            <a:r>
              <a:rPr lang="tr-TR" dirty="0" err="1" smtClean="0"/>
              <a:t>korele</a:t>
            </a:r>
            <a:r>
              <a:rPr lang="tr-TR" dirty="0" smtClean="0"/>
              <a:t> olarak maksimum seviyeye ulaşır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1282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1560" y="260648"/>
            <a:ext cx="821925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PSD proteinlerinin </a:t>
            </a:r>
            <a:r>
              <a:rPr lang="tr-TR" dirty="0" err="1" smtClean="0"/>
              <a:t>sinaptik</a:t>
            </a:r>
            <a:r>
              <a:rPr lang="tr-TR" dirty="0" smtClean="0"/>
              <a:t> lokalizasyonu tipik olarak </a:t>
            </a:r>
            <a:r>
              <a:rPr lang="tr-TR" dirty="0" err="1" smtClean="0"/>
              <a:t>postnatal</a:t>
            </a:r>
            <a:r>
              <a:rPr lang="tr-TR" dirty="0" smtClean="0"/>
              <a:t> gelişim sırasında artar</a:t>
            </a:r>
          </a:p>
          <a:p>
            <a:r>
              <a:rPr lang="tr-TR" dirty="0" smtClean="0"/>
              <a:t>Bazı PSD proteinleri, aksine, düşük ekspresyon gösterir (</a:t>
            </a:r>
            <a:r>
              <a:rPr lang="tr-TR" dirty="0" err="1" smtClean="0"/>
              <a:t>örn</a:t>
            </a:r>
            <a:r>
              <a:rPr lang="tr-TR" dirty="0" smtClean="0"/>
              <a:t>: NMDA reseptörünün GluN2B </a:t>
            </a:r>
            <a:r>
              <a:rPr lang="tr-TR" dirty="0" err="1" smtClean="0"/>
              <a:t>altbirimi</a:t>
            </a:r>
            <a:r>
              <a:rPr lang="tr-TR" dirty="0" smtClean="0"/>
              <a:t> ve PSD95 ailesi üyesi SAP102)</a:t>
            </a:r>
          </a:p>
          <a:p>
            <a:r>
              <a:rPr lang="tr-TR" dirty="0" smtClean="0"/>
              <a:t>Beyin geliştikçe GluN2B-SAP102 kompleksinin yerini giderek GluN2A-PSD95 alır.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115616" y="3977354"/>
            <a:ext cx="6120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442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Gelişimsel süreçte AMPA reseptörlerinin </a:t>
            </a:r>
            <a:r>
              <a:rPr lang="tr-TR" dirty="0" err="1" smtClean="0"/>
              <a:t>membrana</a:t>
            </a:r>
            <a:r>
              <a:rPr lang="tr-TR" dirty="0" smtClean="0"/>
              <a:t> yönlendirilmesinde farklı PSD95 ailesi üyeleri rol oynar</a:t>
            </a:r>
          </a:p>
          <a:p>
            <a:r>
              <a:rPr lang="tr-TR" dirty="0" err="1" smtClean="0"/>
              <a:t>İmmatür</a:t>
            </a:r>
            <a:r>
              <a:rPr lang="tr-TR" dirty="0" smtClean="0"/>
              <a:t> </a:t>
            </a:r>
            <a:r>
              <a:rPr lang="tr-TR" dirty="0" err="1" smtClean="0"/>
              <a:t>sinapslarda</a:t>
            </a:r>
            <a:r>
              <a:rPr lang="tr-TR" dirty="0" smtClean="0"/>
              <a:t>: SAP102</a:t>
            </a:r>
          </a:p>
          <a:p>
            <a:r>
              <a:rPr lang="tr-TR" dirty="0" err="1" smtClean="0"/>
              <a:t>Matür</a:t>
            </a:r>
            <a:r>
              <a:rPr lang="tr-TR" dirty="0" smtClean="0"/>
              <a:t> </a:t>
            </a:r>
            <a:r>
              <a:rPr lang="tr-TR" dirty="0" err="1" smtClean="0"/>
              <a:t>sinapslarda</a:t>
            </a:r>
            <a:r>
              <a:rPr lang="tr-TR" dirty="0" smtClean="0"/>
              <a:t> : PSD-95 ve PSD93</a:t>
            </a:r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PSD’de</a:t>
            </a:r>
            <a:r>
              <a:rPr lang="tr-TR" b="1" dirty="0" smtClean="0">
                <a:solidFill>
                  <a:srgbClr val="C00000"/>
                </a:solidFill>
              </a:rPr>
              <a:t> Gelişimsel Değişiklikler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52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Duyusal sistemler olgunlaştıkça duyusal deneyim- ve aktivite-bağımlı olarak PSD proteinlerinde değişiklikler meydana gelir.</a:t>
            </a:r>
          </a:p>
          <a:p>
            <a:r>
              <a:rPr lang="tr-TR" dirty="0" smtClean="0"/>
              <a:t>Sıçanlarda gözlerin açılması PSD-95’in </a:t>
            </a:r>
            <a:r>
              <a:rPr lang="tr-TR" dirty="0" err="1" smtClean="0"/>
              <a:t>sinapslara</a:t>
            </a:r>
            <a:r>
              <a:rPr lang="tr-TR" dirty="0" smtClean="0"/>
              <a:t> lokalizasyonunu ve GluN2A ile ilişkisini tetiklerken, GluN2B ile ilişkisini </a:t>
            </a:r>
            <a:r>
              <a:rPr lang="tr-TR" dirty="0" err="1" smtClean="0"/>
              <a:t>suprese</a:t>
            </a:r>
            <a:r>
              <a:rPr lang="tr-TR" dirty="0" smtClean="0"/>
              <a:t> eder.</a:t>
            </a:r>
          </a:p>
          <a:p>
            <a:r>
              <a:rPr lang="tr-TR" dirty="0" smtClean="0"/>
              <a:t>LTP-indükleyici uyarım, yeni doğanlarda GluN2A- içeren NMDA reseptör oranında artışa neden olur.</a:t>
            </a:r>
          </a:p>
          <a:p>
            <a:r>
              <a:rPr lang="tr-TR" dirty="0" smtClean="0"/>
              <a:t>GluN2B </a:t>
            </a:r>
            <a:r>
              <a:rPr lang="tr-TR" dirty="0" smtClean="0">
                <a:sym typeface="Wingdings" panose="05000000000000000000" pitchFamily="2" charset="2"/>
              </a:rPr>
              <a:t> GluN2A geçişi NMDA reseptörlerinin ve mGluR5 reseptörlerinin aktivasyonunu gerektirir.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«</a:t>
            </a:r>
            <a:r>
              <a:rPr lang="tr-TR" dirty="0" err="1" smtClean="0">
                <a:sym typeface="Wingdings" panose="05000000000000000000" pitchFamily="2" charset="2"/>
              </a:rPr>
              <a:t>PSD’de</a:t>
            </a:r>
            <a:r>
              <a:rPr lang="tr-TR" dirty="0" smtClean="0">
                <a:sym typeface="Wingdings" panose="05000000000000000000" pitchFamily="2" charset="2"/>
              </a:rPr>
              <a:t> NMDA reseptör kompozisyonu ve ilişkili sinyal iletim kompleksleri aktivite </a:t>
            </a:r>
            <a:r>
              <a:rPr lang="tr-TR" dirty="0" err="1" smtClean="0">
                <a:sym typeface="Wingdings" panose="05000000000000000000" pitchFamily="2" charset="2"/>
              </a:rPr>
              <a:t>bağlımlı</a:t>
            </a:r>
            <a:r>
              <a:rPr lang="tr-TR" dirty="0" smtClean="0">
                <a:sym typeface="Wingdings" panose="05000000000000000000" pitchFamily="2" charset="2"/>
              </a:rPr>
              <a:t> ve dinamik olarak  düzenlenmektedir.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Özellikle </a:t>
            </a:r>
            <a:r>
              <a:rPr lang="tr-TR" dirty="0" err="1" smtClean="0">
                <a:sym typeface="Wingdings" panose="05000000000000000000" pitchFamily="2" charset="2"/>
              </a:rPr>
              <a:t>immatür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sinapslarda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PSD’de</a:t>
            </a:r>
            <a:r>
              <a:rPr lang="tr-TR" b="1" dirty="0" smtClean="0">
                <a:solidFill>
                  <a:srgbClr val="C00000"/>
                </a:solidFill>
              </a:rPr>
              <a:t> Gelişimsel Değişiklikler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27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PSD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Yüksek miktarlarda bulunan bir grup iskele proteini </a:t>
            </a:r>
            <a:r>
              <a:rPr lang="tr-TR" dirty="0" err="1" smtClean="0"/>
              <a:t>PSD’nin</a:t>
            </a:r>
            <a:r>
              <a:rPr lang="tr-TR" dirty="0" smtClean="0"/>
              <a:t> tüm elemanlarını </a:t>
            </a:r>
            <a:r>
              <a:rPr lang="tr-TR" dirty="0" err="1" smtClean="0"/>
              <a:t>birarada</a:t>
            </a:r>
            <a:r>
              <a:rPr lang="tr-TR" dirty="0" smtClean="0"/>
              <a:t> tutar.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Glutamat</a:t>
            </a:r>
            <a:r>
              <a:rPr lang="tr-TR" dirty="0" smtClean="0"/>
              <a:t> reseptörleri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Diğer </a:t>
            </a:r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membran</a:t>
            </a:r>
            <a:r>
              <a:rPr lang="tr-TR" dirty="0" smtClean="0"/>
              <a:t> reseptörleri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Adezyon molekülleri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Sitoplazmik</a:t>
            </a:r>
            <a:r>
              <a:rPr lang="tr-TR" dirty="0" smtClean="0"/>
              <a:t> sinyalizasyon enzimleri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Hücre iskeleti elemanları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61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PSD’de</a:t>
            </a:r>
            <a:r>
              <a:rPr lang="tr-TR" b="1" dirty="0" smtClean="0">
                <a:solidFill>
                  <a:srgbClr val="C00000"/>
                </a:solidFill>
              </a:rPr>
              <a:t> Bazal ve Aktivite-Bağımlı Protein «</a:t>
            </a:r>
            <a:r>
              <a:rPr lang="tr-TR" b="1" dirty="0" err="1" smtClean="0">
                <a:solidFill>
                  <a:srgbClr val="C00000"/>
                </a:solidFill>
              </a:rPr>
              <a:t>turnover»ı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Bazal </a:t>
            </a:r>
            <a:r>
              <a:rPr lang="tr-TR" dirty="0"/>
              <a:t>koşullar </a:t>
            </a:r>
            <a:r>
              <a:rPr lang="tr-TR" dirty="0" smtClean="0"/>
              <a:t>altında olgunlaşmış </a:t>
            </a:r>
            <a:r>
              <a:rPr lang="tr-TR" dirty="0" err="1" smtClean="0"/>
              <a:t>sinapslarda</a:t>
            </a:r>
            <a:r>
              <a:rPr lang="tr-TR" dirty="0" smtClean="0"/>
              <a:t> dahi </a:t>
            </a:r>
            <a:r>
              <a:rPr lang="tr-TR" dirty="0" err="1" smtClean="0"/>
              <a:t>PSD’de</a:t>
            </a:r>
            <a:r>
              <a:rPr lang="tr-TR" dirty="0" smtClean="0"/>
              <a:t> sürekli bir moleküler </a:t>
            </a:r>
            <a:r>
              <a:rPr lang="tr-TR" dirty="0" err="1" smtClean="0"/>
              <a:t>turnover</a:t>
            </a:r>
            <a:r>
              <a:rPr lang="tr-TR" dirty="0" smtClean="0"/>
              <a:t> meydana gelir.</a:t>
            </a:r>
          </a:p>
          <a:p>
            <a:r>
              <a:rPr lang="tr-TR" dirty="0" smtClean="0"/>
              <a:t>Fakat bir aktiviteye cevaben daha büyük değişiklikler gözlenir</a:t>
            </a:r>
          </a:p>
        </p:txBody>
      </p:sp>
    </p:spTree>
    <p:extLst>
      <p:ext uri="{BB962C8B-B14F-4D97-AF65-F5344CB8AC3E}">
        <p14:creationId xmlns:p14="http://schemas.microsoft.com/office/powerpoint/2010/main" xmlns="" val="422750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/>
              <a:t>Kültüre edilen canlı nöronlarda </a:t>
            </a:r>
            <a:r>
              <a:rPr lang="tr-TR" dirty="0" err="1"/>
              <a:t>PSDnin</a:t>
            </a:r>
            <a:r>
              <a:rPr lang="tr-TR" dirty="0"/>
              <a:t> dinamik davranışları gözlemlenebilmektedir.</a:t>
            </a:r>
          </a:p>
          <a:p>
            <a:r>
              <a:rPr lang="tr-TR" dirty="0" smtClean="0"/>
              <a:t>GFP-</a:t>
            </a:r>
            <a:r>
              <a:rPr lang="tr-TR" dirty="0" err="1" smtClean="0"/>
              <a:t>tagged</a:t>
            </a:r>
            <a:r>
              <a:rPr lang="tr-TR" dirty="0" smtClean="0"/>
              <a:t> PSD-95</a:t>
            </a:r>
          </a:p>
          <a:p>
            <a:r>
              <a:rPr lang="tr-TR" dirty="0" smtClean="0"/>
              <a:t>Tüm PSD yapısı, süresi dakikalar ve günler arasında değişen sürekli bir yeniden modellenme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0987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8064896" cy="6048672"/>
          </a:xfrm>
        </p:spPr>
        <p:txBody>
          <a:bodyPr>
            <a:normAutofit/>
          </a:bodyPr>
          <a:lstStyle/>
          <a:p>
            <a:r>
              <a:rPr lang="tr-TR" dirty="0" smtClean="0"/>
              <a:t>PSD-95, PSD yapısına dahil olduktan sonra dinamizmi nispeten sınırlıdır. Yani bir defa yapıya dahil olduğunda yeri genellikle değişmez.</a:t>
            </a:r>
          </a:p>
          <a:p>
            <a:r>
              <a:rPr lang="tr-TR" dirty="0" err="1" smtClean="0"/>
              <a:t>PSDdeki</a:t>
            </a:r>
            <a:r>
              <a:rPr lang="tr-TR" dirty="0" smtClean="0"/>
              <a:t> proteinlerin çoğu sürekli olarak PSD dışındaki partnerleri ile yer değiştirmektedir.</a:t>
            </a:r>
          </a:p>
          <a:p>
            <a:r>
              <a:rPr lang="tr-TR" dirty="0" smtClean="0"/>
              <a:t>Bunlar arasında en dinamik yer değiştirme gösteren AMPA-tip </a:t>
            </a:r>
            <a:r>
              <a:rPr lang="tr-TR" dirty="0" err="1" smtClean="0"/>
              <a:t>glutamat</a:t>
            </a:r>
            <a:r>
              <a:rPr lang="tr-TR" dirty="0" smtClean="0"/>
              <a:t> reseptörleridir.</a:t>
            </a:r>
          </a:p>
          <a:p>
            <a:r>
              <a:rPr lang="tr-TR" dirty="0" err="1" smtClean="0"/>
              <a:t>Postsinaptik</a:t>
            </a:r>
            <a:r>
              <a:rPr lang="tr-TR" dirty="0" smtClean="0"/>
              <a:t> </a:t>
            </a:r>
            <a:r>
              <a:rPr lang="tr-TR" dirty="0" err="1" smtClean="0"/>
              <a:t>membranın</a:t>
            </a:r>
            <a:r>
              <a:rPr lang="tr-TR" dirty="0" smtClean="0"/>
              <a:t> içine ve dışına doğru hızlı bir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difüzyongerçekleştirir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Düzenli olarak AMPA reseptörlerinin PSD yapısına dahil olması ve bu yapıdan ayrılması </a:t>
            </a:r>
            <a:r>
              <a:rPr lang="tr-TR" dirty="0" err="1" smtClean="0"/>
              <a:t>sinaptik</a:t>
            </a:r>
            <a:r>
              <a:rPr lang="tr-TR" dirty="0" smtClean="0"/>
              <a:t> iletimin güçlendirilmesi ve zayıflatılmasında temel mekanizmalardan birisidir.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5413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tr-TR" dirty="0" smtClean="0"/>
              <a:t>Bu süreçte </a:t>
            </a:r>
            <a:r>
              <a:rPr lang="tr-TR" dirty="0" err="1" smtClean="0"/>
              <a:t>aktin</a:t>
            </a:r>
            <a:r>
              <a:rPr lang="tr-TR" dirty="0" smtClean="0"/>
              <a:t> hücre iskeletinin yeniden modellenmesi ve PSD bileşenlerinin kontrollü bir biçimde </a:t>
            </a:r>
            <a:r>
              <a:rPr lang="tr-TR" dirty="0" err="1" smtClean="0"/>
              <a:t>proteolizi</a:t>
            </a:r>
            <a:r>
              <a:rPr lang="tr-TR" dirty="0" smtClean="0"/>
              <a:t> </a:t>
            </a:r>
            <a:r>
              <a:rPr lang="tr-TR" dirty="0" err="1" smtClean="0"/>
              <a:t>sinaptik</a:t>
            </a:r>
            <a:r>
              <a:rPr lang="tr-TR" dirty="0" smtClean="0"/>
              <a:t> </a:t>
            </a:r>
            <a:r>
              <a:rPr lang="tr-TR" dirty="0" err="1" smtClean="0"/>
              <a:t>plastisitenin</a:t>
            </a:r>
            <a:r>
              <a:rPr lang="tr-TR" dirty="0" smtClean="0"/>
              <a:t> altında yatan </a:t>
            </a:r>
            <a:r>
              <a:rPr lang="tr-TR" dirty="0" err="1" smtClean="0"/>
              <a:t>sinaptik</a:t>
            </a:r>
            <a:r>
              <a:rPr lang="tr-TR" dirty="0" smtClean="0"/>
              <a:t> yeniden düzenlenmeler için son derece önemlidir.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454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8496944" cy="3096344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PSDnin</a:t>
            </a:r>
            <a:r>
              <a:rPr lang="tr-TR" sz="2400" dirty="0" smtClean="0"/>
              <a:t> kompozisyonu protein </a:t>
            </a:r>
            <a:r>
              <a:rPr lang="tr-TR" sz="2400" dirty="0" err="1" smtClean="0"/>
              <a:t>fosforilasyonu</a:t>
            </a:r>
            <a:r>
              <a:rPr lang="tr-TR" sz="2400" dirty="0" smtClean="0"/>
              <a:t>, </a:t>
            </a:r>
            <a:r>
              <a:rPr lang="tr-TR" sz="2400" dirty="0" err="1" smtClean="0"/>
              <a:t>palmitoilasyonu</a:t>
            </a:r>
            <a:r>
              <a:rPr lang="tr-TR" sz="2400" dirty="0" smtClean="0"/>
              <a:t>, </a:t>
            </a:r>
            <a:r>
              <a:rPr lang="tr-TR" sz="2400" dirty="0" err="1" smtClean="0"/>
              <a:t>ubiquitinasyonu</a:t>
            </a:r>
            <a:r>
              <a:rPr lang="tr-TR" sz="2400" dirty="0" smtClean="0"/>
              <a:t> ve </a:t>
            </a:r>
            <a:r>
              <a:rPr lang="tr-TR" sz="2400" dirty="0" err="1" smtClean="0"/>
              <a:t>proteozom</a:t>
            </a:r>
            <a:r>
              <a:rPr lang="tr-TR" sz="2400" dirty="0" smtClean="0"/>
              <a:t>-aracılı protein yıkımı ile de hızlı bir biçimde </a:t>
            </a:r>
            <a:r>
              <a:rPr lang="tr-TR" sz="2400" dirty="0" err="1" smtClean="0"/>
              <a:t>modifiye</a:t>
            </a:r>
            <a:r>
              <a:rPr lang="tr-TR" sz="2400" dirty="0" smtClean="0"/>
              <a:t> edilebilir.</a:t>
            </a:r>
          </a:p>
          <a:p>
            <a:r>
              <a:rPr lang="tr-TR" sz="2400" dirty="0" smtClean="0"/>
              <a:t>PSD-95’in JNK1 tarafından Ser-295 ten </a:t>
            </a:r>
            <a:r>
              <a:rPr lang="tr-TR" sz="2400" dirty="0" err="1" smtClean="0"/>
              <a:t>fosforilasyonu</a:t>
            </a:r>
            <a:r>
              <a:rPr lang="tr-TR" sz="2400" dirty="0" smtClean="0"/>
              <a:t> </a:t>
            </a:r>
            <a:r>
              <a:rPr lang="tr-TR" sz="2400" dirty="0" err="1" smtClean="0"/>
              <a:t>PSD’ye</a:t>
            </a:r>
            <a:r>
              <a:rPr lang="tr-TR" sz="2400" dirty="0" smtClean="0"/>
              <a:t> lokalize olmasını teşvik eder</a:t>
            </a:r>
          </a:p>
          <a:p>
            <a:r>
              <a:rPr lang="tr-TR" sz="2400" dirty="0" err="1" smtClean="0"/>
              <a:t>CaMKIIalfa</a:t>
            </a:r>
            <a:r>
              <a:rPr lang="tr-TR" sz="2400" dirty="0" smtClean="0"/>
              <a:t> tarafından Ser-73den </a:t>
            </a:r>
            <a:r>
              <a:rPr lang="tr-TR" sz="2400" dirty="0" err="1" smtClean="0"/>
              <a:t>fosforilasyonu</a:t>
            </a:r>
            <a:r>
              <a:rPr lang="tr-TR" sz="2400" dirty="0" smtClean="0"/>
              <a:t> </a:t>
            </a:r>
            <a:r>
              <a:rPr lang="tr-TR" sz="2400" dirty="0" err="1" smtClean="0"/>
              <a:t>PSDden</a:t>
            </a:r>
            <a:r>
              <a:rPr lang="tr-TR" sz="2400" dirty="0" smtClean="0"/>
              <a:t> ayrılmasına neden olmaktadır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4711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BEYİN HASTALIKLARI VE PSD PROTEİNLERİ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36327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PSD bileşenlerinin </a:t>
            </a:r>
            <a:r>
              <a:rPr lang="tr-TR" dirty="0" err="1" smtClean="0"/>
              <a:t>sinaps</a:t>
            </a:r>
            <a:r>
              <a:rPr lang="tr-TR" dirty="0" smtClean="0"/>
              <a:t> gelişimi, yapısı ve işlevindeki önemi ile paralel olarak bu proteinleri kodlayan genlerdeki mutasyonların nörolojik ve psikiyatrik hastalıklarla sonuçlanması hiç de şaşırtıcı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9226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tr-TR" dirty="0" smtClean="0"/>
              <a:t>OSB: Shank2, Shank3, PSD-93, DLGAP2/SAPAP2, SynGAP1, Nöroligin3, Nöroligin3</a:t>
            </a:r>
          </a:p>
          <a:p>
            <a:r>
              <a:rPr lang="tr-TR" dirty="0" smtClean="0"/>
              <a:t>OKB: SAPAP3</a:t>
            </a:r>
          </a:p>
          <a:p>
            <a:r>
              <a:rPr lang="tr-TR" dirty="0" smtClean="0"/>
              <a:t>Alzheimer: PSD proteinlerinin seviyesinde azalma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63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İNHİBİTÖR SİNAPSLARIN POSTSİNAPTİK ORGANİZASYONU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Asimetrik</a:t>
            </a:r>
          </a:p>
          <a:p>
            <a:r>
              <a:rPr lang="tr-TR" dirty="0" smtClean="0"/>
              <a:t>İnce PSD</a:t>
            </a:r>
          </a:p>
          <a:p>
            <a:r>
              <a:rPr lang="tr-TR" dirty="0" smtClean="0"/>
              <a:t>Daha az protein içeriği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0262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PSD’nin</a:t>
            </a:r>
            <a:r>
              <a:rPr lang="tr-TR" b="1" dirty="0" smtClean="0">
                <a:solidFill>
                  <a:srgbClr val="C00000"/>
                </a:solidFill>
              </a:rPr>
              <a:t> genel kabul gören işlevleri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8363272" cy="4525963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Pre</a:t>
            </a:r>
            <a:r>
              <a:rPr lang="tr-TR" sz="2400" dirty="0" smtClean="0"/>
              <a:t>- ve </a:t>
            </a:r>
            <a:r>
              <a:rPr lang="tr-TR" sz="2400" dirty="0" err="1" smtClean="0"/>
              <a:t>postsinaptik</a:t>
            </a:r>
            <a:r>
              <a:rPr lang="tr-TR" sz="2400" dirty="0" smtClean="0"/>
              <a:t> </a:t>
            </a:r>
            <a:r>
              <a:rPr lang="tr-TR" sz="2400" dirty="0" err="1" smtClean="0"/>
              <a:t>membranların</a:t>
            </a:r>
            <a:r>
              <a:rPr lang="tr-TR" sz="2400" dirty="0" smtClean="0"/>
              <a:t> karşılıklı gelmesine aracılık etmek</a:t>
            </a:r>
          </a:p>
          <a:p>
            <a:r>
              <a:rPr lang="tr-TR" sz="2400" dirty="0" err="1" smtClean="0"/>
              <a:t>Postsinaptik</a:t>
            </a:r>
            <a:r>
              <a:rPr lang="tr-TR" sz="2400" dirty="0" smtClean="0"/>
              <a:t> reseptörleri belirli bir lokalizasyonda </a:t>
            </a:r>
            <a:r>
              <a:rPr lang="tr-TR" sz="2400" dirty="0" err="1" smtClean="0"/>
              <a:t>kümelendirmek</a:t>
            </a:r>
            <a:endParaRPr lang="tr-TR" sz="2400" dirty="0" smtClean="0"/>
          </a:p>
          <a:p>
            <a:r>
              <a:rPr lang="tr-TR" sz="2400" dirty="0" err="1" smtClean="0"/>
              <a:t>Postsinaptik</a:t>
            </a:r>
            <a:r>
              <a:rPr lang="tr-TR" sz="2400" dirty="0" smtClean="0"/>
              <a:t> reseptörlerin aktivasyonu ile biyokimyasal sinyal iletimi arasında bağlantı kurmak. </a:t>
            </a:r>
            <a:endParaRPr lang="tr-TR" sz="24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945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Elektron </a:t>
            </a:r>
            <a:r>
              <a:rPr lang="tr-TR" dirty="0" err="1" smtClean="0"/>
              <a:t>mikrograflarında</a:t>
            </a:r>
            <a:r>
              <a:rPr lang="tr-TR" dirty="0" smtClean="0"/>
              <a:t> bulanık, elektronca yoğun kalınlaşmalar olarak gözlenir.</a:t>
            </a:r>
          </a:p>
          <a:p>
            <a:r>
              <a:rPr lang="tr-TR" dirty="0" err="1" smtClean="0"/>
              <a:t>Presinaptik</a:t>
            </a:r>
            <a:r>
              <a:rPr lang="tr-TR" dirty="0" smtClean="0"/>
              <a:t> aktif </a:t>
            </a:r>
            <a:r>
              <a:rPr lang="tr-TR" dirty="0" err="1" smtClean="0"/>
              <a:t>zonun</a:t>
            </a:r>
            <a:r>
              <a:rPr lang="tr-TR" dirty="0" smtClean="0"/>
              <a:t> tam karşısına denk gelir</a:t>
            </a:r>
          </a:p>
          <a:p>
            <a:r>
              <a:rPr lang="tr-TR" dirty="0" err="1" smtClean="0"/>
              <a:t>Postsinaptik</a:t>
            </a:r>
            <a:r>
              <a:rPr lang="tr-TR" dirty="0" smtClean="0"/>
              <a:t> plazma </a:t>
            </a:r>
            <a:r>
              <a:rPr lang="tr-TR" dirty="0" err="1" smtClean="0"/>
              <a:t>membranına</a:t>
            </a:r>
            <a:r>
              <a:rPr lang="tr-TR" dirty="0" smtClean="0"/>
              <a:t> tutunmuş proteince zengin bir yapıdır</a:t>
            </a:r>
          </a:p>
          <a:p>
            <a:r>
              <a:rPr lang="tr-TR" dirty="0" err="1" smtClean="0"/>
              <a:t>Sitoplazmik</a:t>
            </a:r>
            <a:r>
              <a:rPr lang="tr-TR" dirty="0" smtClean="0"/>
              <a:t> </a:t>
            </a:r>
            <a:r>
              <a:rPr lang="tr-TR" dirty="0" err="1" smtClean="0"/>
              <a:t>aktin</a:t>
            </a:r>
            <a:r>
              <a:rPr lang="tr-TR" dirty="0" smtClean="0"/>
              <a:t> </a:t>
            </a:r>
            <a:r>
              <a:rPr lang="tr-TR" dirty="0" err="1" smtClean="0"/>
              <a:t>filamentleri</a:t>
            </a:r>
            <a:r>
              <a:rPr lang="tr-TR" dirty="0" smtClean="0"/>
              <a:t> ile bir arada tutulur.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7485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P</a:t>
            </a:r>
            <a:r>
              <a:rPr lang="tr-TR" altLang="tr-TR" smtClean="0"/>
              <a:t>ost</a:t>
            </a:r>
            <a:r>
              <a:rPr lang="tr-TR" altLang="tr-TR" smtClean="0">
                <a:solidFill>
                  <a:srgbClr val="FF0000"/>
                </a:solidFill>
              </a:rPr>
              <a:t>S</a:t>
            </a:r>
            <a:r>
              <a:rPr lang="tr-TR" altLang="tr-TR" smtClean="0"/>
              <a:t>inaptik </a:t>
            </a:r>
            <a:r>
              <a:rPr lang="tr-TR" altLang="tr-TR" smtClean="0">
                <a:solidFill>
                  <a:srgbClr val="FF0000"/>
                </a:solidFill>
              </a:rPr>
              <a:t>D</a:t>
            </a:r>
            <a:r>
              <a:rPr lang="tr-TR" altLang="tr-TR" smtClean="0"/>
              <a:t>ansite</a:t>
            </a:r>
          </a:p>
        </p:txBody>
      </p:sp>
      <p:sp>
        <p:nvSpPr>
          <p:cNvPr id="21507" name="5 İçerik Yer Tutucusu"/>
          <p:cNvSpPr>
            <a:spLocks noGrp="1"/>
          </p:cNvSpPr>
          <p:nvPr>
            <p:ph idx="1"/>
          </p:nvPr>
        </p:nvSpPr>
        <p:spPr>
          <a:xfrm>
            <a:off x="251520" y="1666082"/>
            <a:ext cx="8136904" cy="4525962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dirty="0" smtClean="0"/>
              <a:t>35-50 </a:t>
            </a:r>
            <a:r>
              <a:rPr lang="tr-TR" altLang="tr-TR" dirty="0" err="1" smtClean="0"/>
              <a:t>nm</a:t>
            </a:r>
            <a:r>
              <a:rPr lang="tr-TR" altLang="tr-TR" dirty="0" smtClean="0"/>
              <a:t> kalınlığındadır</a:t>
            </a:r>
          </a:p>
          <a:p>
            <a:r>
              <a:rPr lang="tr-TR" altLang="tr-TR" dirty="0" smtClean="0"/>
              <a:t>Genel olarak düzenli disk benzeri bir yapı göstermekle birlikte büyük olan </a:t>
            </a:r>
            <a:r>
              <a:rPr lang="tr-TR" altLang="tr-TR" dirty="0" err="1" smtClean="0"/>
              <a:t>PSD’lerde</a:t>
            </a:r>
            <a:r>
              <a:rPr lang="tr-TR" altLang="tr-TR" dirty="0" smtClean="0"/>
              <a:t> yer yer </a:t>
            </a:r>
            <a:r>
              <a:rPr lang="tr-TR" altLang="tr-TR" dirty="0" err="1" smtClean="0"/>
              <a:t>perforasyonlar</a:t>
            </a:r>
            <a:r>
              <a:rPr lang="tr-TR" altLang="tr-TR" dirty="0" smtClean="0"/>
              <a:t> gözlenir</a:t>
            </a:r>
          </a:p>
          <a:p>
            <a:r>
              <a:rPr lang="tr-TR" altLang="tr-TR" dirty="0" err="1" smtClean="0"/>
              <a:t>PSD’nin</a:t>
            </a:r>
            <a:r>
              <a:rPr lang="tr-TR" altLang="tr-TR" dirty="0" smtClean="0"/>
              <a:t> büyüklüğü heterojen olmakla birlikte </a:t>
            </a:r>
            <a:r>
              <a:rPr lang="tr-TR" altLang="tr-TR" dirty="0" err="1" smtClean="0"/>
              <a:t>sinaps</a:t>
            </a:r>
            <a:r>
              <a:rPr lang="tr-TR" altLang="tr-TR" dirty="0" smtClean="0"/>
              <a:t> büyüklüğü ile </a:t>
            </a:r>
            <a:r>
              <a:rPr lang="tr-TR" altLang="tr-TR" dirty="0" err="1" smtClean="0"/>
              <a:t>koreledir</a:t>
            </a:r>
            <a:r>
              <a:rPr lang="tr-TR" altLang="tr-TR" dirty="0" smtClean="0"/>
              <a:t>. </a:t>
            </a:r>
          </a:p>
          <a:p>
            <a:pPr lvl="1"/>
            <a:r>
              <a:rPr lang="tr-TR" altLang="tr-TR" dirty="0" smtClean="0"/>
              <a:t>Çap ~200-800 </a:t>
            </a:r>
            <a:r>
              <a:rPr lang="tr-TR" altLang="tr-TR" dirty="0" err="1" smtClean="0"/>
              <a:t>nm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ort</a:t>
            </a:r>
            <a:r>
              <a:rPr lang="tr-TR" altLang="tr-TR" dirty="0" smtClean="0"/>
              <a:t> 300-400 </a:t>
            </a:r>
            <a:r>
              <a:rPr lang="tr-TR" altLang="tr-TR" dirty="0" err="1" smtClean="0"/>
              <a:t>nm</a:t>
            </a:r>
            <a:r>
              <a:rPr lang="tr-TR" altLang="tr-TR" dirty="0" smtClean="0"/>
              <a:t>)</a:t>
            </a:r>
          </a:p>
          <a:p>
            <a:pPr lvl="1"/>
            <a:r>
              <a:rPr lang="tr-TR" altLang="tr-TR" dirty="0" smtClean="0"/>
              <a:t>Kalınlık ~30-60 </a:t>
            </a:r>
            <a:r>
              <a:rPr lang="tr-TR" altLang="tr-TR" dirty="0" err="1" smtClean="0"/>
              <a:t>nm</a:t>
            </a:r>
            <a:endParaRPr lang="tr-TR" altLang="tr-TR" dirty="0" smtClean="0"/>
          </a:p>
          <a:p>
            <a:pPr marL="457200" lvl="1" indent="0">
              <a:buNone/>
            </a:pPr>
            <a:r>
              <a:rPr lang="tr-TR" altLang="tr-TR" sz="4100" b="1" dirty="0" smtClean="0">
                <a:solidFill>
                  <a:srgbClr val="0070C0"/>
                </a:solidFill>
              </a:rPr>
              <a:t>«Büyük </a:t>
            </a:r>
            <a:r>
              <a:rPr lang="tr-TR" altLang="tr-TR" sz="4100" b="1" dirty="0" err="1" smtClean="0">
                <a:solidFill>
                  <a:srgbClr val="0070C0"/>
                </a:solidFill>
              </a:rPr>
              <a:t>sinapslar</a:t>
            </a:r>
            <a:r>
              <a:rPr lang="tr-TR" altLang="tr-TR" sz="4100" b="1" dirty="0" smtClean="0">
                <a:solidFill>
                  <a:srgbClr val="0070C0"/>
                </a:solidFill>
              </a:rPr>
              <a:t> = kuvvetli </a:t>
            </a:r>
            <a:r>
              <a:rPr lang="tr-TR" altLang="tr-TR" sz="4100" b="1" dirty="0" err="1" smtClean="0">
                <a:solidFill>
                  <a:srgbClr val="0070C0"/>
                </a:solidFill>
              </a:rPr>
              <a:t>sinapslar</a:t>
            </a:r>
            <a:r>
              <a:rPr lang="tr-TR" altLang="tr-TR" sz="4100" b="1" dirty="0" smtClean="0">
                <a:solidFill>
                  <a:srgbClr val="0070C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323025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2147</Words>
  <Application>Microsoft Office PowerPoint</Application>
  <PresentationFormat>Ekran Gösterisi (4:3)</PresentationFormat>
  <Paragraphs>273</Paragraphs>
  <Slides>67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67</vt:i4>
      </vt:variant>
    </vt:vector>
  </HeadingPairs>
  <TitlesOfParts>
    <vt:vector size="68" baseType="lpstr">
      <vt:lpstr>Ofis Teması</vt:lpstr>
      <vt:lpstr>Sinapsların Postsinaptik Organizasyonu </vt:lpstr>
      <vt:lpstr>Slayt 2</vt:lpstr>
      <vt:lpstr>Slayt 3</vt:lpstr>
      <vt:lpstr>Slayt 4</vt:lpstr>
      <vt:lpstr>Eksitatör Sinapslarda  Postsinaptik Dansite</vt:lpstr>
      <vt:lpstr>PSD</vt:lpstr>
      <vt:lpstr>PSD’nin genel kabul gören işlevleri</vt:lpstr>
      <vt:lpstr>Slayt 8</vt:lpstr>
      <vt:lpstr>PostSinaptik Dansite</vt:lpstr>
      <vt:lpstr>Slayt 10</vt:lpstr>
      <vt:lpstr>PSD’nin Bileşenleri</vt:lpstr>
      <vt:lpstr>PSD’nin Bileşenleri</vt:lpstr>
      <vt:lpstr>PSD’nin Bileşenleri</vt:lpstr>
      <vt:lpstr>Slayt 14</vt:lpstr>
      <vt:lpstr>PSD’nin Bileşenleri</vt:lpstr>
      <vt:lpstr>PSD’nin Bileşenleri</vt:lpstr>
      <vt:lpstr>MS çalışmaları</vt:lpstr>
      <vt:lpstr>Slayt 18</vt:lpstr>
      <vt:lpstr>PSD’nin Membran Proteinleri</vt:lpstr>
      <vt:lpstr>CAMler</vt:lpstr>
      <vt:lpstr>Slayt 21</vt:lpstr>
      <vt:lpstr>En iyi bilinen örnek</vt:lpstr>
      <vt:lpstr>Slayt 23</vt:lpstr>
      <vt:lpstr>PSD’nin İskele Proteinleri</vt:lpstr>
      <vt:lpstr>Slayt 25</vt:lpstr>
      <vt:lpstr>Slayt 26</vt:lpstr>
      <vt:lpstr>PSD-95</vt:lpstr>
      <vt:lpstr>PSD-95</vt:lpstr>
      <vt:lpstr>PSD-95</vt:lpstr>
      <vt:lpstr>Slayt 30</vt:lpstr>
      <vt:lpstr>PSD-95</vt:lpstr>
      <vt:lpstr>PSD-95</vt:lpstr>
      <vt:lpstr>PSD-95</vt:lpstr>
      <vt:lpstr>PSD-95</vt:lpstr>
      <vt:lpstr>PSD-95</vt:lpstr>
      <vt:lpstr>Slayt 36</vt:lpstr>
      <vt:lpstr>GKAP, Shank ve Homer</vt:lpstr>
      <vt:lpstr>Slayt 38</vt:lpstr>
      <vt:lpstr>Shank ailesi (shank 1-3)</vt:lpstr>
      <vt:lpstr>Homer Ailesi (Homer 1-3)</vt:lpstr>
      <vt:lpstr>Diğer PSD İskele Proteinleri</vt:lpstr>
      <vt:lpstr>PSD’nin Sinyal İletim Proteinleri</vt:lpstr>
      <vt:lpstr>CaMKII-α</vt:lpstr>
      <vt:lpstr>CaMKII-α</vt:lpstr>
      <vt:lpstr>CaMKII-α</vt:lpstr>
      <vt:lpstr>Küçük GTPaz’lar, GEF’ler ve GAP’ler</vt:lpstr>
      <vt:lpstr>Küçük GTPaz’lar</vt:lpstr>
      <vt:lpstr>GEF’ler</vt:lpstr>
      <vt:lpstr>GAPler</vt:lpstr>
      <vt:lpstr>PSD’nin 3-Boyutlu Yapısı</vt:lpstr>
      <vt:lpstr>PSD’nin 3-Boyutlu Yapısı</vt:lpstr>
      <vt:lpstr>Vertikal Düzlem (Tabakalı Organizasyon)  </vt:lpstr>
      <vt:lpstr>Horizontal Düzlem</vt:lpstr>
      <vt:lpstr>PSD proteinlerinin 3-boyutlu yapısı</vt:lpstr>
      <vt:lpstr>Slayt 55</vt:lpstr>
      <vt:lpstr>PSD’de Gelişimsel Değişiklikler</vt:lpstr>
      <vt:lpstr>Slayt 57</vt:lpstr>
      <vt:lpstr>PSD’de Gelişimsel Değişiklikler</vt:lpstr>
      <vt:lpstr>PSD’de Gelişimsel Değişiklikler</vt:lpstr>
      <vt:lpstr>PSD’de Bazal ve Aktivite-Bağımlı Protein «turnover»ı </vt:lpstr>
      <vt:lpstr>Slayt 61</vt:lpstr>
      <vt:lpstr>Slayt 62</vt:lpstr>
      <vt:lpstr>Slayt 63</vt:lpstr>
      <vt:lpstr>Slayt 64</vt:lpstr>
      <vt:lpstr>BEYİN HASTALIKLARI VE PSD PROTEİNLERİ</vt:lpstr>
      <vt:lpstr>Slayt 66</vt:lpstr>
      <vt:lpstr>İNHİBİTÖR SİNAPSLARIN POSTSİNAPTİK ORGANİZASYONU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Sinapsların Postsinaptik Organizasyonu</dc:title>
  <dc:creator>guvemg</dc:creator>
  <cp:lastModifiedBy>GGA</cp:lastModifiedBy>
  <cp:revision>83</cp:revision>
  <dcterms:created xsi:type="dcterms:W3CDTF">2015-03-28T09:44:02Z</dcterms:created>
  <dcterms:modified xsi:type="dcterms:W3CDTF">2017-08-24T13:59:55Z</dcterms:modified>
</cp:coreProperties>
</file>