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76" r:id="rId4"/>
    <p:sldId id="265" r:id="rId5"/>
    <p:sldId id="277" r:id="rId6"/>
    <p:sldId id="266" r:id="rId7"/>
    <p:sldId id="267" r:id="rId8"/>
    <p:sldId id="257" r:id="rId9"/>
    <p:sldId id="263" r:id="rId10"/>
    <p:sldId id="258" r:id="rId11"/>
    <p:sldId id="268" r:id="rId12"/>
    <p:sldId id="269" r:id="rId13"/>
    <p:sldId id="270" r:id="rId14"/>
    <p:sldId id="271" r:id="rId15"/>
    <p:sldId id="259" r:id="rId16"/>
    <p:sldId id="262" r:id="rId17"/>
    <p:sldId id="275"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0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2_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39"/>
            <a:ext cx="8497092" cy="616455"/>
          </a:xfrm>
        </p:spPr>
        <p:txBody>
          <a:bodyPr anchor="ctr" anchorCtr="0">
            <a:noAutofit/>
          </a:bodyPr>
          <a:lstStyle>
            <a:lvl1pPr>
              <a:lnSpc>
                <a:spcPct val="100000"/>
              </a:lnSpc>
              <a:defRPr/>
            </a:lvl1pPr>
          </a:lstStyle>
          <a:p>
            <a:r>
              <a:rPr lang="de-DE" smtClean="0"/>
              <a:t>Titelmasterformat durch Klicken bearbeiten</a:t>
            </a:r>
            <a:endParaRPr lang="de-DE" dirty="0"/>
          </a:p>
        </p:txBody>
      </p:sp>
      <p:sp>
        <p:nvSpPr>
          <p:cNvPr id="3" name="Datumsplatzhalter 2"/>
          <p:cNvSpPr>
            <a:spLocks noGrp="1"/>
          </p:cNvSpPr>
          <p:nvPr>
            <p:ph type="dt" sz="half" idx="10"/>
          </p:nvPr>
        </p:nvSpPr>
        <p:spPr/>
        <p:txBody>
          <a:bodyPr/>
          <a:lstStyle/>
          <a:p>
            <a:fld id="{E373F149-83C4-4179-9681-702531CCFDAC}" type="datetimeFigureOut">
              <a:rPr lang="de-DE" smtClean="0">
                <a:solidFill>
                  <a:prstClr val="black">
                    <a:lumMod val="65000"/>
                    <a:lumOff val="35000"/>
                  </a:prstClr>
                </a:solidFill>
              </a:rPr>
              <a:pPr/>
              <a:t>03.10.2019</a:t>
            </a:fld>
            <a:endParaRPr lang="de-DE">
              <a:solidFill>
                <a:prstClr val="black">
                  <a:lumMod val="65000"/>
                  <a:lumOff val="35000"/>
                </a:prstClr>
              </a:solidFill>
            </a:endParaRPr>
          </a:p>
        </p:txBody>
      </p:sp>
      <p:sp>
        <p:nvSpPr>
          <p:cNvPr id="4" name="Fußzeilenplatzhalter 3"/>
          <p:cNvSpPr>
            <a:spLocks noGrp="1"/>
          </p:cNvSpPr>
          <p:nvPr>
            <p:ph type="ftr" sz="quarter" idx="11"/>
          </p:nvPr>
        </p:nvSpPr>
        <p:spPr/>
        <p:txBody>
          <a:bodyPr/>
          <a:lstStyle/>
          <a:p>
            <a:endParaRPr lang="de-DE">
              <a:solidFill>
                <a:prstClr val="black">
                  <a:lumMod val="65000"/>
                  <a:lumOff val="35000"/>
                </a:prstClr>
              </a:solidFill>
            </a:endParaRPr>
          </a:p>
        </p:txBody>
      </p:sp>
      <p:sp>
        <p:nvSpPr>
          <p:cNvPr id="5" name="Foliennummernplatzhalter 4"/>
          <p:cNvSpPr>
            <a:spLocks noGrp="1"/>
          </p:cNvSpPr>
          <p:nvPr>
            <p:ph type="sldNum" sz="quarter" idx="12"/>
          </p:nvPr>
        </p:nvSpPr>
        <p:spPr/>
        <p:txBody>
          <a:bodyPr/>
          <a:lstStyle/>
          <a:p>
            <a:fld id="{9DC1E638-3F78-4E0D-883A-B278700C48C0}" type="slidenum">
              <a:rPr lang="de-DE" smtClean="0">
                <a:solidFill>
                  <a:prstClr val="black">
                    <a:lumMod val="65000"/>
                    <a:lumOff val="35000"/>
                  </a:prstClr>
                </a:solidFill>
              </a:rPr>
              <a:pPr/>
              <a:t>‹#›</a:t>
            </a:fld>
            <a:endParaRPr lang="de-DE">
              <a:solidFill>
                <a:prstClr val="black">
                  <a:lumMod val="65000"/>
                  <a:lumOff val="35000"/>
                </a:prstClr>
              </a:solidFill>
            </a:endParaRPr>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a:buNone/>
              <a:defRPr sz="2000"/>
            </a:lvl1pPr>
          </a:lstStyle>
          <a:p>
            <a:pPr lvl="0"/>
            <a:r>
              <a:rPr lang="de-DE" smtClean="0"/>
              <a:t>Textmasterformate durch Klicken bearbeiten</a:t>
            </a:r>
          </a:p>
        </p:txBody>
      </p:sp>
    </p:spTree>
    <p:extLst>
      <p:ext uri="{BB962C8B-B14F-4D97-AF65-F5344CB8AC3E}">
        <p14:creationId xmlns:p14="http://schemas.microsoft.com/office/powerpoint/2010/main" xmlns="" val="1424696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49E6C21-1C95-40E5-8A99-DA16B957CA41}" type="datetimeFigureOut">
              <a:rPr lang="tr-TR" smtClean="0"/>
              <a:pPr/>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43AD1E-0FCD-4021-81C5-CA5A29FFE777}"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9E6C21-1C95-40E5-8A99-DA16B957CA41}" type="datetimeFigureOut">
              <a:rPr lang="tr-TR" smtClean="0"/>
              <a:pPr/>
              <a:t>3.10.2019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3AD1E-0FCD-4021-81C5-CA5A29FFE77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9.xml.rels><?xml version="1.0" encoding="UTF-8" standalone="yes"?>
<Relationships xmlns="http://schemas.openxmlformats.org/package/2006/relationships"><Relationship Id="rId3" Type="http://schemas.openxmlformats.org/officeDocument/2006/relationships/hyperlink" Target="http://www.mevzuat.gov.tr/" TargetMode="External"/><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 ders</a:t>
            </a:r>
            <a:endParaRPr lang="tr-TR" dirty="0"/>
          </a:p>
        </p:txBody>
      </p:sp>
      <p:sp>
        <p:nvSpPr>
          <p:cNvPr id="3" name="2 Alt Başlık"/>
          <p:cNvSpPr>
            <a:spLocks noGrp="1"/>
          </p:cNvSpPr>
          <p:nvPr>
            <p:ph type="subTitle" idx="1"/>
          </p:nvPr>
        </p:nvSpPr>
        <p:spPr/>
        <p:txBody>
          <a:bodyPr>
            <a:normAutofit/>
          </a:bodyPr>
          <a:lstStyle/>
          <a:p>
            <a:r>
              <a:rPr lang="tr-TR" sz="2000" b="1" dirty="0" smtClean="0">
                <a:solidFill>
                  <a:schemeClr val="tx1"/>
                </a:solidFill>
                <a:latin typeface="Times New Roman" pitchFamily="18" charset="0"/>
                <a:cs typeface="Times New Roman" pitchFamily="18" charset="0"/>
              </a:rPr>
              <a:t>SANAT VE ZANAAT KAVRAMLARI</a:t>
            </a:r>
          </a:p>
          <a:p>
            <a:r>
              <a:rPr lang="tr-TR" sz="1800" b="1" dirty="0" smtClean="0">
                <a:solidFill>
                  <a:schemeClr val="tx1"/>
                </a:solidFill>
                <a:latin typeface="Times New Roman" pitchFamily="18" charset="0"/>
                <a:cs typeface="Times New Roman" pitchFamily="18" charset="0"/>
              </a:rPr>
              <a:t>GELENEKSEL SANATLAR / EL SANATLARI</a:t>
            </a:r>
          </a:p>
          <a:p>
            <a:endParaRPr lang="tr-TR" sz="2000" b="1"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dirty="0" smtClean="0"/>
              <a:t/>
            </a:r>
            <a:br>
              <a:rPr lang="tr-TR" sz="3200" dirty="0" smtClean="0"/>
            </a:br>
            <a:r>
              <a:rPr lang="tr-TR" sz="3200" dirty="0" smtClean="0"/>
              <a:t>geleneksel sanatlar/el sanatlarının </a:t>
            </a:r>
            <a:br>
              <a:rPr lang="tr-TR" sz="3200" dirty="0" smtClean="0"/>
            </a:br>
            <a:r>
              <a:rPr lang="tr-TR" sz="3200" dirty="0" smtClean="0"/>
              <a:t>tanımı, kökeni</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r>
              <a:rPr lang="tr-TR" sz="2800" dirty="0" smtClean="0">
                <a:latin typeface="Times New Roman" pitchFamily="18" charset="0"/>
                <a:cs typeface="Times New Roman" pitchFamily="18" charset="0"/>
              </a:rPr>
              <a:t>Kırsalda yaşam</a:t>
            </a:r>
          </a:p>
          <a:p>
            <a:r>
              <a:rPr lang="tr-TR" sz="2800" dirty="0" smtClean="0">
                <a:latin typeface="Times New Roman" pitchFamily="18" charset="0"/>
                <a:cs typeface="Times New Roman" pitchFamily="18" charset="0"/>
              </a:rPr>
              <a:t>İhtiyacın karşılanması</a:t>
            </a:r>
          </a:p>
          <a:p>
            <a:r>
              <a:rPr lang="tr-TR" sz="2800" dirty="0" smtClean="0">
                <a:latin typeface="Times New Roman" pitchFamily="18" charset="0"/>
                <a:cs typeface="Times New Roman" pitchFamily="18" charset="0"/>
              </a:rPr>
              <a:t>Fazlasının satılması</a:t>
            </a:r>
          </a:p>
          <a:p>
            <a:r>
              <a:rPr lang="tr-TR" sz="2800" dirty="0" smtClean="0">
                <a:latin typeface="Times New Roman" pitchFamily="18" charset="0"/>
                <a:cs typeface="Times New Roman" pitchFamily="18" charset="0"/>
              </a:rPr>
              <a:t>Hammadde çevrede bulunuyor</a:t>
            </a:r>
          </a:p>
          <a:p>
            <a:r>
              <a:rPr lang="tr-TR" sz="2800" dirty="0" smtClean="0">
                <a:latin typeface="Times New Roman" pitchFamily="18" charset="0"/>
                <a:cs typeface="Times New Roman" pitchFamily="18" charset="0"/>
              </a:rPr>
              <a:t>Boş zaman değerlendirme</a:t>
            </a:r>
          </a:p>
          <a:p>
            <a:r>
              <a:rPr lang="tr-TR" sz="2800" dirty="0" smtClean="0">
                <a:latin typeface="Times New Roman" pitchFamily="18" charset="0"/>
                <a:cs typeface="Times New Roman" pitchFamily="18" charset="0"/>
              </a:rPr>
              <a:t>Gelenek görenek</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sz="quarter" idx="13"/>
          </p:nvPr>
        </p:nvSpPr>
        <p:spPr/>
        <p:txBody>
          <a:bodyPr/>
          <a:lstStyle/>
          <a:p>
            <a:endParaRPr lang="en-US"/>
          </a:p>
        </p:txBody>
      </p:sp>
      <p:pic>
        <p:nvPicPr>
          <p:cNvPr id="16" name="_effect" descr="C:\Users\marc.h\Desktop\Schatten-TEST.png"/>
          <p:cNvPicPr>
            <a:picLocks noChangeAspect="1" noChangeArrowheads="1"/>
          </p:cNvPicPr>
          <p:nvPr/>
        </p:nvPicPr>
        <p:blipFill>
          <a:blip r:embed="rId2" cstate="print"/>
          <a:srcRect/>
          <a:stretch>
            <a:fillRect/>
          </a:stretch>
        </p:blipFill>
        <p:spPr bwMode="gray">
          <a:xfrm>
            <a:off x="2713646" y="4659229"/>
            <a:ext cx="3691586" cy="362139"/>
          </a:xfrm>
          <a:prstGeom prst="rect">
            <a:avLst/>
          </a:prstGeom>
          <a:noFill/>
        </p:spPr>
      </p:pic>
      <p:sp>
        <p:nvSpPr>
          <p:cNvPr id="17" name="Freeform 9"/>
          <p:cNvSpPr>
            <a:spLocks/>
          </p:cNvSpPr>
          <p:nvPr/>
        </p:nvSpPr>
        <p:spPr bwMode="gray">
          <a:xfrm>
            <a:off x="3087688" y="1925638"/>
            <a:ext cx="2967038" cy="3173413"/>
          </a:xfrm>
          <a:custGeom>
            <a:avLst/>
            <a:gdLst/>
            <a:ahLst/>
            <a:cxnLst>
              <a:cxn ang="0">
                <a:pos x="2089" y="1419"/>
              </a:cxn>
              <a:cxn ang="0">
                <a:pos x="2401" y="1419"/>
              </a:cxn>
              <a:cxn ang="0">
                <a:pos x="1200" y="0"/>
              </a:cxn>
              <a:cxn ang="0">
                <a:pos x="0" y="1419"/>
              </a:cxn>
              <a:cxn ang="0">
                <a:pos x="311" y="1419"/>
              </a:cxn>
              <a:cxn ang="0">
                <a:pos x="204" y="2827"/>
              </a:cxn>
              <a:cxn ang="0">
                <a:pos x="347" y="2861"/>
              </a:cxn>
              <a:cxn ang="0">
                <a:pos x="959" y="3659"/>
              </a:cxn>
              <a:cxn ang="0">
                <a:pos x="1159" y="1419"/>
              </a:cxn>
              <a:cxn ang="0">
                <a:pos x="1241" y="1419"/>
              </a:cxn>
              <a:cxn ang="0">
                <a:pos x="1441" y="3659"/>
              </a:cxn>
              <a:cxn ang="0">
                <a:pos x="2053" y="2861"/>
              </a:cxn>
              <a:cxn ang="0">
                <a:pos x="2196" y="2827"/>
              </a:cxn>
              <a:cxn ang="0">
                <a:pos x="2089" y="1419"/>
              </a:cxn>
            </a:cxnLst>
            <a:rect l="0" t="0" r="r" b="b"/>
            <a:pathLst>
              <a:path w="2401" h="4049">
                <a:moveTo>
                  <a:pt x="2089" y="1419"/>
                </a:moveTo>
                <a:cubicBezTo>
                  <a:pt x="2401" y="1419"/>
                  <a:pt x="2401" y="1419"/>
                  <a:pt x="2401" y="1419"/>
                </a:cubicBezTo>
                <a:cubicBezTo>
                  <a:pt x="1200" y="0"/>
                  <a:pt x="1200" y="0"/>
                  <a:pt x="1200" y="0"/>
                </a:cubicBezTo>
                <a:cubicBezTo>
                  <a:pt x="0" y="1419"/>
                  <a:pt x="0" y="1419"/>
                  <a:pt x="0" y="1419"/>
                </a:cubicBezTo>
                <a:cubicBezTo>
                  <a:pt x="311" y="1419"/>
                  <a:pt x="311" y="1419"/>
                  <a:pt x="311" y="1419"/>
                </a:cubicBezTo>
                <a:cubicBezTo>
                  <a:pt x="311" y="1419"/>
                  <a:pt x="319" y="2587"/>
                  <a:pt x="204" y="2827"/>
                </a:cubicBezTo>
                <a:cubicBezTo>
                  <a:pt x="251" y="2826"/>
                  <a:pt x="299" y="2837"/>
                  <a:pt x="347" y="2861"/>
                </a:cubicBezTo>
                <a:cubicBezTo>
                  <a:pt x="571" y="2971"/>
                  <a:pt x="689" y="4049"/>
                  <a:pt x="959" y="3659"/>
                </a:cubicBezTo>
                <a:cubicBezTo>
                  <a:pt x="1077" y="3488"/>
                  <a:pt x="1159" y="1419"/>
                  <a:pt x="1159" y="1419"/>
                </a:cubicBezTo>
                <a:cubicBezTo>
                  <a:pt x="1241" y="1419"/>
                  <a:pt x="1241" y="1419"/>
                  <a:pt x="1241" y="1419"/>
                </a:cubicBezTo>
                <a:cubicBezTo>
                  <a:pt x="1241" y="1419"/>
                  <a:pt x="1323" y="3488"/>
                  <a:pt x="1441" y="3659"/>
                </a:cubicBezTo>
                <a:cubicBezTo>
                  <a:pt x="1711" y="4049"/>
                  <a:pt x="1829" y="2971"/>
                  <a:pt x="2053" y="2861"/>
                </a:cubicBezTo>
                <a:cubicBezTo>
                  <a:pt x="2102" y="2837"/>
                  <a:pt x="2149" y="2826"/>
                  <a:pt x="2196" y="2827"/>
                </a:cubicBezTo>
                <a:cubicBezTo>
                  <a:pt x="2082" y="2587"/>
                  <a:pt x="2089" y="1419"/>
                  <a:pt x="2089" y="1419"/>
                </a:cubicBezTo>
                <a:close/>
              </a:path>
            </a:pathLst>
          </a:custGeom>
          <a:gradFill>
            <a:gsLst>
              <a:gs pos="0">
                <a:srgbClr val="969696"/>
              </a:gs>
              <a:gs pos="100000">
                <a:srgbClr val="D7D7D7"/>
              </a:gs>
            </a:gsLst>
            <a:lin ang="5400000" scaled="1"/>
          </a:gradFill>
          <a:ln w="12700"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pic>
        <p:nvPicPr>
          <p:cNvPr id="18" name="_effect" descr="C:\Users\marc.h\Desktop\Schatten-TEST.png"/>
          <p:cNvPicPr>
            <a:picLocks noChangeAspect="1" noChangeArrowheads="1"/>
          </p:cNvPicPr>
          <p:nvPr/>
        </p:nvPicPr>
        <p:blipFill>
          <a:blip r:embed="rId3" cstate="print"/>
          <a:srcRect/>
          <a:stretch>
            <a:fillRect/>
          </a:stretch>
        </p:blipFill>
        <p:spPr bwMode="gray">
          <a:xfrm>
            <a:off x="6114360" y="4863527"/>
            <a:ext cx="2330675" cy="351259"/>
          </a:xfrm>
          <a:prstGeom prst="rect">
            <a:avLst/>
          </a:prstGeom>
          <a:noFill/>
        </p:spPr>
      </p:pic>
      <p:pic>
        <p:nvPicPr>
          <p:cNvPr id="19" name="_effect" descr="C:\Users\marc.h\Desktop\Schatten-TEST.png"/>
          <p:cNvPicPr>
            <a:picLocks noChangeAspect="1" noChangeArrowheads="1"/>
          </p:cNvPicPr>
          <p:nvPr/>
        </p:nvPicPr>
        <p:blipFill>
          <a:blip r:embed="rId3" cstate="print"/>
          <a:srcRect/>
          <a:stretch>
            <a:fillRect/>
          </a:stretch>
        </p:blipFill>
        <p:spPr bwMode="gray">
          <a:xfrm>
            <a:off x="949272" y="4826371"/>
            <a:ext cx="2330675" cy="351259"/>
          </a:xfrm>
          <a:prstGeom prst="rect">
            <a:avLst/>
          </a:prstGeom>
          <a:noFill/>
        </p:spPr>
      </p:pic>
      <p:sp>
        <p:nvSpPr>
          <p:cNvPr id="20" name="Rechteck 27"/>
          <p:cNvSpPr/>
          <p:nvPr/>
        </p:nvSpPr>
        <p:spPr bwMode="gray">
          <a:xfrm>
            <a:off x="740051" y="5054391"/>
            <a:ext cx="2305879" cy="968042"/>
          </a:xfrm>
          <a:prstGeom prst="rect">
            <a:avLst/>
          </a:prstGeom>
        </p:spPr>
        <p:txBody>
          <a:bodyPr wrap="square" lIns="0" tIns="90000" rIns="0" bIns="0">
            <a:spAutoFit/>
          </a:bodyPr>
          <a:lstStyle/>
          <a:p>
            <a:pPr marL="180000" indent="-180000" algn="ctr">
              <a:lnSpc>
                <a:spcPct val="95000"/>
              </a:lnSpc>
              <a:spcAft>
                <a:spcPts val="800"/>
              </a:spcAft>
              <a:defRPr/>
            </a:pPr>
            <a:r>
              <a:rPr lang="tr-TR" sz="2000" b="1" dirty="0">
                <a:solidFill>
                  <a:prstClr val="black"/>
                </a:solidFill>
              </a:rPr>
              <a:t>Geleneksel bilginin kullanılması</a:t>
            </a:r>
          </a:p>
        </p:txBody>
      </p:sp>
      <p:sp>
        <p:nvSpPr>
          <p:cNvPr id="21" name="Rechteck 29"/>
          <p:cNvSpPr/>
          <p:nvPr/>
        </p:nvSpPr>
        <p:spPr bwMode="gray">
          <a:xfrm>
            <a:off x="6123361" y="5054391"/>
            <a:ext cx="2305879" cy="968042"/>
          </a:xfrm>
          <a:prstGeom prst="rect">
            <a:avLst/>
          </a:prstGeom>
        </p:spPr>
        <p:txBody>
          <a:bodyPr wrap="square" lIns="0" tIns="90000" rIns="0" bIns="0">
            <a:spAutoFit/>
          </a:bodyPr>
          <a:lstStyle/>
          <a:p>
            <a:pPr marL="180000" indent="-180000" algn="ctr">
              <a:lnSpc>
                <a:spcPct val="95000"/>
              </a:lnSpc>
              <a:spcAft>
                <a:spcPts val="800"/>
              </a:spcAft>
              <a:defRPr/>
            </a:pPr>
            <a:r>
              <a:rPr lang="tr-TR" sz="2000" b="1" dirty="0">
                <a:solidFill>
                  <a:prstClr val="black"/>
                </a:solidFill>
              </a:rPr>
              <a:t>Hammaddenin çeşitli tekniklerle işlenmesi</a:t>
            </a:r>
          </a:p>
        </p:txBody>
      </p:sp>
      <p:sp>
        <p:nvSpPr>
          <p:cNvPr id="22" name="Rechteck 37"/>
          <p:cNvSpPr/>
          <p:nvPr/>
        </p:nvSpPr>
        <p:spPr bwMode="gray">
          <a:xfrm>
            <a:off x="3416576" y="1549191"/>
            <a:ext cx="2305879" cy="383267"/>
          </a:xfrm>
          <a:prstGeom prst="rect">
            <a:avLst/>
          </a:prstGeom>
        </p:spPr>
        <p:txBody>
          <a:bodyPr wrap="square" lIns="0" tIns="0" rIns="0" bIns="90000">
            <a:spAutoFit/>
          </a:bodyPr>
          <a:lstStyle/>
          <a:p>
            <a:pPr marL="180000" indent="-180000" algn="ctr">
              <a:lnSpc>
                <a:spcPct val="95000"/>
              </a:lnSpc>
              <a:spcAft>
                <a:spcPts val="800"/>
              </a:spcAft>
              <a:defRPr/>
            </a:pPr>
            <a:r>
              <a:rPr lang="tr-TR" sz="2000" b="1" dirty="0">
                <a:solidFill>
                  <a:prstClr val="black"/>
                </a:solidFill>
              </a:rPr>
              <a:t>El sanatı ürünü</a:t>
            </a:r>
          </a:p>
        </p:txBody>
      </p:sp>
      <p:sp>
        <p:nvSpPr>
          <p:cNvPr id="23" name="Rechteck 38"/>
          <p:cNvSpPr/>
          <p:nvPr/>
        </p:nvSpPr>
        <p:spPr bwMode="gray">
          <a:xfrm rot="16200000">
            <a:off x="3193772" y="3593533"/>
            <a:ext cx="1480938" cy="263149"/>
          </a:xfrm>
          <a:prstGeom prst="rect">
            <a:avLst/>
          </a:prstGeom>
        </p:spPr>
        <p:txBody>
          <a:bodyPr wrap="square" lIns="0" tIns="0" rIns="90000" bIns="0" anchor="ctr" anchorCtr="0">
            <a:spAutoFit/>
          </a:bodyPr>
          <a:lstStyle/>
          <a:p>
            <a:pPr marL="180000" indent="-180000">
              <a:lnSpc>
                <a:spcPct val="95000"/>
              </a:lnSpc>
              <a:spcAft>
                <a:spcPts val="800"/>
              </a:spcAft>
              <a:defRPr/>
            </a:pPr>
            <a:r>
              <a:rPr lang="tr-TR" dirty="0">
                <a:solidFill>
                  <a:srgbClr val="000000"/>
                </a:solidFill>
              </a:rPr>
              <a:t>Geleneksellik</a:t>
            </a:r>
            <a:endParaRPr lang="en-GB" dirty="0">
              <a:solidFill>
                <a:srgbClr val="000000"/>
              </a:solidFill>
            </a:endParaRPr>
          </a:p>
        </p:txBody>
      </p:sp>
      <p:sp>
        <p:nvSpPr>
          <p:cNvPr id="24" name="Rechteck 39"/>
          <p:cNvSpPr/>
          <p:nvPr/>
        </p:nvSpPr>
        <p:spPr bwMode="gray">
          <a:xfrm rot="16200000">
            <a:off x="4451074" y="3593534"/>
            <a:ext cx="1480938" cy="263148"/>
          </a:xfrm>
          <a:prstGeom prst="rect">
            <a:avLst/>
          </a:prstGeom>
        </p:spPr>
        <p:txBody>
          <a:bodyPr wrap="square" lIns="0" tIns="0" rIns="90000" bIns="0" anchor="ctr" anchorCtr="0">
            <a:spAutoFit/>
          </a:bodyPr>
          <a:lstStyle/>
          <a:p>
            <a:pPr marL="180000" indent="-180000" algn="r">
              <a:lnSpc>
                <a:spcPct val="95000"/>
              </a:lnSpc>
              <a:spcAft>
                <a:spcPts val="800"/>
              </a:spcAft>
              <a:defRPr/>
            </a:pPr>
            <a:r>
              <a:rPr lang="tr-TR" dirty="0">
                <a:solidFill>
                  <a:srgbClr val="000000"/>
                </a:solidFill>
              </a:rPr>
              <a:t>Hammadde</a:t>
            </a:r>
            <a:endParaRPr lang="en-GB" dirty="0">
              <a:solidFill>
                <a:srgbClr val="000000"/>
              </a:solidFill>
            </a:endParaRPr>
          </a:p>
        </p:txBody>
      </p:sp>
      <p:sp>
        <p:nvSpPr>
          <p:cNvPr id="25" name="Freeform 6"/>
          <p:cNvSpPr>
            <a:spLocks/>
          </p:cNvSpPr>
          <p:nvPr/>
        </p:nvSpPr>
        <p:spPr bwMode="gray">
          <a:xfrm>
            <a:off x="1249363" y="4141788"/>
            <a:ext cx="2090738" cy="877888"/>
          </a:xfrm>
          <a:custGeom>
            <a:avLst/>
            <a:gdLst/>
            <a:ahLst/>
            <a:cxnLst>
              <a:cxn ang="0">
                <a:pos x="1026" y="1120"/>
              </a:cxn>
              <a:cxn ang="0">
                <a:pos x="1693" y="0"/>
              </a:cxn>
              <a:cxn ang="0">
                <a:pos x="804" y="23"/>
              </a:cxn>
              <a:cxn ang="0">
                <a:pos x="0" y="1120"/>
              </a:cxn>
              <a:cxn ang="0">
                <a:pos x="1026" y="1120"/>
              </a:cxn>
            </a:cxnLst>
            <a:rect l="0" t="0" r="r" b="b"/>
            <a:pathLst>
              <a:path w="1693" h="1120">
                <a:moveTo>
                  <a:pt x="1026" y="1120"/>
                </a:moveTo>
                <a:cubicBezTo>
                  <a:pt x="1056" y="367"/>
                  <a:pt x="1431" y="4"/>
                  <a:pt x="1693" y="0"/>
                </a:cubicBezTo>
                <a:cubicBezTo>
                  <a:pt x="1693" y="0"/>
                  <a:pt x="928" y="1"/>
                  <a:pt x="804" y="23"/>
                </a:cubicBezTo>
                <a:cubicBezTo>
                  <a:pt x="468" y="83"/>
                  <a:pt x="28" y="575"/>
                  <a:pt x="0" y="1120"/>
                </a:cubicBezTo>
                <a:lnTo>
                  <a:pt x="1026" y="1120"/>
                </a:lnTo>
                <a:close/>
              </a:path>
            </a:pathLst>
          </a:custGeom>
          <a:gradFill>
            <a:gsLst>
              <a:gs pos="0">
                <a:srgbClr val="D7D7D7"/>
              </a:gs>
              <a:gs pos="100000">
                <a:srgbClr val="AFAFAF"/>
              </a:gs>
            </a:gsLst>
            <a:lin ang="5400000" scaled="1"/>
          </a:gradFill>
          <a:ln w="12700"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6" name="Freeform 7"/>
          <p:cNvSpPr>
            <a:spLocks/>
          </p:cNvSpPr>
          <p:nvPr/>
        </p:nvSpPr>
        <p:spPr bwMode="gray">
          <a:xfrm>
            <a:off x="2692400" y="4140200"/>
            <a:ext cx="1436688" cy="719138"/>
          </a:xfrm>
          <a:custGeom>
            <a:avLst/>
            <a:gdLst/>
            <a:ahLst/>
            <a:cxnLst>
              <a:cxn ang="0">
                <a:pos x="667" y="35"/>
              </a:cxn>
              <a:cxn ang="0">
                <a:pos x="524" y="1"/>
              </a:cxn>
              <a:cxn ang="0">
                <a:pos x="0" y="464"/>
              </a:cxn>
              <a:cxn ang="0">
                <a:pos x="66" y="698"/>
              </a:cxn>
              <a:cxn ang="0">
                <a:pos x="150" y="917"/>
              </a:cxn>
              <a:cxn ang="0">
                <a:pos x="1163" y="917"/>
              </a:cxn>
              <a:cxn ang="0">
                <a:pos x="1163" y="917"/>
              </a:cxn>
              <a:cxn ang="0">
                <a:pos x="667" y="35"/>
              </a:cxn>
            </a:cxnLst>
            <a:rect l="0" t="0" r="r" b="b"/>
            <a:pathLst>
              <a:path w="1163" h="917">
                <a:moveTo>
                  <a:pt x="667" y="35"/>
                </a:moveTo>
                <a:cubicBezTo>
                  <a:pt x="619" y="11"/>
                  <a:pt x="571" y="0"/>
                  <a:pt x="524" y="1"/>
                </a:cubicBezTo>
                <a:cubicBezTo>
                  <a:pt x="356" y="3"/>
                  <a:pt x="140" y="155"/>
                  <a:pt x="0" y="464"/>
                </a:cubicBezTo>
                <a:cubicBezTo>
                  <a:pt x="24" y="545"/>
                  <a:pt x="46" y="627"/>
                  <a:pt x="66" y="698"/>
                </a:cubicBezTo>
                <a:cubicBezTo>
                  <a:pt x="95" y="805"/>
                  <a:pt x="122" y="890"/>
                  <a:pt x="150" y="917"/>
                </a:cubicBezTo>
                <a:cubicBezTo>
                  <a:pt x="1163" y="917"/>
                  <a:pt x="1163" y="917"/>
                  <a:pt x="1163" y="917"/>
                </a:cubicBezTo>
                <a:cubicBezTo>
                  <a:pt x="1163" y="917"/>
                  <a:pt x="1163" y="917"/>
                  <a:pt x="1163" y="917"/>
                </a:cubicBezTo>
                <a:cubicBezTo>
                  <a:pt x="970" y="911"/>
                  <a:pt x="856" y="128"/>
                  <a:pt x="667" y="35"/>
                </a:cubicBezTo>
                <a:close/>
              </a:path>
            </a:pathLst>
          </a:custGeom>
          <a:gradFill>
            <a:gsLst>
              <a:gs pos="0">
                <a:srgbClr val="7D7D7D"/>
              </a:gs>
              <a:gs pos="100000">
                <a:srgbClr val="C8C8C8"/>
              </a:gs>
            </a:gsLst>
            <a:lin ang="5400000" scaled="1"/>
          </a:gradFill>
          <a:ln w="12700"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7" name="Freeform 8"/>
          <p:cNvSpPr>
            <a:spLocks/>
          </p:cNvSpPr>
          <p:nvPr/>
        </p:nvSpPr>
        <p:spPr bwMode="gray">
          <a:xfrm>
            <a:off x="5800725" y="4141788"/>
            <a:ext cx="2092325" cy="877888"/>
          </a:xfrm>
          <a:custGeom>
            <a:avLst/>
            <a:gdLst/>
            <a:ahLst/>
            <a:cxnLst>
              <a:cxn ang="0">
                <a:pos x="1693" y="1120"/>
              </a:cxn>
              <a:cxn ang="0">
                <a:pos x="889" y="23"/>
              </a:cxn>
              <a:cxn ang="0">
                <a:pos x="0" y="0"/>
              </a:cxn>
              <a:cxn ang="0">
                <a:pos x="667" y="1120"/>
              </a:cxn>
              <a:cxn ang="0">
                <a:pos x="1693" y="1120"/>
              </a:cxn>
            </a:cxnLst>
            <a:rect l="0" t="0" r="r" b="b"/>
            <a:pathLst>
              <a:path w="1693" h="1120">
                <a:moveTo>
                  <a:pt x="1693" y="1120"/>
                </a:moveTo>
                <a:cubicBezTo>
                  <a:pt x="1665" y="575"/>
                  <a:pt x="1225" y="83"/>
                  <a:pt x="889" y="23"/>
                </a:cubicBezTo>
                <a:cubicBezTo>
                  <a:pt x="765" y="1"/>
                  <a:pt x="0" y="0"/>
                  <a:pt x="0" y="0"/>
                </a:cubicBezTo>
                <a:cubicBezTo>
                  <a:pt x="262" y="4"/>
                  <a:pt x="637" y="367"/>
                  <a:pt x="667" y="1120"/>
                </a:cubicBezTo>
                <a:lnTo>
                  <a:pt x="1693" y="1120"/>
                </a:lnTo>
                <a:close/>
              </a:path>
            </a:pathLst>
          </a:custGeom>
          <a:gradFill>
            <a:gsLst>
              <a:gs pos="0">
                <a:srgbClr val="D7D7D7"/>
              </a:gs>
              <a:gs pos="100000">
                <a:srgbClr val="AFAFAF"/>
              </a:gs>
            </a:gsLst>
            <a:lin ang="5400000" scaled="1"/>
          </a:gradFill>
          <a:ln w="12700"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8" name="Freeform 10"/>
          <p:cNvSpPr>
            <a:spLocks/>
          </p:cNvSpPr>
          <p:nvPr/>
        </p:nvSpPr>
        <p:spPr bwMode="gray">
          <a:xfrm>
            <a:off x="5011738" y="4140200"/>
            <a:ext cx="1438275" cy="719138"/>
          </a:xfrm>
          <a:custGeom>
            <a:avLst/>
            <a:gdLst/>
            <a:ahLst/>
            <a:cxnLst>
              <a:cxn ang="0">
                <a:pos x="496" y="35"/>
              </a:cxn>
              <a:cxn ang="0">
                <a:pos x="639" y="1"/>
              </a:cxn>
              <a:cxn ang="0">
                <a:pos x="1164" y="464"/>
              </a:cxn>
              <a:cxn ang="0">
                <a:pos x="1098" y="698"/>
              </a:cxn>
              <a:cxn ang="0">
                <a:pos x="1014" y="917"/>
              </a:cxn>
              <a:cxn ang="0">
                <a:pos x="0" y="917"/>
              </a:cxn>
              <a:cxn ang="0">
                <a:pos x="0" y="917"/>
              </a:cxn>
              <a:cxn ang="0">
                <a:pos x="496" y="35"/>
              </a:cxn>
            </a:cxnLst>
            <a:rect l="0" t="0" r="r" b="b"/>
            <a:pathLst>
              <a:path w="1164" h="917">
                <a:moveTo>
                  <a:pt x="496" y="35"/>
                </a:moveTo>
                <a:cubicBezTo>
                  <a:pt x="545" y="11"/>
                  <a:pt x="592" y="0"/>
                  <a:pt x="639" y="1"/>
                </a:cubicBezTo>
                <a:cubicBezTo>
                  <a:pt x="808" y="3"/>
                  <a:pt x="1023" y="155"/>
                  <a:pt x="1164" y="464"/>
                </a:cubicBezTo>
                <a:cubicBezTo>
                  <a:pt x="1139" y="545"/>
                  <a:pt x="1118" y="627"/>
                  <a:pt x="1098" y="698"/>
                </a:cubicBezTo>
                <a:cubicBezTo>
                  <a:pt x="1068" y="805"/>
                  <a:pt x="1042" y="890"/>
                  <a:pt x="1014" y="917"/>
                </a:cubicBezTo>
                <a:cubicBezTo>
                  <a:pt x="0" y="917"/>
                  <a:pt x="0" y="917"/>
                  <a:pt x="0" y="917"/>
                </a:cubicBezTo>
                <a:cubicBezTo>
                  <a:pt x="0" y="917"/>
                  <a:pt x="0" y="917"/>
                  <a:pt x="0" y="917"/>
                </a:cubicBezTo>
                <a:cubicBezTo>
                  <a:pt x="194" y="911"/>
                  <a:pt x="307" y="128"/>
                  <a:pt x="496" y="35"/>
                </a:cubicBezTo>
                <a:close/>
              </a:path>
            </a:pathLst>
          </a:custGeom>
          <a:gradFill>
            <a:gsLst>
              <a:gs pos="0">
                <a:srgbClr val="7D7D7D"/>
              </a:gs>
              <a:gs pos="100000">
                <a:srgbClr val="C8C8C8"/>
              </a:gs>
            </a:gsLst>
            <a:lin ang="5400000" scaled="1"/>
          </a:gradFill>
          <a:ln w="12700"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9" name="_color1"/>
          <p:cNvSpPr/>
          <p:nvPr/>
        </p:nvSpPr>
        <p:spPr bwMode="gray">
          <a:xfrm>
            <a:off x="3105150" y="1924050"/>
            <a:ext cx="2933700" cy="1104900"/>
          </a:xfrm>
          <a:prstGeom prst="triangle">
            <a:avLst/>
          </a:prstGeom>
          <a:gradFill>
            <a:gsLst>
              <a:gs pos="35000">
                <a:schemeClr val="accent1">
                  <a:lumMod val="75000"/>
                </a:schemeClr>
              </a:gs>
              <a:gs pos="89000">
                <a:schemeClr val="accent1"/>
              </a:gs>
            </a:gsLst>
            <a:lin ang="5400000" scaled="0"/>
          </a:gradFill>
          <a:ln w="12700">
            <a:solidFill>
              <a:srgbClr val="FFFFFF"/>
            </a:solidFill>
            <a:round/>
            <a:headEnd/>
            <a:tailEnd/>
          </a:ln>
        </p:spPr>
        <p:txBody>
          <a:bodyPr vert="horz" wrap="square" lIns="91440" tIns="45720" rIns="91440" bIns="45720" numCol="1" anchor="t" anchorCtr="0" compatLnSpc="1">
            <a:prstTxWarp prst="textNoShape">
              <a:avLst/>
            </a:prstTxWarp>
          </a:bodyPr>
          <a:lstStyle/>
          <a:p>
            <a:endParaRPr lang="en-GB" noProof="1">
              <a:solidFill>
                <a:prstClr val="black"/>
              </a:solidFill>
            </a:endParaRPr>
          </a:p>
        </p:txBody>
      </p:sp>
    </p:spTree>
    <p:extLst>
      <p:ext uri="{BB962C8B-B14F-4D97-AF65-F5344CB8AC3E}">
        <p14:creationId xmlns:p14="http://schemas.microsoft.com/office/powerpoint/2010/main" xmlns="" val="4208629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19"/>
          <p:cNvGrpSpPr/>
          <p:nvPr/>
        </p:nvGrpSpPr>
        <p:grpSpPr>
          <a:xfrm>
            <a:off x="1914898" y="5243644"/>
            <a:ext cx="4378439" cy="617592"/>
            <a:chOff x="2366531" y="5314950"/>
            <a:chExt cx="4378439" cy="617592"/>
          </a:xfrm>
        </p:grpSpPr>
        <p:pic>
          <p:nvPicPr>
            <p:cNvPr id="115" name="_effect" descr="C:\Users\marc.h\Desktop\Schatten-TEST.png"/>
            <p:cNvPicPr>
              <a:picLocks noChangeAspect="1" noChangeArrowheads="1"/>
            </p:cNvPicPr>
            <p:nvPr/>
          </p:nvPicPr>
          <p:blipFill>
            <a:blip r:embed="rId2" cstate="print"/>
            <a:srcRect/>
            <a:stretch>
              <a:fillRect/>
            </a:stretch>
          </p:blipFill>
          <p:spPr bwMode="gray">
            <a:xfrm>
              <a:off x="2366531" y="5314950"/>
              <a:ext cx="1672069" cy="369942"/>
            </a:xfrm>
            <a:prstGeom prst="rect">
              <a:avLst/>
            </a:prstGeom>
            <a:noFill/>
          </p:spPr>
        </p:pic>
        <p:pic>
          <p:nvPicPr>
            <p:cNvPr id="116" name="_effect" descr="C:\Users\marc.h\Desktop\Schatten-TEST.png"/>
            <p:cNvPicPr>
              <a:picLocks noChangeAspect="1" noChangeArrowheads="1"/>
            </p:cNvPicPr>
            <p:nvPr/>
          </p:nvPicPr>
          <p:blipFill>
            <a:blip r:embed="rId2" cstate="print"/>
            <a:srcRect/>
            <a:stretch>
              <a:fillRect/>
            </a:stretch>
          </p:blipFill>
          <p:spPr bwMode="gray">
            <a:xfrm>
              <a:off x="5072901" y="5314950"/>
              <a:ext cx="1672069" cy="369942"/>
            </a:xfrm>
            <a:prstGeom prst="rect">
              <a:avLst/>
            </a:prstGeom>
            <a:noFill/>
          </p:spPr>
        </p:pic>
        <p:pic>
          <p:nvPicPr>
            <p:cNvPr id="117" name="_effect" descr="C:\Users\marc.h\Desktop\Schatten-TEST.png"/>
            <p:cNvPicPr>
              <a:picLocks noChangeAspect="1" noChangeArrowheads="1"/>
            </p:cNvPicPr>
            <p:nvPr/>
          </p:nvPicPr>
          <p:blipFill>
            <a:blip r:embed="rId3" cstate="print"/>
            <a:srcRect/>
            <a:stretch>
              <a:fillRect/>
            </a:stretch>
          </p:blipFill>
          <p:spPr bwMode="gray">
            <a:xfrm>
              <a:off x="3275855" y="5314950"/>
              <a:ext cx="2592290" cy="369942"/>
            </a:xfrm>
            <a:prstGeom prst="rect">
              <a:avLst/>
            </a:prstGeom>
            <a:noFill/>
          </p:spPr>
        </p:pic>
        <p:pic>
          <p:nvPicPr>
            <p:cNvPr id="118" name="_effect" descr="C:\Users\marc.h\Desktop\Schatten-TEST.png"/>
            <p:cNvPicPr>
              <a:picLocks noChangeAspect="1" noChangeArrowheads="1"/>
            </p:cNvPicPr>
            <p:nvPr/>
          </p:nvPicPr>
          <p:blipFill>
            <a:blip r:embed="rId2" cstate="print"/>
            <a:srcRect/>
            <a:stretch>
              <a:fillRect/>
            </a:stretch>
          </p:blipFill>
          <p:spPr bwMode="gray">
            <a:xfrm>
              <a:off x="3169171" y="5562600"/>
              <a:ext cx="1672069" cy="369942"/>
            </a:xfrm>
            <a:prstGeom prst="rect">
              <a:avLst/>
            </a:prstGeom>
            <a:noFill/>
          </p:spPr>
        </p:pic>
        <p:pic>
          <p:nvPicPr>
            <p:cNvPr id="119" name="_effect" descr="C:\Users\marc.h\Desktop\Schatten-TEST.png"/>
            <p:cNvPicPr>
              <a:picLocks noChangeAspect="1" noChangeArrowheads="1"/>
            </p:cNvPicPr>
            <p:nvPr/>
          </p:nvPicPr>
          <p:blipFill>
            <a:blip r:embed="rId2" cstate="print"/>
            <a:srcRect/>
            <a:stretch>
              <a:fillRect/>
            </a:stretch>
          </p:blipFill>
          <p:spPr bwMode="gray">
            <a:xfrm>
              <a:off x="4234701" y="5562600"/>
              <a:ext cx="1672069" cy="369942"/>
            </a:xfrm>
            <a:prstGeom prst="rect">
              <a:avLst/>
            </a:prstGeom>
            <a:noFill/>
          </p:spPr>
        </p:pic>
      </p:grpSp>
      <p:sp>
        <p:nvSpPr>
          <p:cNvPr id="19" name="Oval 11" descr="© INSCALE GmbH, 26.05.2010&#10;http://www.presentationload.com/"/>
          <p:cNvSpPr>
            <a:spLocks noChangeArrowheads="1"/>
          </p:cNvSpPr>
          <p:nvPr/>
        </p:nvSpPr>
        <p:spPr bwMode="gray">
          <a:xfrm>
            <a:off x="3690833" y="1745781"/>
            <a:ext cx="875082" cy="873357"/>
          </a:xfrm>
          <a:prstGeom prst="ellipse">
            <a:avLst/>
          </a:prstGeom>
          <a:solidFill>
            <a:srgbClr val="C6C7C8"/>
          </a:solidFill>
          <a:ln w="9525">
            <a:noFill/>
            <a:round/>
            <a:headEnd/>
            <a:tailEnd/>
          </a:ln>
        </p:spPr>
        <p:txBody>
          <a:bodyPr/>
          <a:lstStyle/>
          <a:p>
            <a:endParaRPr lang="de-DE" noProof="1">
              <a:solidFill>
                <a:prstClr val="black"/>
              </a:solidFill>
            </a:endParaRPr>
          </a:p>
        </p:txBody>
      </p:sp>
      <p:sp>
        <p:nvSpPr>
          <p:cNvPr id="36" name="Oval 5" descr="© INSCALE GmbH, 26.05.2010&#10;http://www.presentationload.com/"/>
          <p:cNvSpPr>
            <a:spLocks noChangeArrowheads="1"/>
          </p:cNvSpPr>
          <p:nvPr/>
        </p:nvSpPr>
        <p:spPr bwMode="gray">
          <a:xfrm>
            <a:off x="3692558" y="1745781"/>
            <a:ext cx="873357" cy="873357"/>
          </a:xfrm>
          <a:prstGeom prst="ellipse">
            <a:avLst/>
          </a:prstGeom>
          <a:gradFill flip="none" rotWithShape="1">
            <a:gsLst>
              <a:gs pos="0">
                <a:srgbClr val="FFFFFF"/>
              </a:gs>
              <a:gs pos="100000">
                <a:srgbClr val="D7D7D7"/>
              </a:gs>
            </a:gsLst>
            <a:path path="shape">
              <a:fillToRect l="50000" t="50000" r="50000" b="50000"/>
            </a:path>
            <a:tileRect/>
          </a:gradFill>
          <a:ln w="12700" algn="ctr">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000000"/>
              </a:solidFill>
              <a:cs typeface="Arial" charset="0"/>
            </a:endParaRPr>
          </a:p>
        </p:txBody>
      </p:sp>
      <p:sp>
        <p:nvSpPr>
          <p:cNvPr id="37" name="Freeform 6" descr="© INSCALE GmbH, 26.05.2010&#10;http://www.presentationload.com/"/>
          <p:cNvSpPr>
            <a:spLocks/>
          </p:cNvSpPr>
          <p:nvPr/>
        </p:nvSpPr>
        <p:spPr bwMode="gray">
          <a:xfrm>
            <a:off x="3704640" y="2127227"/>
            <a:ext cx="850919" cy="483281"/>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rgbClr val="D1D1D1"/>
          </a:solidFill>
          <a:ln w="6350">
            <a:noFill/>
            <a:round/>
            <a:headEnd/>
            <a:tailEnd/>
          </a:ln>
        </p:spPr>
        <p:txBody>
          <a:bodyPr/>
          <a:lstStyle/>
          <a:p>
            <a:pPr algn="ctr"/>
            <a:endParaRPr lang="de-DE" noProof="1">
              <a:solidFill>
                <a:prstClr val="black"/>
              </a:solidFill>
            </a:endParaRPr>
          </a:p>
        </p:txBody>
      </p:sp>
      <p:pic>
        <p:nvPicPr>
          <p:cNvPr id="38" name="Picture 7"/>
          <p:cNvPicPr>
            <a:picLocks noChangeAspect="1" noChangeArrowheads="1"/>
          </p:cNvPicPr>
          <p:nvPr/>
        </p:nvPicPr>
        <p:blipFill>
          <a:blip r:embed="rId4" cstate="print"/>
          <a:srcRect/>
          <a:stretch>
            <a:fillRect/>
          </a:stretch>
        </p:blipFill>
        <p:spPr bwMode="gray">
          <a:xfrm>
            <a:off x="3858254" y="1764767"/>
            <a:ext cx="545417" cy="315858"/>
          </a:xfrm>
          <a:prstGeom prst="rect">
            <a:avLst/>
          </a:prstGeom>
          <a:noFill/>
          <a:ln w="9525">
            <a:noFill/>
            <a:miter lim="800000"/>
            <a:headEnd/>
            <a:tailEnd/>
          </a:ln>
        </p:spPr>
      </p:pic>
      <p:sp>
        <p:nvSpPr>
          <p:cNvPr id="63" name="Text Box 90" descr="© INSCALE GmbH, 26.05.2010&#10;http://www.presentationload.com/"/>
          <p:cNvSpPr txBox="1">
            <a:spLocks noChangeArrowheads="1"/>
          </p:cNvSpPr>
          <p:nvPr/>
        </p:nvSpPr>
        <p:spPr bwMode="gray">
          <a:xfrm>
            <a:off x="3940576" y="2028571"/>
            <a:ext cx="323807" cy="307777"/>
          </a:xfrm>
          <a:prstGeom prst="rect">
            <a:avLst/>
          </a:prstGeom>
          <a:noFill/>
          <a:ln w="9525">
            <a:noFill/>
            <a:miter lim="800000"/>
            <a:headEnd/>
            <a:tailEnd/>
          </a:ln>
        </p:spPr>
        <p:txBody>
          <a:bodyPr wrap="none" lIns="0" tIns="0" rIns="0" bIns="0">
            <a:spAutoFit/>
          </a:bodyPr>
          <a:lstStyle/>
          <a:p>
            <a:r>
              <a:rPr lang="tr-TR" sz="2000" b="1" noProof="1">
                <a:solidFill>
                  <a:srgbClr val="000000"/>
                </a:solidFill>
              </a:rPr>
              <a:t>Lif</a:t>
            </a:r>
            <a:endParaRPr lang="de-DE" sz="2000" b="1" noProof="1">
              <a:solidFill>
                <a:srgbClr val="000000"/>
              </a:solidFill>
            </a:endParaRPr>
          </a:p>
        </p:txBody>
      </p:sp>
      <p:grpSp>
        <p:nvGrpSpPr>
          <p:cNvPr id="5" name="Group 104"/>
          <p:cNvGrpSpPr/>
          <p:nvPr/>
        </p:nvGrpSpPr>
        <p:grpSpPr>
          <a:xfrm>
            <a:off x="4984463" y="2507340"/>
            <a:ext cx="873357" cy="876809"/>
            <a:chOff x="5654443" y="3052970"/>
            <a:chExt cx="873357" cy="876809"/>
          </a:xfrm>
        </p:grpSpPr>
        <p:sp>
          <p:nvSpPr>
            <p:cNvPr id="18" name="Oval 10" descr="© INSCALE GmbH, 26.05.2010&#10;http://www.presentationload.com/"/>
            <p:cNvSpPr>
              <a:spLocks noChangeArrowheads="1"/>
            </p:cNvSpPr>
            <p:nvPr/>
          </p:nvSpPr>
          <p:spPr bwMode="gray">
            <a:xfrm>
              <a:off x="5654443" y="3052970"/>
              <a:ext cx="873357" cy="876809"/>
            </a:xfrm>
            <a:prstGeom prst="ellipse">
              <a:avLst/>
            </a:prstGeom>
            <a:solidFill>
              <a:srgbClr val="C6C7C8"/>
            </a:solidFill>
            <a:ln w="9525">
              <a:noFill/>
              <a:round/>
              <a:headEnd/>
              <a:tailEnd/>
            </a:ln>
          </p:spPr>
          <p:txBody>
            <a:bodyPr/>
            <a:lstStyle/>
            <a:p>
              <a:endParaRPr lang="de-DE" noProof="1">
                <a:solidFill>
                  <a:prstClr val="black"/>
                </a:solidFill>
              </a:endParaRPr>
            </a:p>
          </p:txBody>
        </p:sp>
        <p:sp>
          <p:nvSpPr>
            <p:cNvPr id="45" name="Oval 5" descr="© INSCALE GmbH, 26.05.2010&#10;http://www.presentationload.com/"/>
            <p:cNvSpPr>
              <a:spLocks noChangeArrowheads="1"/>
            </p:cNvSpPr>
            <p:nvPr/>
          </p:nvSpPr>
          <p:spPr bwMode="gray">
            <a:xfrm>
              <a:off x="5654443" y="3056422"/>
              <a:ext cx="873357" cy="873357"/>
            </a:xfrm>
            <a:prstGeom prst="ellipse">
              <a:avLst/>
            </a:prstGeom>
            <a:gradFill flip="none" rotWithShape="1">
              <a:gsLst>
                <a:gs pos="0">
                  <a:srgbClr val="FFFFFF"/>
                </a:gs>
                <a:gs pos="100000">
                  <a:srgbClr val="D7D7D7"/>
                </a:gs>
              </a:gsLst>
              <a:path path="shape">
                <a:fillToRect l="50000" t="50000" r="50000" b="50000"/>
              </a:path>
              <a:tileRect/>
            </a:gradFill>
            <a:ln w="12700" algn="ctr">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000000"/>
                </a:solidFill>
                <a:cs typeface="Arial" charset="0"/>
              </a:endParaRPr>
            </a:p>
          </p:txBody>
        </p:sp>
        <p:sp>
          <p:nvSpPr>
            <p:cNvPr id="46" name="Freeform 6" descr="© INSCALE GmbH, 26.05.2010&#10;http://www.presentationload.com/"/>
            <p:cNvSpPr>
              <a:spLocks/>
            </p:cNvSpPr>
            <p:nvPr/>
          </p:nvSpPr>
          <p:spPr bwMode="gray">
            <a:xfrm>
              <a:off x="5666525" y="3437868"/>
              <a:ext cx="850919" cy="483281"/>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rgbClr val="D1D1D1"/>
            </a:solidFill>
            <a:ln w="6350">
              <a:noFill/>
              <a:round/>
              <a:headEnd/>
              <a:tailEnd/>
            </a:ln>
          </p:spPr>
          <p:txBody>
            <a:bodyPr/>
            <a:lstStyle/>
            <a:p>
              <a:pPr algn="ctr"/>
              <a:endParaRPr lang="de-DE" noProof="1">
                <a:solidFill>
                  <a:prstClr val="black"/>
                </a:solidFill>
              </a:endParaRPr>
            </a:p>
          </p:txBody>
        </p:sp>
        <p:pic>
          <p:nvPicPr>
            <p:cNvPr id="47" name="Picture 7"/>
            <p:cNvPicPr>
              <a:picLocks noChangeAspect="1" noChangeArrowheads="1"/>
            </p:cNvPicPr>
            <p:nvPr/>
          </p:nvPicPr>
          <p:blipFill>
            <a:blip r:embed="rId4" cstate="print"/>
            <a:srcRect/>
            <a:stretch>
              <a:fillRect/>
            </a:stretch>
          </p:blipFill>
          <p:spPr bwMode="gray">
            <a:xfrm>
              <a:off x="5820139" y="3075408"/>
              <a:ext cx="545417" cy="315858"/>
            </a:xfrm>
            <a:prstGeom prst="rect">
              <a:avLst/>
            </a:prstGeom>
            <a:noFill/>
            <a:ln w="9525">
              <a:noFill/>
              <a:miter lim="800000"/>
              <a:headEnd/>
              <a:tailEnd/>
            </a:ln>
          </p:spPr>
        </p:pic>
        <p:sp>
          <p:nvSpPr>
            <p:cNvPr id="65" name="Text Box 92" descr="© INSCALE GmbH, 26.05.2010&#10;http://www.presentationload.com/"/>
            <p:cNvSpPr txBox="1">
              <a:spLocks noChangeArrowheads="1"/>
            </p:cNvSpPr>
            <p:nvPr/>
          </p:nvSpPr>
          <p:spPr bwMode="gray">
            <a:xfrm>
              <a:off x="5741389" y="3339212"/>
              <a:ext cx="755079" cy="307777"/>
            </a:xfrm>
            <a:prstGeom prst="rect">
              <a:avLst/>
            </a:prstGeom>
            <a:noFill/>
            <a:ln w="9525">
              <a:noFill/>
              <a:miter lim="800000"/>
              <a:headEnd/>
              <a:tailEnd/>
            </a:ln>
          </p:spPr>
          <p:txBody>
            <a:bodyPr wrap="none" lIns="0" tIns="0" rIns="0" bIns="0">
              <a:spAutoFit/>
            </a:bodyPr>
            <a:lstStyle/>
            <a:p>
              <a:r>
                <a:rPr lang="tr-TR" sz="2000" b="1" noProof="1">
                  <a:solidFill>
                    <a:srgbClr val="000000"/>
                  </a:solidFill>
                </a:rPr>
                <a:t>Dallar</a:t>
              </a:r>
              <a:endParaRPr lang="de-DE" sz="2000" b="1" noProof="1">
                <a:solidFill>
                  <a:srgbClr val="000000"/>
                </a:solidFill>
              </a:endParaRPr>
            </a:p>
          </p:txBody>
        </p:sp>
      </p:grpSp>
      <p:grpSp>
        <p:nvGrpSpPr>
          <p:cNvPr id="6" name="Group 106"/>
          <p:cNvGrpSpPr/>
          <p:nvPr/>
        </p:nvGrpSpPr>
        <p:grpSpPr>
          <a:xfrm>
            <a:off x="5128479" y="3731476"/>
            <a:ext cx="873357" cy="875083"/>
            <a:chOff x="5455952" y="4086845"/>
            <a:chExt cx="873357" cy="875083"/>
          </a:xfrm>
        </p:grpSpPr>
        <p:sp>
          <p:nvSpPr>
            <p:cNvPr id="25" name="Oval 18" descr="© INSCALE GmbH, 26.05.2010&#10;http://www.presentationload.com/"/>
            <p:cNvSpPr>
              <a:spLocks noChangeArrowheads="1"/>
            </p:cNvSpPr>
            <p:nvPr/>
          </p:nvSpPr>
          <p:spPr bwMode="gray">
            <a:xfrm>
              <a:off x="5455952" y="4086845"/>
              <a:ext cx="873357" cy="875083"/>
            </a:xfrm>
            <a:prstGeom prst="ellipse">
              <a:avLst/>
            </a:prstGeom>
            <a:solidFill>
              <a:srgbClr val="C6C7C8"/>
            </a:solidFill>
            <a:ln w="9525">
              <a:noFill/>
              <a:round/>
              <a:headEnd/>
              <a:tailEnd/>
            </a:ln>
          </p:spPr>
          <p:txBody>
            <a:bodyPr/>
            <a:lstStyle/>
            <a:p>
              <a:endParaRPr lang="de-DE" noProof="1">
                <a:solidFill>
                  <a:prstClr val="black"/>
                </a:solidFill>
              </a:endParaRPr>
            </a:p>
          </p:txBody>
        </p:sp>
        <p:sp>
          <p:nvSpPr>
            <p:cNvPr id="48" name="Oval 5" descr="© INSCALE GmbH, 26.05.2010&#10;http://www.presentationload.com/"/>
            <p:cNvSpPr>
              <a:spLocks noChangeArrowheads="1"/>
            </p:cNvSpPr>
            <p:nvPr/>
          </p:nvSpPr>
          <p:spPr bwMode="gray">
            <a:xfrm>
              <a:off x="5455952" y="4088571"/>
              <a:ext cx="873357" cy="873357"/>
            </a:xfrm>
            <a:prstGeom prst="ellipse">
              <a:avLst/>
            </a:prstGeom>
            <a:gradFill flip="none" rotWithShape="1">
              <a:gsLst>
                <a:gs pos="0">
                  <a:srgbClr val="FFFFFF"/>
                </a:gs>
                <a:gs pos="100000">
                  <a:srgbClr val="D7D7D7"/>
                </a:gs>
              </a:gsLst>
              <a:path path="shape">
                <a:fillToRect l="50000" t="50000" r="50000" b="50000"/>
              </a:path>
              <a:tileRect/>
            </a:gradFill>
            <a:ln w="12700" algn="ctr">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000000"/>
                </a:solidFill>
                <a:cs typeface="Arial" charset="0"/>
              </a:endParaRPr>
            </a:p>
          </p:txBody>
        </p:sp>
        <p:sp>
          <p:nvSpPr>
            <p:cNvPr id="49" name="Freeform 6" descr="© INSCALE GmbH, 26.05.2010&#10;http://www.presentationload.com/"/>
            <p:cNvSpPr>
              <a:spLocks/>
            </p:cNvSpPr>
            <p:nvPr/>
          </p:nvSpPr>
          <p:spPr bwMode="gray">
            <a:xfrm>
              <a:off x="5468034" y="4470017"/>
              <a:ext cx="850919" cy="483281"/>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rgbClr val="D1D1D1"/>
            </a:solidFill>
            <a:ln w="6350">
              <a:noFill/>
              <a:round/>
              <a:headEnd/>
              <a:tailEnd/>
            </a:ln>
          </p:spPr>
          <p:txBody>
            <a:bodyPr/>
            <a:lstStyle/>
            <a:p>
              <a:pPr algn="ctr"/>
              <a:endParaRPr lang="de-DE" noProof="1">
                <a:solidFill>
                  <a:prstClr val="black"/>
                </a:solidFill>
              </a:endParaRPr>
            </a:p>
          </p:txBody>
        </p:sp>
        <p:pic>
          <p:nvPicPr>
            <p:cNvPr id="50" name="Picture 7"/>
            <p:cNvPicPr>
              <a:picLocks noChangeAspect="1" noChangeArrowheads="1"/>
            </p:cNvPicPr>
            <p:nvPr/>
          </p:nvPicPr>
          <p:blipFill>
            <a:blip r:embed="rId4" cstate="print"/>
            <a:srcRect/>
            <a:stretch>
              <a:fillRect/>
            </a:stretch>
          </p:blipFill>
          <p:spPr bwMode="gray">
            <a:xfrm>
              <a:off x="5621648" y="4107557"/>
              <a:ext cx="545417" cy="315858"/>
            </a:xfrm>
            <a:prstGeom prst="rect">
              <a:avLst/>
            </a:prstGeom>
            <a:noFill/>
            <a:ln w="9525">
              <a:noFill/>
              <a:miter lim="800000"/>
              <a:headEnd/>
              <a:tailEnd/>
            </a:ln>
          </p:spPr>
        </p:pic>
        <p:sp>
          <p:nvSpPr>
            <p:cNvPr id="66" name="Text Box 93" descr="© INSCALE GmbH, 26.05.2010&#10;http://www.presentationload.com/"/>
            <p:cNvSpPr txBox="1">
              <a:spLocks noChangeArrowheads="1"/>
            </p:cNvSpPr>
            <p:nvPr/>
          </p:nvSpPr>
          <p:spPr bwMode="gray">
            <a:xfrm>
              <a:off x="5632838" y="4371361"/>
              <a:ext cx="535403" cy="307777"/>
            </a:xfrm>
            <a:prstGeom prst="rect">
              <a:avLst/>
            </a:prstGeom>
            <a:noFill/>
            <a:ln w="9525">
              <a:noFill/>
              <a:miter lim="800000"/>
              <a:headEnd/>
              <a:tailEnd/>
            </a:ln>
          </p:spPr>
          <p:txBody>
            <a:bodyPr wrap="none" lIns="0" tIns="0" rIns="0" bIns="0">
              <a:spAutoFit/>
            </a:bodyPr>
            <a:lstStyle/>
            <a:p>
              <a:r>
                <a:rPr lang="tr-TR" sz="2000" b="1" noProof="1">
                  <a:solidFill>
                    <a:srgbClr val="000000"/>
                  </a:solidFill>
                </a:rPr>
                <a:t>Deri</a:t>
              </a:r>
              <a:endParaRPr lang="de-DE" sz="2000" b="1" noProof="1">
                <a:solidFill>
                  <a:srgbClr val="000000"/>
                </a:solidFill>
              </a:endParaRPr>
            </a:p>
          </p:txBody>
        </p:sp>
      </p:grpSp>
      <p:grpSp>
        <p:nvGrpSpPr>
          <p:cNvPr id="7" name="Group 107"/>
          <p:cNvGrpSpPr/>
          <p:nvPr/>
        </p:nvGrpSpPr>
        <p:grpSpPr>
          <a:xfrm>
            <a:off x="4480407" y="4667580"/>
            <a:ext cx="873357" cy="876809"/>
            <a:chOff x="4629198" y="4737548"/>
            <a:chExt cx="873357" cy="876809"/>
          </a:xfrm>
        </p:grpSpPr>
        <p:sp>
          <p:nvSpPr>
            <p:cNvPr id="24" name="Oval 17" descr="© INSCALE GmbH, 26.05.2010&#10;http://www.presentationload.com/"/>
            <p:cNvSpPr>
              <a:spLocks noChangeArrowheads="1"/>
            </p:cNvSpPr>
            <p:nvPr/>
          </p:nvSpPr>
          <p:spPr bwMode="gray">
            <a:xfrm>
              <a:off x="4629198" y="4737548"/>
              <a:ext cx="873357" cy="876809"/>
            </a:xfrm>
            <a:prstGeom prst="ellipse">
              <a:avLst/>
            </a:prstGeom>
            <a:solidFill>
              <a:srgbClr val="C6C7C8"/>
            </a:solidFill>
            <a:ln w="9525">
              <a:noFill/>
              <a:round/>
              <a:headEnd/>
              <a:tailEnd/>
            </a:ln>
          </p:spPr>
          <p:txBody>
            <a:bodyPr/>
            <a:lstStyle/>
            <a:p>
              <a:endParaRPr lang="de-DE" noProof="1">
                <a:solidFill>
                  <a:prstClr val="black"/>
                </a:solidFill>
              </a:endParaRPr>
            </a:p>
          </p:txBody>
        </p:sp>
        <p:sp>
          <p:nvSpPr>
            <p:cNvPr id="60" name="Oval 5" descr="© INSCALE GmbH, 26.05.2010&#10;http://www.presentationload.com/"/>
            <p:cNvSpPr>
              <a:spLocks noChangeArrowheads="1"/>
            </p:cNvSpPr>
            <p:nvPr/>
          </p:nvSpPr>
          <p:spPr bwMode="gray">
            <a:xfrm>
              <a:off x="4629198" y="4741000"/>
              <a:ext cx="873357" cy="873357"/>
            </a:xfrm>
            <a:prstGeom prst="ellipse">
              <a:avLst/>
            </a:prstGeom>
            <a:gradFill flip="none" rotWithShape="1">
              <a:gsLst>
                <a:gs pos="0">
                  <a:srgbClr val="FFFFFF"/>
                </a:gs>
                <a:gs pos="100000">
                  <a:srgbClr val="D7D7D7"/>
                </a:gs>
              </a:gsLst>
              <a:path path="shape">
                <a:fillToRect l="50000" t="50000" r="50000" b="50000"/>
              </a:path>
              <a:tileRect/>
            </a:gradFill>
            <a:ln w="12700" algn="ctr">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000000"/>
                </a:solidFill>
                <a:cs typeface="Arial" charset="0"/>
              </a:endParaRPr>
            </a:p>
          </p:txBody>
        </p:sp>
        <p:sp>
          <p:nvSpPr>
            <p:cNvPr id="61" name="Freeform 6" descr="© INSCALE GmbH, 26.05.2010&#10;http://www.presentationload.com/"/>
            <p:cNvSpPr>
              <a:spLocks/>
            </p:cNvSpPr>
            <p:nvPr/>
          </p:nvSpPr>
          <p:spPr bwMode="gray">
            <a:xfrm>
              <a:off x="4641280" y="5122446"/>
              <a:ext cx="850919" cy="483281"/>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rgbClr val="D1D1D1"/>
            </a:solidFill>
            <a:ln w="6350">
              <a:noFill/>
              <a:round/>
              <a:headEnd/>
              <a:tailEnd/>
            </a:ln>
          </p:spPr>
          <p:txBody>
            <a:bodyPr/>
            <a:lstStyle/>
            <a:p>
              <a:pPr algn="ctr"/>
              <a:endParaRPr lang="de-DE" noProof="1">
                <a:solidFill>
                  <a:prstClr val="black"/>
                </a:solidFill>
              </a:endParaRPr>
            </a:p>
          </p:txBody>
        </p:sp>
        <p:pic>
          <p:nvPicPr>
            <p:cNvPr id="62" name="Picture 7"/>
            <p:cNvPicPr>
              <a:picLocks noChangeAspect="1" noChangeArrowheads="1"/>
            </p:cNvPicPr>
            <p:nvPr/>
          </p:nvPicPr>
          <p:blipFill>
            <a:blip r:embed="rId4" cstate="print"/>
            <a:srcRect/>
            <a:stretch>
              <a:fillRect/>
            </a:stretch>
          </p:blipFill>
          <p:spPr bwMode="gray">
            <a:xfrm>
              <a:off x="4794894" y="4759986"/>
              <a:ext cx="545417" cy="315858"/>
            </a:xfrm>
            <a:prstGeom prst="rect">
              <a:avLst/>
            </a:prstGeom>
            <a:noFill/>
            <a:ln w="9525">
              <a:noFill/>
              <a:miter lim="800000"/>
              <a:headEnd/>
              <a:tailEnd/>
            </a:ln>
          </p:spPr>
        </p:pic>
        <p:sp>
          <p:nvSpPr>
            <p:cNvPr id="67" name="Text Box 94" descr="© INSCALE GmbH, 26.05.2010&#10;http://www.presentationload.com/"/>
            <p:cNvSpPr txBox="1">
              <a:spLocks noChangeArrowheads="1"/>
            </p:cNvSpPr>
            <p:nvPr/>
          </p:nvSpPr>
          <p:spPr bwMode="gray">
            <a:xfrm>
              <a:off x="4656184" y="5023790"/>
              <a:ext cx="836639" cy="307777"/>
            </a:xfrm>
            <a:prstGeom prst="rect">
              <a:avLst/>
            </a:prstGeom>
            <a:noFill/>
            <a:ln w="9525">
              <a:noFill/>
              <a:miter lim="800000"/>
              <a:headEnd/>
              <a:tailEnd/>
            </a:ln>
          </p:spPr>
          <p:txBody>
            <a:bodyPr wrap="none" lIns="0" tIns="0" rIns="0" bIns="0">
              <a:spAutoFit/>
            </a:bodyPr>
            <a:lstStyle/>
            <a:p>
              <a:r>
                <a:rPr lang="tr-TR" sz="2000" b="1" noProof="1">
                  <a:solidFill>
                    <a:srgbClr val="000000"/>
                  </a:solidFill>
                </a:rPr>
                <a:t>Maden</a:t>
              </a:r>
              <a:endParaRPr lang="de-DE" sz="2000" b="1" noProof="1">
                <a:solidFill>
                  <a:srgbClr val="000000"/>
                </a:solidFill>
              </a:endParaRPr>
            </a:p>
          </p:txBody>
        </p:sp>
      </p:grpSp>
      <p:grpSp>
        <p:nvGrpSpPr>
          <p:cNvPr id="8" name="Group 108"/>
          <p:cNvGrpSpPr/>
          <p:nvPr/>
        </p:nvGrpSpPr>
        <p:grpSpPr>
          <a:xfrm>
            <a:off x="3112255" y="4667580"/>
            <a:ext cx="878747" cy="876809"/>
            <a:chOff x="3588418" y="4718562"/>
            <a:chExt cx="878747" cy="876809"/>
          </a:xfrm>
        </p:grpSpPr>
        <p:sp>
          <p:nvSpPr>
            <p:cNvPr id="23" name="Oval 16" descr="© INSCALE GmbH, 26.05.2010&#10;http://www.presentationload.com/"/>
            <p:cNvSpPr>
              <a:spLocks noChangeArrowheads="1"/>
            </p:cNvSpPr>
            <p:nvPr/>
          </p:nvSpPr>
          <p:spPr bwMode="gray">
            <a:xfrm>
              <a:off x="3588418" y="4718562"/>
              <a:ext cx="876809" cy="876809"/>
            </a:xfrm>
            <a:prstGeom prst="ellipse">
              <a:avLst/>
            </a:prstGeom>
            <a:solidFill>
              <a:srgbClr val="C6C7C8"/>
            </a:solidFill>
            <a:ln w="9525">
              <a:noFill/>
              <a:round/>
              <a:headEnd/>
              <a:tailEnd/>
            </a:ln>
          </p:spPr>
          <p:txBody>
            <a:bodyPr/>
            <a:lstStyle/>
            <a:p>
              <a:endParaRPr lang="de-DE" noProof="1">
                <a:solidFill>
                  <a:prstClr val="black"/>
                </a:solidFill>
              </a:endParaRPr>
            </a:p>
          </p:txBody>
        </p:sp>
        <p:sp>
          <p:nvSpPr>
            <p:cNvPr id="57" name="Oval 5" descr="© INSCALE GmbH, 26.05.2010&#10;http://www.presentationload.com/"/>
            <p:cNvSpPr>
              <a:spLocks noChangeArrowheads="1"/>
            </p:cNvSpPr>
            <p:nvPr/>
          </p:nvSpPr>
          <p:spPr bwMode="gray">
            <a:xfrm>
              <a:off x="3591870" y="4722014"/>
              <a:ext cx="873357" cy="873357"/>
            </a:xfrm>
            <a:prstGeom prst="ellipse">
              <a:avLst/>
            </a:prstGeom>
            <a:gradFill flip="none" rotWithShape="1">
              <a:gsLst>
                <a:gs pos="0">
                  <a:srgbClr val="FFFFFF"/>
                </a:gs>
                <a:gs pos="100000">
                  <a:srgbClr val="D7D7D7"/>
                </a:gs>
              </a:gsLst>
              <a:path path="shape">
                <a:fillToRect l="50000" t="50000" r="50000" b="50000"/>
              </a:path>
              <a:tileRect/>
            </a:gradFill>
            <a:ln w="12700" algn="ctr">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000000"/>
                </a:solidFill>
                <a:cs typeface="Arial" charset="0"/>
              </a:endParaRPr>
            </a:p>
          </p:txBody>
        </p:sp>
        <p:sp>
          <p:nvSpPr>
            <p:cNvPr id="58" name="Freeform 6" descr="© INSCALE GmbH, 26.05.2010&#10;http://www.presentationload.com/"/>
            <p:cNvSpPr>
              <a:spLocks/>
            </p:cNvSpPr>
            <p:nvPr/>
          </p:nvSpPr>
          <p:spPr bwMode="gray">
            <a:xfrm>
              <a:off x="3603952" y="5103460"/>
              <a:ext cx="850919" cy="483281"/>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rgbClr val="D1D1D1"/>
            </a:solidFill>
            <a:ln w="6350">
              <a:noFill/>
              <a:round/>
              <a:headEnd/>
              <a:tailEnd/>
            </a:ln>
          </p:spPr>
          <p:txBody>
            <a:bodyPr/>
            <a:lstStyle/>
            <a:p>
              <a:pPr algn="ctr"/>
              <a:endParaRPr lang="de-DE" noProof="1">
                <a:solidFill>
                  <a:prstClr val="black"/>
                </a:solidFill>
              </a:endParaRPr>
            </a:p>
          </p:txBody>
        </p:sp>
        <p:pic>
          <p:nvPicPr>
            <p:cNvPr id="59" name="Picture 7"/>
            <p:cNvPicPr>
              <a:picLocks noChangeAspect="1" noChangeArrowheads="1"/>
            </p:cNvPicPr>
            <p:nvPr/>
          </p:nvPicPr>
          <p:blipFill>
            <a:blip r:embed="rId4" cstate="print"/>
            <a:srcRect/>
            <a:stretch>
              <a:fillRect/>
            </a:stretch>
          </p:blipFill>
          <p:spPr bwMode="gray">
            <a:xfrm>
              <a:off x="3757566" y="4741000"/>
              <a:ext cx="545417" cy="315858"/>
            </a:xfrm>
            <a:prstGeom prst="rect">
              <a:avLst/>
            </a:prstGeom>
            <a:noFill/>
            <a:ln w="9525">
              <a:noFill/>
              <a:miter lim="800000"/>
              <a:headEnd/>
              <a:tailEnd/>
            </a:ln>
          </p:spPr>
        </p:pic>
        <p:sp>
          <p:nvSpPr>
            <p:cNvPr id="68" name="Text Box 95" descr="© INSCALE GmbH, 26.05.2010&#10;http://www.presentationload.com/"/>
            <p:cNvSpPr txBox="1">
              <a:spLocks noChangeArrowheads="1"/>
            </p:cNvSpPr>
            <p:nvPr/>
          </p:nvSpPr>
          <p:spPr bwMode="gray">
            <a:xfrm>
              <a:off x="3618856" y="5004804"/>
              <a:ext cx="848309" cy="307777"/>
            </a:xfrm>
            <a:prstGeom prst="rect">
              <a:avLst/>
            </a:prstGeom>
            <a:noFill/>
            <a:ln w="9525">
              <a:noFill/>
              <a:miter lim="800000"/>
              <a:headEnd/>
              <a:tailEnd/>
            </a:ln>
          </p:spPr>
          <p:txBody>
            <a:bodyPr wrap="none" lIns="0" tIns="0" rIns="0" bIns="0">
              <a:spAutoFit/>
            </a:bodyPr>
            <a:lstStyle/>
            <a:p>
              <a:r>
                <a:rPr lang="tr-TR" sz="2000" b="1" noProof="1">
                  <a:solidFill>
                    <a:srgbClr val="000000"/>
                  </a:solidFill>
                </a:rPr>
                <a:t>Toprak</a:t>
              </a:r>
              <a:endParaRPr lang="de-DE" sz="2000" b="1" noProof="1">
                <a:solidFill>
                  <a:srgbClr val="000000"/>
                </a:solidFill>
              </a:endParaRPr>
            </a:p>
          </p:txBody>
        </p:sp>
      </p:grpSp>
      <p:grpSp>
        <p:nvGrpSpPr>
          <p:cNvPr id="9" name="Group 103"/>
          <p:cNvGrpSpPr/>
          <p:nvPr/>
        </p:nvGrpSpPr>
        <p:grpSpPr>
          <a:xfrm>
            <a:off x="2248159" y="3659468"/>
            <a:ext cx="873357" cy="875083"/>
            <a:chOff x="2791006" y="4036791"/>
            <a:chExt cx="873357" cy="875083"/>
          </a:xfrm>
        </p:grpSpPr>
        <p:sp>
          <p:nvSpPr>
            <p:cNvPr id="26" name="Oval 19" descr="© INSCALE GmbH, 26.05.2010&#10;http://www.presentationload.com/"/>
            <p:cNvSpPr>
              <a:spLocks noChangeArrowheads="1"/>
            </p:cNvSpPr>
            <p:nvPr/>
          </p:nvSpPr>
          <p:spPr bwMode="gray">
            <a:xfrm>
              <a:off x="2792732" y="4036791"/>
              <a:ext cx="871630" cy="875082"/>
            </a:xfrm>
            <a:prstGeom prst="ellipse">
              <a:avLst/>
            </a:prstGeom>
            <a:solidFill>
              <a:srgbClr val="C6C7C8"/>
            </a:solidFill>
            <a:ln w="9525">
              <a:noFill/>
              <a:round/>
              <a:headEnd/>
              <a:tailEnd/>
            </a:ln>
          </p:spPr>
          <p:txBody>
            <a:bodyPr/>
            <a:lstStyle/>
            <a:p>
              <a:endParaRPr lang="de-DE" noProof="1">
                <a:solidFill>
                  <a:prstClr val="black"/>
                </a:solidFill>
              </a:endParaRPr>
            </a:p>
          </p:txBody>
        </p:sp>
        <p:sp>
          <p:nvSpPr>
            <p:cNvPr id="54" name="Oval 5" descr="© INSCALE GmbH, 26.05.2010&#10;http://www.presentationload.com/"/>
            <p:cNvSpPr>
              <a:spLocks noChangeArrowheads="1"/>
            </p:cNvSpPr>
            <p:nvPr/>
          </p:nvSpPr>
          <p:spPr bwMode="gray">
            <a:xfrm>
              <a:off x="2791006" y="4038517"/>
              <a:ext cx="873357" cy="873357"/>
            </a:xfrm>
            <a:prstGeom prst="ellipse">
              <a:avLst/>
            </a:prstGeom>
            <a:gradFill flip="none" rotWithShape="1">
              <a:gsLst>
                <a:gs pos="0">
                  <a:srgbClr val="FFFFFF"/>
                </a:gs>
                <a:gs pos="100000">
                  <a:srgbClr val="D7D7D7"/>
                </a:gs>
              </a:gsLst>
              <a:path path="shape">
                <a:fillToRect l="50000" t="50000" r="50000" b="50000"/>
              </a:path>
              <a:tileRect/>
            </a:gradFill>
            <a:ln w="12700" algn="ctr">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000000"/>
                </a:solidFill>
                <a:cs typeface="Arial" charset="0"/>
              </a:endParaRPr>
            </a:p>
          </p:txBody>
        </p:sp>
        <p:sp>
          <p:nvSpPr>
            <p:cNvPr id="55" name="Freeform 6" descr="© INSCALE GmbH, 26.05.2010&#10;http://www.presentationload.com/"/>
            <p:cNvSpPr>
              <a:spLocks/>
            </p:cNvSpPr>
            <p:nvPr/>
          </p:nvSpPr>
          <p:spPr bwMode="gray">
            <a:xfrm>
              <a:off x="2803088" y="4419963"/>
              <a:ext cx="850919" cy="483281"/>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rgbClr val="D1D1D1"/>
            </a:solidFill>
            <a:ln w="6350">
              <a:noFill/>
              <a:round/>
              <a:headEnd/>
              <a:tailEnd/>
            </a:ln>
          </p:spPr>
          <p:txBody>
            <a:bodyPr/>
            <a:lstStyle/>
            <a:p>
              <a:pPr algn="ctr"/>
              <a:endParaRPr lang="de-DE" noProof="1">
                <a:solidFill>
                  <a:prstClr val="black"/>
                </a:solidFill>
              </a:endParaRPr>
            </a:p>
          </p:txBody>
        </p:sp>
        <p:pic>
          <p:nvPicPr>
            <p:cNvPr id="56" name="Picture 7"/>
            <p:cNvPicPr>
              <a:picLocks noChangeAspect="1" noChangeArrowheads="1"/>
            </p:cNvPicPr>
            <p:nvPr/>
          </p:nvPicPr>
          <p:blipFill>
            <a:blip r:embed="rId4" cstate="print"/>
            <a:srcRect/>
            <a:stretch>
              <a:fillRect/>
            </a:stretch>
          </p:blipFill>
          <p:spPr bwMode="gray">
            <a:xfrm>
              <a:off x="2956702" y="4057503"/>
              <a:ext cx="545417" cy="315858"/>
            </a:xfrm>
            <a:prstGeom prst="rect">
              <a:avLst/>
            </a:prstGeom>
            <a:noFill/>
            <a:ln w="9525">
              <a:noFill/>
              <a:miter lim="800000"/>
              <a:headEnd/>
              <a:tailEnd/>
            </a:ln>
          </p:spPr>
        </p:pic>
        <p:sp>
          <p:nvSpPr>
            <p:cNvPr id="69" name="Text Box 96" descr="© INSCALE GmbH, 26.05.2010&#10;http://www.presentationload.com/"/>
            <p:cNvSpPr txBox="1">
              <a:spLocks noChangeArrowheads="1"/>
            </p:cNvSpPr>
            <p:nvPr/>
          </p:nvSpPr>
          <p:spPr bwMode="gray">
            <a:xfrm>
              <a:off x="2862962" y="4321307"/>
              <a:ext cx="746999" cy="307777"/>
            </a:xfrm>
            <a:prstGeom prst="rect">
              <a:avLst/>
            </a:prstGeom>
            <a:noFill/>
            <a:ln w="9525">
              <a:noFill/>
              <a:miter lim="800000"/>
              <a:headEnd/>
              <a:tailEnd/>
            </a:ln>
          </p:spPr>
          <p:txBody>
            <a:bodyPr wrap="none" lIns="0" tIns="0" rIns="0" bIns="0">
              <a:spAutoFit/>
            </a:bodyPr>
            <a:lstStyle/>
            <a:p>
              <a:r>
                <a:rPr lang="tr-TR" sz="2000" b="1" noProof="1">
                  <a:solidFill>
                    <a:srgbClr val="000000"/>
                  </a:solidFill>
                </a:rPr>
                <a:t>Ahşap</a:t>
              </a:r>
              <a:endParaRPr lang="de-DE" sz="2000" b="1" noProof="1">
                <a:solidFill>
                  <a:srgbClr val="000000"/>
                </a:solidFill>
              </a:endParaRPr>
            </a:p>
          </p:txBody>
        </p:sp>
      </p:grpSp>
      <p:grpSp>
        <p:nvGrpSpPr>
          <p:cNvPr id="10" name="Group 102"/>
          <p:cNvGrpSpPr/>
          <p:nvPr/>
        </p:nvGrpSpPr>
        <p:grpSpPr>
          <a:xfrm>
            <a:off x="2392175" y="2435332"/>
            <a:ext cx="873357" cy="878535"/>
            <a:chOff x="2630488" y="3006368"/>
            <a:chExt cx="873357" cy="878535"/>
          </a:xfrm>
        </p:grpSpPr>
        <p:sp>
          <p:nvSpPr>
            <p:cNvPr id="20" name="Oval 12" descr="© INSCALE GmbH, 26.05.2010&#10;http://www.presentationload.com/"/>
            <p:cNvSpPr>
              <a:spLocks noChangeArrowheads="1"/>
            </p:cNvSpPr>
            <p:nvPr/>
          </p:nvSpPr>
          <p:spPr bwMode="gray">
            <a:xfrm>
              <a:off x="2630488" y="3006368"/>
              <a:ext cx="873357" cy="878535"/>
            </a:xfrm>
            <a:prstGeom prst="ellipse">
              <a:avLst/>
            </a:prstGeom>
            <a:solidFill>
              <a:srgbClr val="C6C7C8"/>
            </a:solidFill>
            <a:ln w="9525">
              <a:noFill/>
              <a:round/>
              <a:headEnd/>
              <a:tailEnd/>
            </a:ln>
          </p:spPr>
          <p:txBody>
            <a:bodyPr/>
            <a:lstStyle/>
            <a:p>
              <a:endParaRPr lang="de-DE" noProof="1">
                <a:solidFill>
                  <a:prstClr val="black"/>
                </a:solidFill>
              </a:endParaRPr>
            </a:p>
          </p:txBody>
        </p:sp>
        <p:sp>
          <p:nvSpPr>
            <p:cNvPr id="51" name="Oval 5" descr="© INSCALE GmbH, 26.05.2010&#10;http://www.presentationload.com/"/>
            <p:cNvSpPr>
              <a:spLocks noChangeArrowheads="1"/>
            </p:cNvSpPr>
            <p:nvPr/>
          </p:nvSpPr>
          <p:spPr bwMode="gray">
            <a:xfrm>
              <a:off x="2630488" y="3011546"/>
              <a:ext cx="873357" cy="873357"/>
            </a:xfrm>
            <a:prstGeom prst="ellipse">
              <a:avLst/>
            </a:prstGeom>
            <a:gradFill flip="none" rotWithShape="1">
              <a:gsLst>
                <a:gs pos="0">
                  <a:srgbClr val="FFFFFF"/>
                </a:gs>
                <a:gs pos="100000">
                  <a:srgbClr val="D7D7D7"/>
                </a:gs>
              </a:gsLst>
              <a:path path="shape">
                <a:fillToRect l="50000" t="50000" r="50000" b="50000"/>
              </a:path>
              <a:tileRect/>
            </a:gradFill>
            <a:ln w="12700" algn="ctr">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000000"/>
                </a:solidFill>
                <a:cs typeface="Arial" charset="0"/>
              </a:endParaRPr>
            </a:p>
          </p:txBody>
        </p:sp>
        <p:sp>
          <p:nvSpPr>
            <p:cNvPr id="52" name="Freeform 6" descr="© INSCALE GmbH, 26.05.2010&#10;http://www.presentationload.com/"/>
            <p:cNvSpPr>
              <a:spLocks/>
            </p:cNvSpPr>
            <p:nvPr/>
          </p:nvSpPr>
          <p:spPr bwMode="gray">
            <a:xfrm>
              <a:off x="2642570" y="3392992"/>
              <a:ext cx="850919" cy="483281"/>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rgbClr val="D1D1D1"/>
            </a:solidFill>
            <a:ln w="6350">
              <a:noFill/>
              <a:round/>
              <a:headEnd/>
              <a:tailEnd/>
            </a:ln>
          </p:spPr>
          <p:txBody>
            <a:bodyPr/>
            <a:lstStyle/>
            <a:p>
              <a:pPr algn="ctr"/>
              <a:endParaRPr lang="de-DE" noProof="1">
                <a:solidFill>
                  <a:prstClr val="black"/>
                </a:solidFill>
              </a:endParaRPr>
            </a:p>
          </p:txBody>
        </p:sp>
        <p:pic>
          <p:nvPicPr>
            <p:cNvPr id="53" name="Picture 7"/>
            <p:cNvPicPr>
              <a:picLocks noChangeAspect="1" noChangeArrowheads="1"/>
            </p:cNvPicPr>
            <p:nvPr/>
          </p:nvPicPr>
          <p:blipFill>
            <a:blip r:embed="rId4" cstate="print"/>
            <a:srcRect/>
            <a:stretch>
              <a:fillRect/>
            </a:stretch>
          </p:blipFill>
          <p:spPr bwMode="gray">
            <a:xfrm>
              <a:off x="2796184" y="3030532"/>
              <a:ext cx="545417" cy="315858"/>
            </a:xfrm>
            <a:prstGeom prst="rect">
              <a:avLst/>
            </a:prstGeom>
            <a:noFill/>
            <a:ln w="9525">
              <a:noFill/>
              <a:miter lim="800000"/>
              <a:headEnd/>
              <a:tailEnd/>
            </a:ln>
          </p:spPr>
        </p:pic>
        <p:sp>
          <p:nvSpPr>
            <p:cNvPr id="70" name="Text Box 97" descr="© INSCALE GmbH, 26.05.2010&#10;http://www.presentationload.com/"/>
            <p:cNvSpPr txBox="1">
              <a:spLocks noChangeArrowheads="1"/>
            </p:cNvSpPr>
            <p:nvPr/>
          </p:nvSpPr>
          <p:spPr bwMode="gray">
            <a:xfrm>
              <a:off x="2882324" y="3294336"/>
              <a:ext cx="396199" cy="307777"/>
            </a:xfrm>
            <a:prstGeom prst="rect">
              <a:avLst/>
            </a:prstGeom>
            <a:noFill/>
            <a:ln w="9525">
              <a:noFill/>
              <a:miter lim="800000"/>
              <a:headEnd/>
              <a:tailEnd/>
            </a:ln>
          </p:spPr>
          <p:txBody>
            <a:bodyPr wrap="none" lIns="0" tIns="0" rIns="0" bIns="0">
              <a:spAutoFit/>
            </a:bodyPr>
            <a:lstStyle/>
            <a:p>
              <a:r>
                <a:rPr lang="tr-TR" sz="2000" b="1" noProof="1">
                  <a:solidFill>
                    <a:srgbClr val="000000"/>
                  </a:solidFill>
                </a:rPr>
                <a:t>Taş</a:t>
              </a:r>
              <a:endParaRPr lang="de-DE" sz="2000" b="1" noProof="1">
                <a:solidFill>
                  <a:srgbClr val="000000"/>
                </a:solidFill>
              </a:endParaRPr>
            </a:p>
          </p:txBody>
        </p:sp>
      </p:grpSp>
      <p:sp>
        <p:nvSpPr>
          <p:cNvPr id="72" name="_color1" descr="© INSCALE GmbH, 26.05.2010&#10;http://www.presentationload.com/"/>
          <p:cNvSpPr>
            <a:spLocks noChangeArrowheads="1"/>
          </p:cNvSpPr>
          <p:nvPr/>
        </p:nvSpPr>
        <p:spPr bwMode="gray">
          <a:xfrm>
            <a:off x="3347864" y="2924944"/>
            <a:ext cx="1529462" cy="1527908"/>
          </a:xfrm>
          <a:prstGeom prst="ellipse">
            <a:avLst/>
          </a:prstGeom>
          <a:gradFill>
            <a:gsLst>
              <a:gs pos="0">
                <a:schemeClr val="accent1">
                  <a:lumMod val="60000"/>
                  <a:lumOff val="40000"/>
                </a:schemeClr>
              </a:gs>
              <a:gs pos="100000">
                <a:schemeClr val="accent1"/>
              </a:gs>
            </a:gsLst>
            <a:lin ang="5400000" scaled="0"/>
          </a:gradFill>
          <a:ln w="12700">
            <a:solidFill>
              <a:srgbClr val="C0C0C0"/>
            </a:solidFill>
            <a:miter lim="800000"/>
            <a:headEnd/>
            <a:tailEnd/>
          </a:ln>
          <a:effectLst>
            <a:outerShdw blurRad="127000" dist="63500" dir="2700000" algn="tl" rotWithShape="0">
              <a:prstClr val="black">
                <a:alpha val="40000"/>
              </a:prstClr>
            </a:outerShdw>
          </a:effectLst>
        </p:spPr>
        <p:txBody>
          <a:bodyPr lIns="288000" tIns="0" rIns="0" bIns="0" anchor="ctr"/>
          <a:lstStyle/>
          <a:p>
            <a:pPr defTabSz="801688" eaLnBrk="0" hangingPunct="0">
              <a:defRPr/>
            </a:pPr>
            <a:endParaRPr lang="de-DE" b="1" noProof="1">
              <a:solidFill>
                <a:srgbClr val="FFFFFF"/>
              </a:solidFill>
              <a:cs typeface="Arial" charset="0"/>
            </a:endParaRPr>
          </a:p>
        </p:txBody>
      </p:sp>
      <p:pic>
        <p:nvPicPr>
          <p:cNvPr id="73" name="Picture 7"/>
          <p:cNvPicPr>
            <a:picLocks noChangeAspect="1" noChangeArrowheads="1"/>
          </p:cNvPicPr>
          <p:nvPr/>
        </p:nvPicPr>
        <p:blipFill>
          <a:blip r:embed="rId5" cstate="print"/>
          <a:srcRect/>
          <a:stretch>
            <a:fillRect/>
          </a:stretch>
        </p:blipFill>
        <p:spPr bwMode="gray">
          <a:xfrm>
            <a:off x="3654068" y="2965356"/>
            <a:ext cx="920164" cy="534690"/>
          </a:xfrm>
          <a:prstGeom prst="rect">
            <a:avLst/>
          </a:prstGeom>
          <a:noFill/>
          <a:ln w="9525">
            <a:noFill/>
            <a:miter lim="800000"/>
            <a:headEnd/>
            <a:tailEnd/>
          </a:ln>
        </p:spPr>
      </p:pic>
      <p:sp>
        <p:nvSpPr>
          <p:cNvPr id="74" name="Text Box 36" descr="© INSCALE GmbH, 26.05.2010&#10;http://www.presentationload.com/"/>
          <p:cNvSpPr txBox="1">
            <a:spLocks noChangeArrowheads="1"/>
          </p:cNvSpPr>
          <p:nvPr/>
        </p:nvSpPr>
        <p:spPr bwMode="gray">
          <a:xfrm>
            <a:off x="3381467" y="3552577"/>
            <a:ext cx="1462260" cy="338554"/>
          </a:xfrm>
          <a:prstGeom prst="rect">
            <a:avLst/>
          </a:prstGeom>
          <a:noFill/>
          <a:ln w="9525" algn="ctr">
            <a:noFill/>
            <a:miter lim="800000"/>
            <a:headEnd/>
            <a:tailEnd/>
          </a:ln>
        </p:spPr>
        <p:txBody>
          <a:bodyPr wrap="none">
            <a:spAutoFit/>
          </a:bodyPr>
          <a:lstStyle/>
          <a:p>
            <a:pPr algn="ctr"/>
            <a:r>
              <a:rPr lang="tr-TR" sz="1600" b="1" noProof="1">
                <a:solidFill>
                  <a:srgbClr val="FFFFFF"/>
                </a:solidFill>
              </a:rPr>
              <a:t>HAMMADDE</a:t>
            </a:r>
            <a:endParaRPr lang="de-DE" sz="1600" b="1" noProof="1">
              <a:solidFill>
                <a:srgbClr val="FFFFFF"/>
              </a:solidFill>
            </a:endParaRPr>
          </a:p>
        </p:txBody>
      </p:sp>
      <p:sp>
        <p:nvSpPr>
          <p:cNvPr id="75" name="_color1" descr="© INSCALE GmbH, 26.05.2010&#10;http://www.presentationload.com/"/>
          <p:cNvSpPr>
            <a:spLocks/>
          </p:cNvSpPr>
          <p:nvPr/>
        </p:nvSpPr>
        <p:spPr bwMode="gray">
          <a:xfrm>
            <a:off x="3363131" y="3589499"/>
            <a:ext cx="1501290" cy="853080"/>
          </a:xfrm>
          <a:custGeom>
            <a:avLst/>
            <a:gdLst>
              <a:gd name="T0" fmla="*/ 2147483647 w 412"/>
              <a:gd name="T1" fmla="*/ 2147483647 h 234"/>
              <a:gd name="T2" fmla="*/ 54299726 w 412"/>
              <a:gd name="T3" fmla="*/ 0 h 234"/>
              <a:gd name="T4" fmla="*/ 0 w 412"/>
              <a:gd name="T5" fmla="*/ 1479354888 h 234"/>
              <a:gd name="T6" fmla="*/ 2147483647 w 412"/>
              <a:gd name="T7" fmla="*/ 2147483647 h 234"/>
              <a:gd name="T8" fmla="*/ 2147483647 w 412"/>
              <a:gd name="T9" fmla="*/ 1479354888 h 234"/>
              <a:gd name="T10" fmla="*/ 2147483647 w 412"/>
              <a:gd name="T11" fmla="*/ 0 h 234"/>
              <a:gd name="T12" fmla="*/ 2147483647 w 412"/>
              <a:gd name="T13" fmla="*/ 2147483647 h 234"/>
              <a:gd name="T14" fmla="*/ 0 60000 65536"/>
              <a:gd name="T15" fmla="*/ 0 60000 65536"/>
              <a:gd name="T16" fmla="*/ 0 60000 65536"/>
              <a:gd name="T17" fmla="*/ 0 60000 65536"/>
              <a:gd name="T18" fmla="*/ 0 60000 65536"/>
              <a:gd name="T19" fmla="*/ 0 60000 65536"/>
              <a:gd name="T20" fmla="*/ 0 60000 65536"/>
              <a:gd name="T21" fmla="*/ 0 w 412"/>
              <a:gd name="T22" fmla="*/ 0 h 234"/>
              <a:gd name="T23" fmla="*/ 412 w 412"/>
              <a:gd name="T24" fmla="*/ 234 h 2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2" h="234">
                <a:moveTo>
                  <a:pt x="206" y="179"/>
                </a:moveTo>
                <a:cubicBezTo>
                  <a:pt x="101" y="179"/>
                  <a:pt x="15" y="101"/>
                  <a:pt x="1" y="0"/>
                </a:cubicBezTo>
                <a:cubicBezTo>
                  <a:pt x="0" y="9"/>
                  <a:pt x="0" y="18"/>
                  <a:pt x="0" y="27"/>
                </a:cubicBezTo>
                <a:cubicBezTo>
                  <a:pt x="0" y="141"/>
                  <a:pt x="92" y="234"/>
                  <a:pt x="206" y="234"/>
                </a:cubicBezTo>
                <a:cubicBezTo>
                  <a:pt x="320" y="234"/>
                  <a:pt x="412" y="141"/>
                  <a:pt x="412" y="27"/>
                </a:cubicBezTo>
                <a:cubicBezTo>
                  <a:pt x="412" y="18"/>
                  <a:pt x="411" y="9"/>
                  <a:pt x="410" y="0"/>
                </a:cubicBezTo>
                <a:cubicBezTo>
                  <a:pt x="397" y="101"/>
                  <a:pt x="310" y="179"/>
                  <a:pt x="206" y="179"/>
                </a:cubicBezTo>
                <a:close/>
              </a:path>
            </a:pathLst>
          </a:custGeom>
          <a:solidFill>
            <a:schemeClr val="accent1"/>
          </a:solidFill>
          <a:ln w="9525">
            <a:noFill/>
            <a:round/>
            <a:headEnd/>
            <a:tailEnd/>
          </a:ln>
        </p:spPr>
        <p:txBody>
          <a:bodyPr/>
          <a:lstStyle/>
          <a:p>
            <a:endParaRPr lang="de-DE" noProof="1">
              <a:solidFill>
                <a:srgbClr val="FFFFFF"/>
              </a:solidFill>
            </a:endParaRPr>
          </a:p>
        </p:txBody>
      </p:sp>
      <p:grpSp>
        <p:nvGrpSpPr>
          <p:cNvPr id="11" name="Gruppieren 205"/>
          <p:cNvGrpSpPr/>
          <p:nvPr/>
        </p:nvGrpSpPr>
        <p:grpSpPr bwMode="gray">
          <a:xfrm>
            <a:off x="5796136" y="4005064"/>
            <a:ext cx="2524125" cy="397201"/>
            <a:chOff x="6296025" y="3454400"/>
            <a:chExt cx="2524125" cy="397201"/>
          </a:xfrm>
        </p:grpSpPr>
        <p:sp>
          <p:nvSpPr>
            <p:cNvPr id="89" name="Line 49" descr="© INSCALE GmbH, 26.05.2010&#10;http://www.presentationload.com/"/>
            <p:cNvSpPr>
              <a:spLocks noChangeShapeType="1"/>
            </p:cNvSpPr>
            <p:nvPr/>
          </p:nvSpPr>
          <p:spPr bwMode="gray">
            <a:xfrm>
              <a:off x="6591300" y="3454400"/>
              <a:ext cx="2228850" cy="0"/>
            </a:xfrm>
            <a:prstGeom prst="line">
              <a:avLst/>
            </a:prstGeom>
            <a:noFill/>
            <a:ln w="19050">
              <a:solidFill>
                <a:srgbClr val="868282"/>
              </a:solidFill>
              <a:prstDash val="sysDot"/>
              <a:round/>
              <a:headEnd/>
              <a:tailEnd/>
            </a:ln>
          </p:spPr>
          <p:txBody>
            <a:bodyPr/>
            <a:lstStyle/>
            <a:p>
              <a:endParaRPr lang="de-DE">
                <a:solidFill>
                  <a:prstClr val="black"/>
                </a:solidFill>
              </a:endParaRPr>
            </a:p>
          </p:txBody>
        </p:sp>
        <p:sp>
          <p:nvSpPr>
            <p:cNvPr id="90" name="Text Box 53" descr="© INSCALE GmbH, 26.05.2010&#10;http://www.presentationload.com/"/>
            <p:cNvSpPr txBox="1">
              <a:spLocks noChangeArrowheads="1"/>
            </p:cNvSpPr>
            <p:nvPr/>
          </p:nvSpPr>
          <p:spPr bwMode="gray">
            <a:xfrm>
              <a:off x="6296025" y="3454400"/>
              <a:ext cx="2524125" cy="397201"/>
            </a:xfrm>
            <a:prstGeom prst="rect">
              <a:avLst/>
            </a:prstGeom>
            <a:noFill/>
            <a:ln w="9525">
              <a:noFill/>
              <a:miter lim="800000"/>
              <a:headEnd/>
              <a:tailEnd/>
            </a:ln>
          </p:spPr>
          <p:txBody>
            <a:bodyPr lIns="0" tIns="90000" rIns="0" bIns="90000">
              <a:spAutoFit/>
            </a:bodyPr>
            <a:lstStyle/>
            <a:p>
              <a:pPr algn="r" defTabSz="801688">
                <a:spcBef>
                  <a:spcPct val="20000"/>
                </a:spcBef>
              </a:pPr>
              <a:r>
                <a:rPr lang="en-US" sz="1400" noProof="1">
                  <a:solidFill>
                    <a:prstClr val="black"/>
                  </a:solidFill>
                  <a:cs typeface="Arial" pitchFamily="34" charset="0"/>
                </a:rPr>
                <a:t>Deri ve hayvansal artıklar</a:t>
              </a:r>
            </a:p>
          </p:txBody>
        </p:sp>
      </p:grpSp>
      <p:grpSp>
        <p:nvGrpSpPr>
          <p:cNvPr id="12" name="Gruppieren 206"/>
          <p:cNvGrpSpPr/>
          <p:nvPr/>
        </p:nvGrpSpPr>
        <p:grpSpPr bwMode="gray">
          <a:xfrm>
            <a:off x="5833943" y="2517361"/>
            <a:ext cx="2770505" cy="612645"/>
            <a:chOff x="6049645" y="2574925"/>
            <a:chExt cx="2770505" cy="612645"/>
          </a:xfrm>
        </p:grpSpPr>
        <p:sp>
          <p:nvSpPr>
            <p:cNvPr id="95" name="Line 50" descr="© INSCALE GmbH, 26.05.2010&#10;http://www.presentationload.com/"/>
            <p:cNvSpPr>
              <a:spLocks noChangeShapeType="1"/>
            </p:cNvSpPr>
            <p:nvPr/>
          </p:nvSpPr>
          <p:spPr bwMode="gray">
            <a:xfrm>
              <a:off x="6049645" y="2574925"/>
              <a:ext cx="2770505" cy="0"/>
            </a:xfrm>
            <a:prstGeom prst="line">
              <a:avLst/>
            </a:prstGeom>
            <a:noFill/>
            <a:ln w="19050">
              <a:solidFill>
                <a:srgbClr val="868282"/>
              </a:solidFill>
              <a:prstDash val="sysDot"/>
              <a:round/>
              <a:headEnd/>
              <a:tailEnd/>
            </a:ln>
          </p:spPr>
          <p:txBody>
            <a:bodyPr/>
            <a:lstStyle/>
            <a:p>
              <a:endParaRPr lang="de-DE">
                <a:solidFill>
                  <a:prstClr val="black"/>
                </a:solidFill>
              </a:endParaRPr>
            </a:p>
          </p:txBody>
        </p:sp>
        <p:sp>
          <p:nvSpPr>
            <p:cNvPr id="96" name="Text Box 53" descr="© INSCALE GmbH, 26.05.2010&#10;http://www.presentationload.com/"/>
            <p:cNvSpPr txBox="1">
              <a:spLocks noChangeArrowheads="1"/>
            </p:cNvSpPr>
            <p:nvPr/>
          </p:nvSpPr>
          <p:spPr bwMode="gray">
            <a:xfrm>
              <a:off x="6296025" y="2574925"/>
              <a:ext cx="2524125" cy="612645"/>
            </a:xfrm>
            <a:prstGeom prst="rect">
              <a:avLst/>
            </a:prstGeom>
            <a:noFill/>
            <a:ln w="9525">
              <a:noFill/>
              <a:miter lim="800000"/>
              <a:headEnd/>
              <a:tailEnd/>
            </a:ln>
          </p:spPr>
          <p:txBody>
            <a:bodyPr lIns="0" tIns="90000" rIns="0" bIns="90000">
              <a:spAutoFit/>
            </a:bodyPr>
            <a:lstStyle/>
            <a:p>
              <a:pPr algn="r" defTabSz="801688">
                <a:spcBef>
                  <a:spcPct val="20000"/>
                </a:spcBef>
              </a:pPr>
              <a:r>
                <a:rPr lang="tr-TR" sz="1400" dirty="0">
                  <a:solidFill>
                    <a:prstClr val="black"/>
                  </a:solidFill>
                </a:rPr>
                <a:t>İnce dallar, saplar ve ağaç şeritleri </a:t>
              </a:r>
            </a:p>
          </p:txBody>
        </p:sp>
      </p:grpSp>
      <p:sp>
        <p:nvSpPr>
          <p:cNvPr id="2" name="Title 1"/>
          <p:cNvSpPr>
            <a:spLocks noGrp="1"/>
          </p:cNvSpPr>
          <p:nvPr>
            <p:ph type="title"/>
          </p:nvPr>
        </p:nvSpPr>
        <p:spPr/>
        <p:txBody>
          <a:bodyPr/>
          <a:lstStyle/>
          <a:p>
            <a:r>
              <a:rPr lang="tr-TR" sz="3600" dirty="0" smtClean="0">
                <a:latin typeface="Arial" pitchFamily="34" charset="0"/>
                <a:cs typeface="Arial" pitchFamily="34" charset="0"/>
              </a:rPr>
              <a:t>El Sanatlarında Hammadde Sınıflandırılması</a:t>
            </a:r>
            <a:endParaRPr lang="en-US" sz="3600" dirty="0">
              <a:latin typeface="Arial" pitchFamily="34" charset="0"/>
              <a:cs typeface="Arial" pitchFamily="34" charset="0"/>
            </a:endParaRPr>
          </a:p>
        </p:txBody>
      </p:sp>
      <p:sp>
        <p:nvSpPr>
          <p:cNvPr id="3" name="Text Placeholder 2"/>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xmlns="" val="14139284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smtClean="0">
                <a:solidFill>
                  <a:srgbClr val="0070C0"/>
                </a:solidFill>
              </a:rPr>
              <a:t/>
            </a:r>
            <a:br>
              <a:rPr lang="tr-TR" sz="3600" dirty="0" smtClean="0">
                <a:solidFill>
                  <a:srgbClr val="0070C0"/>
                </a:solidFill>
              </a:rPr>
            </a:br>
            <a:r>
              <a:rPr lang="tr-TR" sz="3600" dirty="0" smtClean="0">
                <a:solidFill>
                  <a:srgbClr val="0070C0"/>
                </a:solidFill>
              </a:rPr>
              <a:t>El sanatları</a:t>
            </a:r>
            <a:r>
              <a:rPr lang="tr-TR" sz="2400" dirty="0" smtClean="0">
                <a:solidFill>
                  <a:schemeClr val="tx1"/>
                </a:solidFill>
              </a:rPr>
              <a:t/>
            </a:r>
            <a:br>
              <a:rPr lang="tr-TR" sz="2400" dirty="0" smtClean="0">
                <a:solidFill>
                  <a:schemeClr val="tx1"/>
                </a:solidFill>
              </a:rPr>
            </a:br>
            <a:endParaRPr lang="tr-TR" sz="2400" dirty="0"/>
          </a:p>
        </p:txBody>
      </p:sp>
      <p:sp>
        <p:nvSpPr>
          <p:cNvPr id="3" name="2 Metin Yer Tutucusu"/>
          <p:cNvSpPr>
            <a:spLocks noGrp="1"/>
          </p:cNvSpPr>
          <p:nvPr>
            <p:ph type="body" sz="quarter" idx="13"/>
          </p:nvPr>
        </p:nvSpPr>
        <p:spPr>
          <a:xfrm>
            <a:off x="357158" y="1071546"/>
            <a:ext cx="8496300" cy="4931460"/>
          </a:xfrm>
        </p:spPr>
        <p:txBody>
          <a:bodyPr/>
          <a:lstStyle/>
          <a:p>
            <a:pPr>
              <a:buFont typeface="Wingdings" pitchFamily="2" charset="2"/>
              <a:buChar char="§"/>
            </a:pPr>
            <a:endParaRPr lang="tr-TR" dirty="0" smtClean="0"/>
          </a:p>
          <a:p>
            <a:pPr>
              <a:buFont typeface="Wingdings" pitchFamily="2" charset="2"/>
              <a:buChar char="§"/>
            </a:pPr>
            <a:endParaRPr lang="tr-TR" dirty="0" smtClean="0"/>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pPr>
              <a:buFont typeface="Wingdings" pitchFamily="2" charset="2"/>
              <a:buChar char="§"/>
            </a:pPr>
            <a:endParaRPr lang="tr-TR" dirty="0" smtClean="0">
              <a:solidFill>
                <a:schemeClr val="tx1"/>
              </a:solidFill>
            </a:endParaRPr>
          </a:p>
          <a:p>
            <a:endParaRPr lang="tr-TR" dirty="0" smtClean="0">
              <a:solidFill>
                <a:schemeClr val="tx1"/>
              </a:solidFill>
            </a:endParaRPr>
          </a:p>
          <a:p>
            <a:r>
              <a:rPr lang="tr-TR" dirty="0" smtClean="0">
                <a:solidFill>
                  <a:schemeClr val="tx1"/>
                </a:solidFill>
              </a:rPr>
              <a:t> </a:t>
            </a:r>
            <a:endParaRPr lang="tr-TR" dirty="0">
              <a:solidFill>
                <a:schemeClr val="tx1"/>
              </a:solidFill>
            </a:endParaRPr>
          </a:p>
        </p:txBody>
      </p:sp>
      <p:sp>
        <p:nvSpPr>
          <p:cNvPr id="4" name="3 Yuvarlatılmış Dikdörtgen"/>
          <p:cNvSpPr/>
          <p:nvPr/>
        </p:nvSpPr>
        <p:spPr>
          <a:xfrm>
            <a:off x="2000232" y="1142984"/>
            <a:ext cx="321471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Geçmişin izlerini yansıtır</a:t>
            </a:r>
            <a:endParaRPr lang="tr-TR" dirty="0"/>
          </a:p>
        </p:txBody>
      </p:sp>
      <p:sp>
        <p:nvSpPr>
          <p:cNvPr id="5" name="4 Oval"/>
          <p:cNvSpPr/>
          <p:nvPr/>
        </p:nvSpPr>
        <p:spPr>
          <a:xfrm>
            <a:off x="571472" y="2357430"/>
            <a:ext cx="1785950" cy="12715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Basit araçlarla yapılır</a:t>
            </a:r>
            <a:endParaRPr lang="tr-TR" dirty="0"/>
          </a:p>
        </p:txBody>
      </p:sp>
      <p:sp>
        <p:nvSpPr>
          <p:cNvPr id="6" name="5 Yuvarlatılmış Dikdörtgen"/>
          <p:cNvSpPr/>
          <p:nvPr/>
        </p:nvSpPr>
        <p:spPr>
          <a:xfrm>
            <a:off x="2786050" y="2714620"/>
            <a:ext cx="457203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Günümüze kadar ulaşabilen örnekleriyle geçmişe dair bilgileri günümüze aktarır</a:t>
            </a:r>
            <a:endParaRPr lang="tr-TR" dirty="0"/>
          </a:p>
        </p:txBody>
      </p:sp>
      <p:sp>
        <p:nvSpPr>
          <p:cNvPr id="8" name="7 Altıgen"/>
          <p:cNvSpPr/>
          <p:nvPr/>
        </p:nvSpPr>
        <p:spPr>
          <a:xfrm>
            <a:off x="1785918" y="4143380"/>
            <a:ext cx="1857388"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Yaratma gücü ister</a:t>
            </a:r>
            <a:endParaRPr lang="tr-TR" dirty="0"/>
          </a:p>
        </p:txBody>
      </p:sp>
      <p:sp>
        <p:nvSpPr>
          <p:cNvPr id="9" name="8 İkizkenar Üçgen"/>
          <p:cNvSpPr/>
          <p:nvPr/>
        </p:nvSpPr>
        <p:spPr>
          <a:xfrm>
            <a:off x="6929454" y="785794"/>
            <a:ext cx="2000264" cy="178595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Yoğun emek ister</a:t>
            </a:r>
            <a:endParaRPr lang="tr-TR" dirty="0"/>
          </a:p>
        </p:txBody>
      </p:sp>
      <p:sp>
        <p:nvSpPr>
          <p:cNvPr id="10" name="9 Dikdörtgen"/>
          <p:cNvSpPr/>
          <p:nvPr/>
        </p:nvSpPr>
        <p:spPr>
          <a:xfrm>
            <a:off x="3929058" y="4071942"/>
            <a:ext cx="4357718"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Doğada kolay bulunabilen ya da artık maddeleri hammadde olarak kullanır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71546"/>
            <a:ext cx="8229600" cy="5054617"/>
          </a:xfrm>
        </p:spPr>
        <p:txBody>
          <a:bodyPr>
            <a:normAutofit fontScale="70000" lnSpcReduction="20000"/>
          </a:bodyPr>
          <a:lstStyle/>
          <a:p>
            <a:pPr>
              <a:spcBef>
                <a:spcPts val="0"/>
              </a:spcBef>
            </a:pPr>
            <a:r>
              <a:rPr lang="tr-TR" dirty="0" smtClean="0">
                <a:solidFill>
                  <a:schemeClr val="tx1"/>
                </a:solidFill>
                <a:latin typeface="Arial" pitchFamily="34" charset="0"/>
                <a:cs typeface="Arial" pitchFamily="34" charset="0"/>
              </a:rPr>
              <a:t>Türkiye bulunduğu coğrafi konum nedeniyle zengin kültürel çeşitliliğe sahiptir</a:t>
            </a:r>
          </a:p>
          <a:p>
            <a:pPr>
              <a:spcBef>
                <a:spcPts val="0"/>
              </a:spcBef>
              <a:buNone/>
            </a:pPr>
            <a:endParaRPr lang="tr-TR" dirty="0" smtClean="0">
              <a:solidFill>
                <a:schemeClr val="tx1"/>
              </a:solidFill>
              <a:latin typeface="Arial" pitchFamily="34" charset="0"/>
              <a:cs typeface="Arial" pitchFamily="34" charset="0"/>
            </a:endParaRPr>
          </a:p>
          <a:p>
            <a:pPr>
              <a:lnSpc>
                <a:spcPct val="110000"/>
              </a:lnSpc>
              <a:spcBef>
                <a:spcPts val="0"/>
              </a:spcBef>
            </a:pPr>
            <a:r>
              <a:rPr lang="tr-TR" dirty="0" smtClean="0">
                <a:solidFill>
                  <a:schemeClr val="tx1"/>
                </a:solidFill>
                <a:latin typeface="Arial" pitchFamily="34" charset="0"/>
                <a:cs typeface="Arial" pitchFamily="34" charset="0"/>
              </a:rPr>
              <a:t> Her yörenin kendine özgü çeşitli tarım, sanayi ve </a:t>
            </a:r>
          </a:p>
          <a:p>
            <a:pPr>
              <a:lnSpc>
                <a:spcPct val="110000"/>
              </a:lnSpc>
              <a:spcBef>
                <a:spcPts val="0"/>
              </a:spcBef>
              <a:buNone/>
            </a:pPr>
            <a:r>
              <a:rPr lang="tr-TR" dirty="0" smtClean="0">
                <a:solidFill>
                  <a:schemeClr val="tx1"/>
                </a:solidFill>
                <a:latin typeface="Arial" pitchFamily="34" charset="0"/>
                <a:cs typeface="Arial" pitchFamily="34" charset="0"/>
              </a:rPr>
              <a:t>     </a:t>
            </a:r>
            <a:r>
              <a:rPr lang="tr-TR" sz="4300" dirty="0" smtClean="0">
                <a:solidFill>
                  <a:srgbClr val="FF0000"/>
                </a:solidFill>
                <a:latin typeface="Blackadder ITC" pitchFamily="82" charset="0"/>
                <a:cs typeface="Arial" pitchFamily="34" charset="0"/>
              </a:rPr>
              <a:t>el sanatı </a:t>
            </a:r>
            <a:r>
              <a:rPr lang="tr-TR" dirty="0" smtClean="0">
                <a:solidFill>
                  <a:schemeClr val="tx1"/>
                </a:solidFill>
                <a:latin typeface="Arial" pitchFamily="34" charset="0"/>
                <a:cs typeface="Arial" pitchFamily="34" charset="0"/>
              </a:rPr>
              <a:t>ürünleri bulunur</a:t>
            </a:r>
          </a:p>
          <a:p>
            <a:pPr>
              <a:spcBef>
                <a:spcPts val="0"/>
              </a:spcBef>
              <a:buNone/>
            </a:pPr>
            <a:endParaRPr lang="tr-TR" dirty="0" smtClean="0">
              <a:solidFill>
                <a:schemeClr val="tx1"/>
              </a:solidFill>
              <a:latin typeface="Arial" pitchFamily="34" charset="0"/>
              <a:cs typeface="Arial" pitchFamily="34" charset="0"/>
            </a:endParaRPr>
          </a:p>
          <a:p>
            <a:pPr>
              <a:spcBef>
                <a:spcPts val="0"/>
              </a:spcBef>
            </a:pPr>
            <a:r>
              <a:rPr lang="tr-TR" dirty="0" smtClean="0">
                <a:solidFill>
                  <a:schemeClr val="tx1"/>
                </a:solidFill>
                <a:latin typeface="Arial" pitchFamily="34" charset="0"/>
                <a:cs typeface="Arial" pitchFamily="34" charset="0"/>
              </a:rPr>
              <a:t>Günümüzde geleneksel el sanatlarının bir kısmında hammadde, desen, motif, renk, gibi özelliklerinde değişiklikler meydana gelmiş, bir kısmı yok olmuş ve yok olmak üzere bir kısmının ise üretimi sürdürülmektedir</a:t>
            </a:r>
          </a:p>
          <a:p>
            <a:pPr>
              <a:spcBef>
                <a:spcPts val="0"/>
              </a:spcBef>
              <a:buNone/>
            </a:pPr>
            <a:endParaRPr lang="tr-TR" dirty="0" smtClean="0">
              <a:solidFill>
                <a:schemeClr val="tx1"/>
              </a:solidFill>
              <a:latin typeface="Arial" pitchFamily="34" charset="0"/>
              <a:cs typeface="Arial" pitchFamily="34" charset="0"/>
            </a:endParaRPr>
          </a:p>
          <a:p>
            <a:pPr>
              <a:spcBef>
                <a:spcPts val="0"/>
              </a:spcBef>
            </a:pPr>
            <a:r>
              <a:rPr lang="tr-TR" dirty="0" smtClean="0">
                <a:solidFill>
                  <a:schemeClr val="tx1"/>
                </a:solidFill>
                <a:latin typeface="Arial" pitchFamily="34" charset="0"/>
                <a:cs typeface="Arial" pitchFamily="34" charset="0"/>
              </a:rPr>
              <a:t>Özgünlüğü ve sürdürülebilirliği sağlamak açısından el sanatlarında ürün yenilenmesi, özgün değeri olan ürünlerin pazarda yer alması ve bu yönde ürün tasarımı yapılması önemlidir</a:t>
            </a:r>
            <a:endParaRPr lang="tr-TR"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latin typeface="Times New Roman" pitchFamily="18" charset="0"/>
                <a:cs typeface="Times New Roman" pitchFamily="18" charset="0"/>
              </a:rPr>
              <a:t>El sanatları, geleneksel sanatlar</a:t>
            </a:r>
            <a:endParaRPr lang="tr-TR" sz="28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Bir kısmı devam ediyor</a:t>
            </a:r>
          </a:p>
          <a:p>
            <a:r>
              <a:rPr lang="tr-TR" dirty="0" smtClean="0">
                <a:latin typeface="Times New Roman" pitchFamily="18" charset="0"/>
                <a:cs typeface="Times New Roman" pitchFamily="18" charset="0"/>
              </a:rPr>
              <a:t>Bir kısmı kaybolmuş</a:t>
            </a:r>
          </a:p>
          <a:p>
            <a:r>
              <a:rPr lang="tr-TR" dirty="0" smtClean="0">
                <a:latin typeface="Times New Roman" pitchFamily="18" charset="0"/>
                <a:cs typeface="Times New Roman" pitchFamily="18" charset="0"/>
              </a:rPr>
              <a:t>Bir kısmı kaybolmak üzere</a:t>
            </a:r>
          </a:p>
          <a:p>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p>
          <a:p>
            <a:endParaRPr lang="tr-TR"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latin typeface="Times New Roman" pitchFamily="18" charset="0"/>
                <a:cs typeface="Times New Roman" pitchFamily="18" charset="0"/>
              </a:rPr>
              <a:t>El sanatlarının geleceği hakkında</a:t>
            </a:r>
            <a:endParaRPr lang="tr-TR" sz="28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endParaRPr lang="tr-TR" sz="1800" dirty="0" smtClean="0">
              <a:latin typeface="Times New Roman" pitchFamily="18" charset="0"/>
              <a:cs typeface="Times New Roman" pitchFamily="18" charset="0"/>
            </a:endParaRPr>
          </a:p>
          <a:p>
            <a:endParaRPr lang="tr-TR" sz="1800" dirty="0" smtClean="0">
              <a:latin typeface="Times New Roman" pitchFamily="18" charset="0"/>
              <a:cs typeface="Times New Roman" pitchFamily="18" charset="0"/>
            </a:endParaRPr>
          </a:p>
          <a:p>
            <a:r>
              <a:rPr lang="tr-TR" sz="2800" dirty="0" smtClean="0">
                <a:latin typeface="Times New Roman" pitchFamily="18" charset="0"/>
                <a:cs typeface="Times New Roman" pitchFamily="18" charset="0"/>
              </a:rPr>
              <a:t>Bir kısmının sürdürülmesine yönelik öneriler</a:t>
            </a:r>
          </a:p>
          <a:p>
            <a:r>
              <a:rPr lang="tr-TR" sz="2800" dirty="0" smtClean="0">
                <a:latin typeface="Times New Roman" pitchFamily="18" charset="0"/>
                <a:cs typeface="Times New Roman" pitchFamily="18" charset="0"/>
              </a:rPr>
              <a:t>Kaybolmuş ya da kaybolmak üzere olanların ürünlerin tespiti</a:t>
            </a:r>
          </a:p>
          <a:p>
            <a:r>
              <a:rPr lang="tr-TR" sz="2800" dirty="0" smtClean="0">
                <a:latin typeface="Times New Roman" pitchFamily="18" charset="0"/>
                <a:cs typeface="Times New Roman" pitchFamily="18" charset="0"/>
              </a:rPr>
              <a:t>Somut ve somut olmayan kültürel miras bakımından önemi</a:t>
            </a:r>
          </a:p>
          <a:p>
            <a:r>
              <a:rPr lang="tr-TR" sz="2800" dirty="0" smtClean="0">
                <a:latin typeface="Times New Roman" pitchFamily="18" charset="0"/>
                <a:cs typeface="Times New Roman" pitchFamily="18" charset="0"/>
              </a:rPr>
              <a:t>mirasın gelecek nesillere ulaştırılması </a:t>
            </a:r>
          </a:p>
          <a:p>
            <a:r>
              <a:rPr lang="tr-TR" sz="2800" dirty="0" smtClean="0">
                <a:latin typeface="Times New Roman" pitchFamily="18" charset="0"/>
                <a:cs typeface="Times New Roman" pitchFamily="18" charset="0"/>
              </a:rPr>
              <a:t>Somut mirasın korunması, </a:t>
            </a:r>
            <a:r>
              <a:rPr lang="tr-TR" sz="2800" dirty="0" err="1" smtClean="0">
                <a:latin typeface="Times New Roman" pitchFamily="18" charset="0"/>
                <a:cs typeface="Times New Roman" pitchFamily="18" charset="0"/>
              </a:rPr>
              <a:t>konservasyon</a:t>
            </a:r>
            <a:endParaRPr lang="tr-TR" sz="2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22530" name="Picture 2" descr="C:\Users\DELL\Desktop\indir (3).jpg"/>
          <p:cNvPicPr>
            <a:picLocks noGrp="1" noChangeAspect="1" noChangeArrowheads="1"/>
          </p:cNvPicPr>
          <p:nvPr>
            <p:ph idx="1"/>
          </p:nvPr>
        </p:nvPicPr>
        <p:blipFill>
          <a:blip r:embed="rId2" cstate="print"/>
          <a:srcRect/>
          <a:stretch>
            <a:fillRect/>
          </a:stretch>
        </p:blipFill>
        <p:spPr bwMode="auto">
          <a:xfrm>
            <a:off x="0" y="0"/>
            <a:ext cx="2880320" cy="3212976"/>
          </a:xfrm>
          <a:prstGeom prst="rect">
            <a:avLst/>
          </a:prstGeom>
          <a:noFill/>
        </p:spPr>
      </p:pic>
      <p:pic>
        <p:nvPicPr>
          <p:cNvPr id="22531" name="Picture 3" descr="C:\Users\DELL\Desktop\976096-642x330.jpg"/>
          <p:cNvPicPr>
            <a:picLocks noChangeAspect="1" noChangeArrowheads="1"/>
          </p:cNvPicPr>
          <p:nvPr/>
        </p:nvPicPr>
        <p:blipFill>
          <a:blip r:embed="rId3" cstate="print"/>
          <a:srcRect/>
          <a:stretch>
            <a:fillRect/>
          </a:stretch>
        </p:blipFill>
        <p:spPr bwMode="auto">
          <a:xfrm>
            <a:off x="2893301" y="0"/>
            <a:ext cx="6250699" cy="3212976"/>
          </a:xfrm>
          <a:prstGeom prst="rect">
            <a:avLst/>
          </a:prstGeom>
          <a:noFill/>
        </p:spPr>
      </p:pic>
      <p:pic>
        <p:nvPicPr>
          <p:cNvPr id="22532" name="Picture 4" descr="C:\Users\DELL\Desktop\images (3).jpg"/>
          <p:cNvPicPr>
            <a:picLocks noChangeAspect="1" noChangeArrowheads="1"/>
          </p:cNvPicPr>
          <p:nvPr/>
        </p:nvPicPr>
        <p:blipFill>
          <a:blip r:embed="rId4" cstate="print"/>
          <a:srcRect/>
          <a:stretch>
            <a:fillRect/>
          </a:stretch>
        </p:blipFill>
        <p:spPr bwMode="auto">
          <a:xfrm>
            <a:off x="-1" y="3140968"/>
            <a:ext cx="5585703" cy="3717032"/>
          </a:xfrm>
          <a:prstGeom prst="rect">
            <a:avLst/>
          </a:prstGeom>
          <a:noFill/>
        </p:spPr>
      </p:pic>
      <p:pic>
        <p:nvPicPr>
          <p:cNvPr id="22533" name="Picture 5" descr="C:\Users\DELL\Desktop\indir (2).jpg"/>
          <p:cNvPicPr>
            <a:picLocks noChangeAspect="1" noChangeArrowheads="1"/>
          </p:cNvPicPr>
          <p:nvPr/>
        </p:nvPicPr>
        <p:blipFill>
          <a:blip r:embed="rId5" cstate="print"/>
          <a:srcRect/>
          <a:stretch>
            <a:fillRect/>
          </a:stretch>
        </p:blipFill>
        <p:spPr bwMode="auto">
          <a:xfrm>
            <a:off x="4058189" y="3140968"/>
            <a:ext cx="5085811" cy="371703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42844" y="3857628"/>
            <a:ext cx="6500826" cy="1631216"/>
          </a:xfrm>
          <a:prstGeom prst="rect">
            <a:avLst/>
          </a:prstGeom>
          <a:solidFill>
            <a:schemeClr val="accent4">
              <a:lumMod val="60000"/>
              <a:lumOff val="40000"/>
            </a:schemeClr>
          </a:solidFill>
        </p:spPr>
        <p:txBody>
          <a:bodyPr wrap="square">
            <a:spAutoFit/>
          </a:bodyPr>
          <a:lstStyle/>
          <a:p>
            <a:pPr indent="-274320">
              <a:spcBef>
                <a:spcPts val="600"/>
              </a:spcBef>
              <a:buClr>
                <a:schemeClr val="accent2"/>
              </a:buClr>
              <a:buSzPct val="85000"/>
            </a:pPr>
            <a:r>
              <a:rPr lang="tr-TR" sz="2000" b="1" dirty="0" smtClean="0"/>
              <a:t>Lizbon Anlaşması: </a:t>
            </a:r>
            <a:r>
              <a:rPr lang="tr-TR" sz="2000" dirty="0" smtClean="0"/>
              <a:t>1958’de </a:t>
            </a:r>
            <a:r>
              <a:rPr lang="tr-TR" sz="2000" dirty="0"/>
              <a:t>imzalanan Menşe Adlarının Korunması ve Uluslararası Tescili İçin Lizbon Anlaşması (</a:t>
            </a:r>
            <a:r>
              <a:rPr lang="tr-TR" sz="2000" dirty="0" err="1"/>
              <a:t>Lisbon</a:t>
            </a:r>
            <a:r>
              <a:rPr lang="tr-TR" sz="2000" dirty="0"/>
              <a:t> </a:t>
            </a:r>
            <a:r>
              <a:rPr lang="tr-TR" sz="2000" dirty="0" err="1"/>
              <a:t>Agreement</a:t>
            </a:r>
            <a:r>
              <a:rPr lang="tr-TR" sz="2000" dirty="0"/>
              <a:t> </a:t>
            </a:r>
            <a:r>
              <a:rPr lang="tr-TR" sz="2000" dirty="0" err="1"/>
              <a:t>for</a:t>
            </a:r>
            <a:r>
              <a:rPr lang="tr-TR" sz="2000" dirty="0"/>
              <a:t> </a:t>
            </a:r>
            <a:r>
              <a:rPr lang="tr-TR" sz="2000" dirty="0" err="1"/>
              <a:t>the</a:t>
            </a:r>
            <a:r>
              <a:rPr lang="tr-TR" sz="2000" dirty="0"/>
              <a:t> </a:t>
            </a:r>
            <a:r>
              <a:rPr lang="tr-TR" sz="2000" dirty="0" err="1"/>
              <a:t>Protection</a:t>
            </a:r>
            <a:r>
              <a:rPr lang="tr-TR" sz="2000" dirty="0"/>
              <a:t> of </a:t>
            </a:r>
            <a:r>
              <a:rPr lang="tr-TR" sz="2000" dirty="0" err="1"/>
              <a:t>Appellations</a:t>
            </a:r>
            <a:r>
              <a:rPr lang="tr-TR" sz="2000" dirty="0"/>
              <a:t> of </a:t>
            </a:r>
            <a:r>
              <a:rPr lang="tr-TR" sz="2000" dirty="0" err="1"/>
              <a:t>Origin</a:t>
            </a:r>
            <a:r>
              <a:rPr lang="tr-TR" sz="2000" dirty="0"/>
              <a:t> </a:t>
            </a:r>
            <a:r>
              <a:rPr lang="tr-TR" sz="2000" dirty="0" err="1"/>
              <a:t>and</a:t>
            </a:r>
            <a:r>
              <a:rPr lang="tr-TR" sz="2000" dirty="0"/>
              <a:t> </a:t>
            </a:r>
            <a:r>
              <a:rPr lang="tr-TR" sz="2000" dirty="0" err="1"/>
              <a:t>their</a:t>
            </a:r>
            <a:r>
              <a:rPr lang="tr-TR" sz="2000" dirty="0"/>
              <a:t> </a:t>
            </a:r>
            <a:r>
              <a:rPr lang="tr-TR" sz="2000" dirty="0" err="1"/>
              <a:t>International</a:t>
            </a:r>
            <a:r>
              <a:rPr lang="tr-TR" sz="2000" dirty="0"/>
              <a:t> </a:t>
            </a:r>
            <a:r>
              <a:rPr lang="tr-TR" sz="2000" dirty="0" err="1"/>
              <a:t>Registration</a:t>
            </a:r>
            <a:r>
              <a:rPr lang="tr-TR" sz="2000" dirty="0" smtClean="0"/>
              <a:t>).</a:t>
            </a:r>
            <a:endParaRPr lang="tr-TR" sz="2000" dirty="0"/>
          </a:p>
        </p:txBody>
      </p:sp>
      <p:sp>
        <p:nvSpPr>
          <p:cNvPr id="5" name="4 Dikdörtgen"/>
          <p:cNvSpPr/>
          <p:nvPr/>
        </p:nvSpPr>
        <p:spPr>
          <a:xfrm>
            <a:off x="3000364" y="2571744"/>
            <a:ext cx="6143636" cy="1323439"/>
          </a:xfrm>
          <a:prstGeom prst="rect">
            <a:avLst/>
          </a:prstGeom>
          <a:solidFill>
            <a:schemeClr val="accent3">
              <a:lumMod val="60000"/>
              <a:lumOff val="40000"/>
            </a:schemeClr>
          </a:solidFill>
        </p:spPr>
        <p:txBody>
          <a:bodyPr wrap="square">
            <a:spAutoFit/>
          </a:bodyPr>
          <a:lstStyle/>
          <a:p>
            <a:pPr algn="r"/>
            <a:r>
              <a:rPr lang="tr-TR" sz="2000" b="1" dirty="0" smtClean="0"/>
              <a:t>Paris Sözleşmesi: </a:t>
            </a:r>
            <a:r>
              <a:rPr lang="tr-TR" sz="2000" dirty="0" smtClean="0"/>
              <a:t>Dünya Fikri Mülkiyet Örgütü (</a:t>
            </a:r>
            <a:r>
              <a:rPr lang="tr-TR" sz="2000" dirty="0" err="1" smtClean="0"/>
              <a:t>WIPO</a:t>
            </a:r>
            <a:r>
              <a:rPr lang="tr-TR" sz="2000" dirty="0" smtClean="0"/>
              <a:t>) idaresi altında olan 1883 “Paris Sözleşmesi” (Paris </a:t>
            </a:r>
            <a:r>
              <a:rPr lang="tr-TR" sz="2000" dirty="0" err="1" smtClean="0"/>
              <a:t>Convention</a:t>
            </a:r>
            <a:r>
              <a:rPr lang="tr-TR" sz="2000" dirty="0" smtClean="0"/>
              <a:t> </a:t>
            </a:r>
            <a:r>
              <a:rPr lang="tr-TR" sz="2000" dirty="0" err="1" smtClean="0"/>
              <a:t>for</a:t>
            </a:r>
            <a:r>
              <a:rPr lang="tr-TR" sz="2000" dirty="0" smtClean="0"/>
              <a:t> </a:t>
            </a:r>
            <a:r>
              <a:rPr lang="tr-TR" sz="2000" dirty="0" err="1" smtClean="0"/>
              <a:t>the</a:t>
            </a:r>
            <a:r>
              <a:rPr lang="tr-TR" sz="2000" dirty="0" smtClean="0"/>
              <a:t> </a:t>
            </a:r>
            <a:r>
              <a:rPr lang="tr-TR" sz="2000" dirty="0" err="1" smtClean="0"/>
              <a:t>Protection</a:t>
            </a:r>
            <a:r>
              <a:rPr lang="tr-TR" sz="2000" dirty="0" smtClean="0"/>
              <a:t> of </a:t>
            </a:r>
            <a:r>
              <a:rPr lang="tr-TR" sz="2000" dirty="0" err="1" smtClean="0"/>
              <a:t>Industrial</a:t>
            </a:r>
            <a:r>
              <a:rPr lang="tr-TR" sz="2000" dirty="0" smtClean="0"/>
              <a:t> </a:t>
            </a:r>
            <a:r>
              <a:rPr lang="tr-TR" sz="2000" dirty="0" err="1" smtClean="0"/>
              <a:t>Property</a:t>
            </a:r>
            <a:r>
              <a:rPr lang="tr-TR" sz="2000" dirty="0" smtClean="0"/>
              <a:t>). </a:t>
            </a:r>
          </a:p>
        </p:txBody>
      </p:sp>
      <p:sp>
        <p:nvSpPr>
          <p:cNvPr id="6" name="2 İçerik Yer Tutucusu"/>
          <p:cNvSpPr>
            <a:spLocks noGrp="1"/>
          </p:cNvSpPr>
          <p:nvPr>
            <p:ph idx="1"/>
          </p:nvPr>
        </p:nvSpPr>
        <p:spPr>
          <a:xfrm>
            <a:off x="1714480" y="5214950"/>
            <a:ext cx="7429520" cy="1477328"/>
          </a:xfrm>
          <a:solidFill>
            <a:schemeClr val="accent6">
              <a:lumMod val="60000"/>
              <a:lumOff val="40000"/>
            </a:schemeClr>
          </a:solidFill>
        </p:spPr>
        <p:txBody>
          <a:bodyPr wrap="square">
            <a:spAutoFit/>
          </a:bodyPr>
          <a:lstStyle/>
          <a:p>
            <a:pPr marL="0" indent="-274320" algn="r">
              <a:spcBef>
                <a:spcPts val="600"/>
              </a:spcBef>
              <a:buClr>
                <a:schemeClr val="accent2"/>
              </a:buClr>
              <a:buSzPct val="85000"/>
              <a:buNone/>
            </a:pPr>
            <a:r>
              <a:rPr lang="tr-TR" sz="1800" b="1" dirty="0" err="1" smtClean="0">
                <a:solidFill>
                  <a:schemeClr val="tx1"/>
                </a:solidFill>
              </a:rPr>
              <a:t>TRIPS</a:t>
            </a:r>
            <a:r>
              <a:rPr lang="tr-TR" sz="1800" b="1" dirty="0" smtClean="0">
                <a:solidFill>
                  <a:schemeClr val="tx1"/>
                </a:solidFill>
              </a:rPr>
              <a:t> Anlaşması</a:t>
            </a:r>
            <a:r>
              <a:rPr lang="tr-TR" sz="1800" dirty="0" smtClean="0">
                <a:solidFill>
                  <a:schemeClr val="tx1"/>
                </a:solidFill>
              </a:rPr>
              <a:t>: </a:t>
            </a:r>
            <a:r>
              <a:rPr lang="tr-TR" sz="1800" dirty="0" err="1" smtClean="0">
                <a:solidFill>
                  <a:schemeClr val="tx1"/>
                </a:solidFill>
              </a:rPr>
              <a:t>TRIPS</a:t>
            </a:r>
            <a:r>
              <a:rPr lang="tr-TR" sz="1800" dirty="0" smtClean="0">
                <a:solidFill>
                  <a:schemeClr val="tx1"/>
                </a:solidFill>
              </a:rPr>
              <a:t> Anlaşmasının coğrafi işaretlere ilişkin Madde 22, 23 ve 24 olmak üzere 3 maddesi bulunmaktadır. Madde 22 coğrafi işaretlerin tanımına ilişkin olup, herhangi bir çeşit malı belirten coğrafi işaretin korunması için minimum seviyedeki korumayı ortaya koymaktadır</a:t>
            </a:r>
            <a:r>
              <a:rPr lang="tr-TR" sz="1800" dirty="0" smtClean="0"/>
              <a:t>. </a:t>
            </a:r>
            <a:endParaRPr lang="tr-TR" sz="1800" dirty="0"/>
          </a:p>
        </p:txBody>
      </p:sp>
      <p:pic>
        <p:nvPicPr>
          <p:cNvPr id="7" name="3 İçerik Yer Tutucusu" descr="avrupa-konseyi.jpg"/>
          <p:cNvPicPr>
            <a:picLocks noChangeAspect="1"/>
          </p:cNvPicPr>
          <p:nvPr/>
        </p:nvPicPr>
        <p:blipFill>
          <a:blip r:embed="rId2" cstate="print"/>
          <a:stretch>
            <a:fillRect/>
          </a:stretch>
        </p:blipFill>
        <p:spPr>
          <a:xfrm>
            <a:off x="0" y="0"/>
            <a:ext cx="2285984" cy="2000240"/>
          </a:xfrm>
          <a:prstGeom prst="rect">
            <a:avLst/>
          </a:prstGeom>
        </p:spPr>
      </p:pic>
      <p:pic>
        <p:nvPicPr>
          <p:cNvPr id="8" name="Picture 3" descr="C:\Users\Kullanıcı123\Desktop\indir.png"/>
          <p:cNvPicPr>
            <a:picLocks noChangeAspect="1" noChangeArrowheads="1"/>
          </p:cNvPicPr>
          <p:nvPr/>
        </p:nvPicPr>
        <p:blipFill>
          <a:blip r:embed="rId3" cstate="print"/>
          <a:srcRect/>
          <a:stretch>
            <a:fillRect/>
          </a:stretch>
        </p:blipFill>
        <p:spPr bwMode="auto">
          <a:xfrm>
            <a:off x="7215206" y="0"/>
            <a:ext cx="1928794" cy="2034252"/>
          </a:xfrm>
          <a:prstGeom prst="rect">
            <a:avLst/>
          </a:prstGeom>
          <a:noFill/>
        </p:spPr>
      </p:pic>
      <p:pic>
        <p:nvPicPr>
          <p:cNvPr id="9" name="Picture 4" descr="C:\Users\Kullanıcı123\Desktop\indir (1).jpg"/>
          <p:cNvPicPr>
            <a:picLocks noChangeAspect="1" noChangeArrowheads="1"/>
          </p:cNvPicPr>
          <p:nvPr/>
        </p:nvPicPr>
        <p:blipFill>
          <a:blip r:embed="rId4" cstate="print"/>
          <a:srcRect/>
          <a:stretch>
            <a:fillRect/>
          </a:stretch>
        </p:blipFill>
        <p:spPr bwMode="auto">
          <a:xfrm>
            <a:off x="2357422" y="357166"/>
            <a:ext cx="4357718" cy="1500198"/>
          </a:xfrm>
          <a:prstGeom prst="rect">
            <a:avLst/>
          </a:prstGeom>
          <a:noFill/>
        </p:spPr>
      </p:pic>
      <p:sp>
        <p:nvSpPr>
          <p:cNvPr id="10" name="9 Metin kutusu"/>
          <p:cNvSpPr txBox="1"/>
          <p:nvPr/>
        </p:nvSpPr>
        <p:spPr>
          <a:xfrm>
            <a:off x="214282" y="1928802"/>
            <a:ext cx="1904689" cy="323165"/>
          </a:xfrm>
          <a:prstGeom prst="rect">
            <a:avLst/>
          </a:prstGeom>
          <a:noFill/>
        </p:spPr>
        <p:txBody>
          <a:bodyPr wrap="none" rtlCol="0">
            <a:spAutoFit/>
          </a:bodyPr>
          <a:lstStyle/>
          <a:p>
            <a:r>
              <a:rPr lang="tr-TR" sz="1500" b="1" dirty="0" smtClean="0"/>
              <a:t>Avrupa Konseyi (CEO)</a:t>
            </a:r>
            <a:endParaRPr lang="tr-TR" sz="1500" b="1" dirty="0"/>
          </a:p>
        </p:txBody>
      </p:sp>
      <p:sp>
        <p:nvSpPr>
          <p:cNvPr id="11" name="10 Metin kutusu"/>
          <p:cNvSpPr txBox="1"/>
          <p:nvPr/>
        </p:nvSpPr>
        <p:spPr>
          <a:xfrm>
            <a:off x="2571736" y="1714488"/>
            <a:ext cx="3933577" cy="323165"/>
          </a:xfrm>
          <a:prstGeom prst="rect">
            <a:avLst/>
          </a:prstGeom>
          <a:noFill/>
        </p:spPr>
        <p:txBody>
          <a:bodyPr wrap="none" rtlCol="0">
            <a:spAutoFit/>
          </a:bodyPr>
          <a:lstStyle/>
          <a:p>
            <a:pPr algn="r"/>
            <a:r>
              <a:rPr lang="tr-TR" sz="1500" b="1" dirty="0" smtClean="0"/>
              <a:t>Uluslararası Anıtlar ve Sitler Konseyi (ICOMOS )</a:t>
            </a:r>
            <a:endParaRPr lang="tr-TR" sz="1500" b="1" dirty="0"/>
          </a:p>
        </p:txBody>
      </p:sp>
      <p:sp>
        <p:nvSpPr>
          <p:cNvPr id="12" name="11 Metin kutusu"/>
          <p:cNvSpPr txBox="1"/>
          <p:nvPr/>
        </p:nvSpPr>
        <p:spPr>
          <a:xfrm>
            <a:off x="6871968" y="1714488"/>
            <a:ext cx="2272032" cy="784830"/>
          </a:xfrm>
          <a:prstGeom prst="rect">
            <a:avLst/>
          </a:prstGeom>
          <a:noFill/>
        </p:spPr>
        <p:txBody>
          <a:bodyPr wrap="none" rtlCol="0">
            <a:spAutoFit/>
          </a:bodyPr>
          <a:lstStyle/>
          <a:p>
            <a:pPr algn="r"/>
            <a:r>
              <a:rPr lang="tr-TR" sz="1500" b="1" dirty="0" smtClean="0"/>
              <a:t>Birleşmiş Milletler Eğitim, </a:t>
            </a:r>
          </a:p>
          <a:p>
            <a:pPr algn="r"/>
            <a:r>
              <a:rPr lang="tr-TR" sz="1500" b="1" dirty="0" smtClean="0"/>
              <a:t>Bilim ve Kültür Kurumu </a:t>
            </a:r>
          </a:p>
          <a:p>
            <a:pPr algn="r"/>
            <a:r>
              <a:rPr lang="tr-TR" sz="1500" b="1" dirty="0" smtClean="0"/>
              <a:t>(UNESCO)</a:t>
            </a:r>
            <a:endParaRPr lang="tr-TR" sz="15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C:\Users\SAMSUNG\Desktop\geographical-Indication-tags-India-featured.jpg"/>
          <p:cNvPicPr>
            <a:picLocks noChangeAspect="1" noChangeArrowheads="1"/>
          </p:cNvPicPr>
          <p:nvPr/>
        </p:nvPicPr>
        <p:blipFill>
          <a:blip r:embed="rId2" cstate="print"/>
          <a:srcRect l="2611" t="19792" r="52344" b="3125"/>
          <a:stretch>
            <a:fillRect/>
          </a:stretch>
        </p:blipFill>
        <p:spPr bwMode="auto">
          <a:xfrm>
            <a:off x="0" y="0"/>
            <a:ext cx="4786314" cy="6858000"/>
          </a:xfrm>
          <a:prstGeom prst="rect">
            <a:avLst/>
          </a:prstGeom>
          <a:noFill/>
        </p:spPr>
      </p:pic>
      <p:sp>
        <p:nvSpPr>
          <p:cNvPr id="41987" name="Rectangle 3"/>
          <p:cNvSpPr>
            <a:spLocks noChangeArrowheads="1"/>
          </p:cNvSpPr>
          <p:nvPr/>
        </p:nvSpPr>
        <p:spPr bwMode="auto">
          <a:xfrm>
            <a:off x="4643438" y="357167"/>
            <a:ext cx="421481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1" u="none" strike="noStrike" cap="none" normalizeH="0" baseline="0" dirty="0" smtClean="0">
                <a:ln>
                  <a:noFill/>
                </a:ln>
                <a:solidFill>
                  <a:schemeClr val="tx1"/>
                </a:solidFill>
                <a:effectLst/>
                <a:latin typeface="+mj-lt"/>
                <a:ea typeface="Calibri" pitchFamily="34" charset="0"/>
                <a:cs typeface="Times New Roman" pitchFamily="18" charset="0"/>
              </a:rPr>
              <a:t>Coğrafi işaret,</a:t>
            </a:r>
            <a:r>
              <a:rPr kumimoji="0" lang="tr-TR" sz="2000" b="0" i="1" u="none" strike="noStrike" cap="none" normalizeH="0" dirty="0" smtClean="0">
                <a:ln>
                  <a:noFill/>
                </a:ln>
                <a:solidFill>
                  <a:schemeClr val="tx1"/>
                </a:solidFill>
                <a:effectLst/>
                <a:latin typeface="+mj-lt"/>
                <a:ea typeface="Calibri" pitchFamily="34" charset="0"/>
                <a:cs typeface="Times New Roman" pitchFamily="18" charset="0"/>
              </a:rPr>
              <a:t> </a:t>
            </a:r>
            <a:r>
              <a:rPr kumimoji="0" lang="tr-TR" sz="2000" b="0" i="1" u="none" strike="noStrike" cap="none" normalizeH="0" baseline="0" dirty="0" smtClean="0">
                <a:ln>
                  <a:noFill/>
                </a:ln>
                <a:solidFill>
                  <a:schemeClr val="tx1"/>
                </a:solidFill>
                <a:effectLst/>
                <a:latin typeface="+mj-lt"/>
                <a:ea typeface="Calibri" pitchFamily="34" charset="0"/>
                <a:cs typeface="Times New Roman" pitchFamily="18" charset="0"/>
              </a:rPr>
              <a:t>yörelere özgü ürünlerin – kültürel mirasın korunmasını ifade eder. </a:t>
            </a:r>
          </a:p>
          <a:p>
            <a:pPr algn="just" fontAlgn="base">
              <a:spcBef>
                <a:spcPct val="0"/>
              </a:spcBef>
              <a:spcAft>
                <a:spcPct val="0"/>
              </a:spcAft>
            </a:pPr>
            <a:r>
              <a:rPr lang="tr-TR" sz="2000" dirty="0" smtClean="0">
                <a:latin typeface="+mj-lt"/>
              </a:rPr>
              <a:t>Coğrafi işaretler, bir yöreye ait ürünlerin yapımında kullanılan üretim tekniği, hammadde ve yapım şekilleriyle birlikte tescillediğinden ürünü belgeleyerek gelecek nesillere iletilmesinde </a:t>
            </a:r>
            <a:r>
              <a:rPr lang="tr-TR" sz="2000" b="1" dirty="0" smtClean="0">
                <a:latin typeface="+mj-lt"/>
              </a:rPr>
              <a:t>iyi bir araçtır. </a:t>
            </a:r>
          </a:p>
          <a:p>
            <a:pPr algn="just" fontAlgn="base">
              <a:spcBef>
                <a:spcPct val="0"/>
              </a:spcBef>
              <a:spcAft>
                <a:spcPct val="0"/>
              </a:spcAft>
            </a:pPr>
            <a:r>
              <a:rPr lang="tr-TR" sz="2000" dirty="0" smtClean="0"/>
              <a:t>Coğrafi İşaretlerin Korunması Hakkında Kanun Hükmünde Kararname madde 1’e göre </a:t>
            </a:r>
            <a:r>
              <a:rPr lang="tr-TR" sz="2000" b="1" dirty="0" smtClean="0"/>
              <a:t>coğrafi işaret, </a:t>
            </a:r>
            <a:r>
              <a:rPr lang="tr-TR" sz="2000" i="1" dirty="0" smtClean="0">
                <a:solidFill>
                  <a:srgbClr val="8A0000"/>
                </a:solidFill>
              </a:rPr>
              <a:t>“belirgin bir niteliği, ünü veya diğer özellikleri itibariyle kökenin bulunduğu bir yöre, alan, bölge veya ülke ile özdeşleşmiş bir ürünü gösteren işaretlerdir”.</a:t>
            </a:r>
            <a:r>
              <a:rPr lang="tr-TR" sz="2000" dirty="0" smtClean="0"/>
              <a:t> Coğrafi ürünler kapsamına doğal ürünler, tarım, maden, el sanatları ve sanayi ürünleri girer.</a:t>
            </a:r>
          </a:p>
          <a:p>
            <a:pPr algn="just" fontAlgn="base">
              <a:spcBef>
                <a:spcPct val="0"/>
              </a:spcBef>
              <a:spcAft>
                <a:spcPct val="0"/>
              </a:spcAft>
            </a:pPr>
            <a:r>
              <a:rPr lang="tr-TR" sz="2000" dirty="0" smtClean="0">
                <a:hlinkClick r:id="rId3"/>
              </a:rPr>
              <a:t>(http://www.mevzuat.gov.tr</a:t>
            </a:r>
            <a:r>
              <a:rPr lang="tr-TR" sz="2000" dirty="0" smtClean="0"/>
              <a:t>).   </a:t>
            </a:r>
            <a:r>
              <a:rPr kumimoji="0" lang="tr-T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Sanat</a:t>
            </a:r>
            <a:br>
              <a:rPr lang="tr-TR" dirty="0" smtClean="0"/>
            </a:br>
            <a:endParaRPr lang="tr-TR" dirty="0"/>
          </a:p>
        </p:txBody>
      </p:sp>
      <p:sp>
        <p:nvSpPr>
          <p:cNvPr id="3" name="Content Placeholder 2"/>
          <p:cNvSpPr>
            <a:spLocks noGrp="1"/>
          </p:cNvSpPr>
          <p:nvPr>
            <p:ph idx="1"/>
          </p:nvPr>
        </p:nvSpPr>
        <p:spPr/>
        <p:txBody>
          <a:bodyPr/>
          <a:lstStyle/>
          <a:p>
            <a:r>
              <a:rPr lang="tr-TR" dirty="0" smtClean="0"/>
              <a:t>bir duygunun, tasarımın, güzelliğin vb. dışavurumunda, anlatımında kullanılan yöntemlerin tümü</a:t>
            </a:r>
          </a:p>
          <a:p>
            <a:endParaRPr lang="tr-TR" dirty="0"/>
          </a:p>
        </p:txBody>
      </p:sp>
      <p:sp>
        <p:nvSpPr>
          <p:cNvPr id="3074" name="AutoShape 2" descr="sanat nedir ile ilgili gÃ¶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3075" name="Picture 3" descr="C:\Users\DELL\Desktop\indir (1).jpg"/>
          <p:cNvPicPr>
            <a:picLocks noChangeAspect="1" noChangeArrowheads="1"/>
          </p:cNvPicPr>
          <p:nvPr/>
        </p:nvPicPr>
        <p:blipFill>
          <a:blip r:embed="rId2" cstate="print"/>
          <a:srcRect/>
          <a:stretch>
            <a:fillRect/>
          </a:stretch>
        </p:blipFill>
        <p:spPr bwMode="auto">
          <a:xfrm>
            <a:off x="827584" y="3212976"/>
            <a:ext cx="7488832" cy="364502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23554" name="Picture 2" descr="C:\Users\DELL\Desktop\images (2).jpg"/>
          <p:cNvPicPr>
            <a:picLocks noGrp="1" noChangeAspect="1" noChangeArrowheads="1"/>
          </p:cNvPicPr>
          <p:nvPr>
            <p:ph idx="1"/>
          </p:nvPr>
        </p:nvPicPr>
        <p:blipFill>
          <a:blip r:embed="rId2" cstate="print"/>
          <a:srcRect/>
          <a:stretch>
            <a:fillRect/>
          </a:stretch>
        </p:blipFill>
        <p:spPr bwMode="auto">
          <a:xfrm>
            <a:off x="1547664" y="1052736"/>
            <a:ext cx="6120082" cy="458415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Zanaat</a:t>
            </a:r>
            <a:br>
              <a:rPr lang="tr-TR" dirty="0" smtClean="0"/>
            </a:br>
            <a:endParaRPr lang="tr-TR" dirty="0"/>
          </a:p>
        </p:txBody>
      </p:sp>
      <p:sp>
        <p:nvSpPr>
          <p:cNvPr id="3" name="Content Placeholder 2"/>
          <p:cNvSpPr>
            <a:spLocks noGrp="1"/>
          </p:cNvSpPr>
          <p:nvPr>
            <p:ph idx="1"/>
          </p:nvPr>
        </p:nvSpPr>
        <p:spPr/>
        <p:txBody>
          <a:bodyPr/>
          <a:lstStyle/>
          <a:p>
            <a:pPr>
              <a:buNone/>
            </a:pPr>
            <a:r>
              <a:rPr lang="tr-TR" dirty="0" smtClean="0"/>
              <a:t>marangozluk, demircilik, kuyumculuk, terzilik gibi meslek olarak yapılan ve pek çok dalları bulunan, deneyim ve ustalık gerektiren iş.</a:t>
            </a:r>
          </a:p>
          <a:p>
            <a:pPr>
              <a:buNone/>
            </a:pPr>
            <a:endParaRPr lang="tr-TR" dirty="0" smtClean="0"/>
          </a:p>
          <a:p>
            <a:pPr>
              <a:buNone/>
            </a:pPr>
            <a:r>
              <a:rPr lang="tr-TR" dirty="0" smtClean="0"/>
              <a:t>el becerisi isteyen iş.</a:t>
            </a:r>
          </a:p>
          <a:p>
            <a:endParaRPr lang="tr-TR" dirty="0"/>
          </a:p>
        </p:txBody>
      </p:sp>
      <p:sp>
        <p:nvSpPr>
          <p:cNvPr id="2050" name="AutoShape 2" descr="zanaat nedir ile ilgili gÃ¶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2051" name="Picture 3" descr="C:\Users\DELL\Desktop\indir.jpg"/>
          <p:cNvPicPr>
            <a:picLocks noChangeAspect="1" noChangeArrowheads="1"/>
          </p:cNvPicPr>
          <p:nvPr/>
        </p:nvPicPr>
        <p:blipFill>
          <a:blip r:embed="rId2" cstate="print"/>
          <a:srcRect/>
          <a:stretch>
            <a:fillRect/>
          </a:stretch>
        </p:blipFill>
        <p:spPr bwMode="auto">
          <a:xfrm>
            <a:off x="4427984" y="3573016"/>
            <a:ext cx="3846845" cy="266429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24578" name="Picture 2" descr="C:\Users\DELL\Desktop\images (1).jpg"/>
          <p:cNvPicPr>
            <a:picLocks noGrp="1" noChangeAspect="1" noChangeArrowheads="1"/>
          </p:cNvPicPr>
          <p:nvPr>
            <p:ph idx="1"/>
          </p:nvPr>
        </p:nvPicPr>
        <p:blipFill>
          <a:blip r:embed="rId2" cstate="print"/>
          <a:srcRect/>
          <a:stretch>
            <a:fillRect/>
          </a:stretch>
        </p:blipFill>
        <p:spPr bwMode="auto">
          <a:xfrm>
            <a:off x="395536" y="332656"/>
            <a:ext cx="5198119" cy="3459112"/>
          </a:xfrm>
          <a:prstGeom prst="rect">
            <a:avLst/>
          </a:prstGeom>
          <a:noFill/>
        </p:spPr>
      </p:pic>
      <p:pic>
        <p:nvPicPr>
          <p:cNvPr id="24579" name="Picture 3" descr="C:\Users\DELL\Desktop\images.jpg"/>
          <p:cNvPicPr>
            <a:picLocks noChangeAspect="1" noChangeArrowheads="1"/>
          </p:cNvPicPr>
          <p:nvPr/>
        </p:nvPicPr>
        <p:blipFill>
          <a:blip r:embed="rId3" cstate="print"/>
          <a:srcRect/>
          <a:stretch>
            <a:fillRect/>
          </a:stretch>
        </p:blipFill>
        <p:spPr bwMode="auto">
          <a:xfrm>
            <a:off x="4716016" y="4005064"/>
            <a:ext cx="3932127" cy="260717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b="1" dirty="0" smtClean="0"/>
              <a:t>Sanat</a:t>
            </a:r>
            <a:r>
              <a:rPr lang="tr-TR" dirty="0" smtClean="0"/>
              <a:t> bir duygunun, bir hayalin, bir tasarı ya da güzelliğin insanda oluşturduğu estetik karşılıktır; ancak sanat, insanın yaşamla ilgili; bir başka deyişle günlük ihtiyaçlarını karşılamaya yaramaz. İşte bunun için maddi ve pratik ihtiyaçlarımızı karşılamayı amaçlayan çıraklık, kalfalık ve ustalık gibi deneyim aşamaları olan işlere </a:t>
            </a:r>
            <a:r>
              <a:rPr lang="tr-TR" b="1" dirty="0" smtClean="0"/>
              <a:t>zanaat</a:t>
            </a:r>
            <a:r>
              <a:rPr lang="tr-TR" dirty="0" smtClean="0"/>
              <a:t> denir.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u="sng" dirty="0" smtClean="0"/>
              <a:t>Zanaatın kendine özgü özellikleri şunlardır</a:t>
            </a:r>
            <a:r>
              <a:rPr lang="tr-TR" sz="3200" dirty="0" smtClean="0"/>
              <a:t>;</a:t>
            </a:r>
            <a:br>
              <a:rPr lang="tr-TR" sz="3200" dirty="0" smtClean="0"/>
            </a:br>
            <a:endParaRPr lang="tr-TR" sz="3200" dirty="0"/>
          </a:p>
        </p:txBody>
      </p:sp>
      <p:sp>
        <p:nvSpPr>
          <p:cNvPr id="3" name="Content Placeholder 2"/>
          <p:cNvSpPr>
            <a:spLocks noGrp="1"/>
          </p:cNvSpPr>
          <p:nvPr>
            <p:ph idx="1"/>
          </p:nvPr>
        </p:nvSpPr>
        <p:spPr/>
        <p:txBody>
          <a:bodyPr>
            <a:normAutofit fontScale="70000" lnSpcReduction="20000"/>
          </a:bodyPr>
          <a:lstStyle/>
          <a:p>
            <a:pPr lvl="0" fontAlgn="base"/>
            <a:r>
              <a:rPr lang="tr-TR" dirty="0" smtClean="0"/>
              <a:t>Temel işlevi yararlı olmaktır.</a:t>
            </a:r>
          </a:p>
          <a:p>
            <a:pPr lvl="0" fontAlgn="base"/>
            <a:r>
              <a:rPr lang="tr-TR" dirty="0" smtClean="0"/>
              <a:t>Hammaddesi taş, toprak, çeşitli metaller, cam, deri, ahşaptır.</a:t>
            </a:r>
          </a:p>
          <a:p>
            <a:pPr lvl="0" fontAlgn="base"/>
            <a:r>
              <a:rPr lang="tr-TR" dirty="0" smtClean="0"/>
              <a:t>El becerisine dayalı olarak gündelik ihtiyaçlara dönük araç gereç üretmeyi hedefler.</a:t>
            </a:r>
          </a:p>
          <a:p>
            <a:pPr lvl="0" fontAlgn="base"/>
            <a:r>
              <a:rPr lang="tr-TR" dirty="0" smtClean="0"/>
              <a:t>Eğitimle kuşaktan kuşağa aktarılan özel beceriler, teknikler içerir.</a:t>
            </a:r>
          </a:p>
          <a:p>
            <a:pPr lvl="0" fontAlgn="base"/>
            <a:r>
              <a:rPr lang="tr-TR" dirty="0" smtClean="0"/>
              <a:t>El becerisine dayalı olması, seri üretim karşısında günden güne güç kaybetmesine neden olmuştur (Terzilik, hazır giyim ürünlerinin çıkışına dek revaçta bir zanaat türüydü).</a:t>
            </a:r>
          </a:p>
          <a:p>
            <a:pPr lvl="0" fontAlgn="base"/>
            <a:r>
              <a:rPr lang="tr-TR" dirty="0" smtClean="0"/>
              <a:t>Her toplumun, tarihsel serüveni içinde kendi millî bünyesine uygun olarak geliştirdiği zanaat türleri vardır. Türk ulusunun halıcılık, kilimcilik, sedef kakmacılık, yemenicilik gibi bir kısmı Orta Asya’ya dayanan geleneksel el sanatları vardır. El sanatları ifadesi bunların zanaat oluşuna yapılan bir vurgudur.</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571480"/>
            <a:ext cx="7129490" cy="5067320"/>
          </a:xfrm>
        </p:spPr>
        <p:txBody>
          <a:bodyPr numCol="1">
            <a:normAutofit fontScale="92500" lnSpcReduction="20000"/>
          </a:bodyPr>
          <a:lstStyle/>
          <a:p>
            <a:r>
              <a:rPr lang="tr-TR" sz="2000" dirty="0" smtClean="0">
                <a:solidFill>
                  <a:schemeClr val="tx1"/>
                </a:solidFill>
                <a:latin typeface="Times New Roman" pitchFamily="18" charset="0"/>
                <a:cs typeface="Times New Roman" pitchFamily="18" charset="0"/>
              </a:rPr>
              <a:t>FARKLILIKLAR BENZERLİKLER</a:t>
            </a:r>
          </a:p>
          <a:p>
            <a:endParaRPr lang="tr-TR" sz="2000" dirty="0" smtClean="0">
              <a:solidFill>
                <a:schemeClr val="tx1"/>
              </a:solidFill>
              <a:latin typeface="Times New Roman" pitchFamily="18" charset="0"/>
              <a:cs typeface="Times New Roman" pitchFamily="18" charset="0"/>
            </a:endParaRPr>
          </a:p>
          <a:p>
            <a:pPr algn="just"/>
            <a:r>
              <a:rPr lang="tr-TR" sz="2000" u="sng" dirty="0" smtClean="0">
                <a:solidFill>
                  <a:schemeClr val="tx1"/>
                </a:solidFill>
                <a:latin typeface="Times New Roman" pitchFamily="18" charset="0"/>
                <a:cs typeface="Times New Roman" pitchFamily="18" charset="0"/>
              </a:rPr>
              <a:t>SANAT</a:t>
            </a:r>
            <a:r>
              <a:rPr lang="tr-TR" sz="2000" dirty="0" smtClean="0">
                <a:solidFill>
                  <a:schemeClr val="tx1"/>
                </a:solidFill>
                <a:latin typeface="Times New Roman" pitchFamily="18" charset="0"/>
                <a:cs typeface="Times New Roman" pitchFamily="18" charset="0"/>
              </a:rPr>
              <a:t> 	 		 </a:t>
            </a:r>
            <a:r>
              <a:rPr lang="tr-TR" sz="2000" u="sng" dirty="0" smtClean="0">
                <a:solidFill>
                  <a:schemeClr val="tx1"/>
                </a:solidFill>
                <a:latin typeface="Times New Roman" pitchFamily="18" charset="0"/>
                <a:cs typeface="Times New Roman" pitchFamily="18" charset="0"/>
              </a:rPr>
              <a:t>ZANAAT (EL SANATLARI) </a:t>
            </a:r>
            <a:endParaRPr lang="tr-TR" sz="1800" u="sng" dirty="0" smtClean="0">
              <a:solidFill>
                <a:schemeClr val="tx1"/>
              </a:solidFill>
              <a:latin typeface="Times New Roman" pitchFamily="18" charset="0"/>
              <a:cs typeface="Times New Roman" pitchFamily="18" charset="0"/>
            </a:endParaRPr>
          </a:p>
          <a:p>
            <a:pPr algn="just"/>
            <a:r>
              <a:rPr lang="tr-TR" sz="1800" dirty="0">
                <a:solidFill>
                  <a:schemeClr val="tx1"/>
                </a:solidFill>
                <a:latin typeface="Times New Roman" pitchFamily="18" charset="0"/>
                <a:cs typeface="Times New Roman" pitchFamily="18" charset="0"/>
              </a:rPr>
              <a:t>*</a:t>
            </a:r>
            <a:r>
              <a:rPr lang="tr-TR" sz="1800" dirty="0" smtClean="0">
                <a:solidFill>
                  <a:schemeClr val="tx1"/>
                </a:solidFill>
                <a:latin typeface="Times New Roman" pitchFamily="18" charset="0"/>
                <a:cs typeface="Times New Roman" pitchFamily="18" charset="0"/>
              </a:rPr>
              <a:t>Ekol (Gotik-Kübizm-	* -</a:t>
            </a:r>
          </a:p>
          <a:p>
            <a:pPr algn="just"/>
            <a:r>
              <a:rPr lang="tr-TR" sz="1800" dirty="0" smtClean="0">
                <a:solidFill>
                  <a:schemeClr val="tx1"/>
                </a:solidFill>
                <a:latin typeface="Times New Roman" pitchFamily="18" charset="0"/>
                <a:cs typeface="Times New Roman" pitchFamily="18" charset="0"/>
              </a:rPr>
              <a:t>Materyalizm vb)</a:t>
            </a:r>
            <a:r>
              <a:rPr lang="tr-TR" sz="2000" dirty="0" smtClean="0">
                <a:solidFill>
                  <a:schemeClr val="tx1"/>
                </a:solidFill>
                <a:latin typeface="Times New Roman" pitchFamily="18" charset="0"/>
                <a:cs typeface="Times New Roman" pitchFamily="18" charset="0"/>
              </a:rPr>
              <a:t>	</a:t>
            </a:r>
          </a:p>
          <a:p>
            <a:pPr algn="just"/>
            <a:r>
              <a:rPr lang="tr-TR" sz="2000" dirty="0" smtClean="0">
                <a:solidFill>
                  <a:schemeClr val="tx1"/>
                </a:solidFill>
                <a:latin typeface="Times New Roman" pitchFamily="18" charset="0"/>
                <a:cs typeface="Times New Roman" pitchFamily="18" charset="0"/>
              </a:rPr>
              <a:t>*Öğrenim (sınırlı)		*Eğitim (usta yanında,uzun ve 			                 zor, usta çırak ilişkisi)	</a:t>
            </a:r>
          </a:p>
          <a:p>
            <a:pPr algn="just"/>
            <a:r>
              <a:rPr lang="tr-TR" sz="2000" dirty="0" smtClean="0">
                <a:solidFill>
                  <a:schemeClr val="tx1"/>
                </a:solidFill>
                <a:latin typeface="Times New Roman" pitchFamily="18" charset="0"/>
                <a:cs typeface="Times New Roman" pitchFamily="18" charset="0"/>
              </a:rPr>
              <a:t>*Sanatçı			*Zanaatkar</a:t>
            </a:r>
          </a:p>
          <a:p>
            <a:pPr algn="just"/>
            <a:r>
              <a:rPr lang="tr-TR" sz="2000" dirty="0" smtClean="0">
                <a:solidFill>
                  <a:schemeClr val="tx1"/>
                </a:solidFill>
                <a:latin typeface="Times New Roman" pitchFamily="18" charset="0"/>
                <a:cs typeface="Times New Roman" pitchFamily="18" charset="0"/>
              </a:rPr>
              <a:t>*Esinlenmeli		*Geleneksel bilmeli</a:t>
            </a:r>
          </a:p>
          <a:p>
            <a:pPr algn="just"/>
            <a:r>
              <a:rPr lang="tr-TR" sz="2000" dirty="0" smtClean="0">
                <a:solidFill>
                  <a:schemeClr val="tx1"/>
                </a:solidFill>
                <a:latin typeface="Times New Roman" pitchFamily="18" charset="0"/>
                <a:cs typeface="Times New Roman" pitchFamily="18" charset="0"/>
              </a:rPr>
              <a:t>*Yaptığı işin sorumlu-	*Zanaatkar da alır.</a:t>
            </a:r>
          </a:p>
          <a:p>
            <a:pPr algn="just"/>
            <a:r>
              <a:rPr lang="tr-TR" sz="2000" dirty="0" err="1" smtClean="0">
                <a:solidFill>
                  <a:schemeClr val="tx1"/>
                </a:solidFill>
                <a:latin typeface="Times New Roman" pitchFamily="18" charset="0"/>
                <a:cs typeface="Times New Roman" pitchFamily="18" charset="0"/>
              </a:rPr>
              <a:t>luğunu</a:t>
            </a:r>
            <a:r>
              <a:rPr lang="tr-TR" sz="2000" dirty="0" smtClean="0">
                <a:solidFill>
                  <a:schemeClr val="tx1"/>
                </a:solidFill>
                <a:latin typeface="Times New Roman" pitchFamily="18" charset="0"/>
                <a:cs typeface="Times New Roman" pitchFamily="18" charset="0"/>
              </a:rPr>
              <a:t> alır</a:t>
            </a:r>
          </a:p>
          <a:p>
            <a:pPr algn="just"/>
            <a:r>
              <a:rPr lang="tr-TR" sz="2000" dirty="0" smtClean="0">
                <a:solidFill>
                  <a:schemeClr val="tx1"/>
                </a:solidFill>
                <a:latin typeface="Times New Roman" pitchFamily="18" charset="0"/>
                <a:cs typeface="Times New Roman" pitchFamily="18" charset="0"/>
              </a:rPr>
              <a:t>*İmzasını atar		*Damga veya isim. İmza vardır, 			                 hepsinde olmayabilir.</a:t>
            </a:r>
          </a:p>
          <a:p>
            <a:pPr algn="just"/>
            <a:r>
              <a:rPr lang="tr-TR" sz="2000" dirty="0" smtClean="0">
                <a:solidFill>
                  <a:schemeClr val="tx1"/>
                </a:solidFill>
                <a:latin typeface="Times New Roman" pitchFamily="18" charset="0"/>
                <a:cs typeface="Times New Roman" pitchFamily="18" charset="0"/>
              </a:rPr>
              <a:t>*üslup var		*üslup var</a:t>
            </a:r>
          </a:p>
          <a:p>
            <a:pPr algn="just"/>
            <a:r>
              <a:rPr lang="tr-TR" sz="2000" dirty="0" smtClean="0">
                <a:solidFill>
                  <a:schemeClr val="tx1"/>
                </a:solidFill>
                <a:latin typeface="Times New Roman" pitchFamily="18" charset="0"/>
                <a:cs typeface="Times New Roman" pitchFamily="18" charset="0"/>
              </a:rPr>
              <a:t>*Tek ürün		*Yoğun üretim</a:t>
            </a:r>
          </a:p>
          <a:p>
            <a:pPr algn="just"/>
            <a:r>
              <a:rPr lang="tr-TR" sz="2000" dirty="0" smtClean="0">
                <a:solidFill>
                  <a:schemeClr val="tx1"/>
                </a:solidFill>
                <a:latin typeface="Times New Roman" pitchFamily="18" charset="0"/>
                <a:cs typeface="Times New Roman" pitchFamily="18" charset="0"/>
              </a:rPr>
              <a:t>*Yetenek önemli		*El becerisi önemli, emeğin 			                  katkı ölçüsünde değer biçilir.</a:t>
            </a:r>
          </a:p>
          <a:p>
            <a:pPr algn="just"/>
            <a:r>
              <a:rPr lang="tr-TR" sz="2000" dirty="0" smtClean="0">
                <a:solidFill>
                  <a:schemeClr val="tx1"/>
                </a:solidFill>
                <a:latin typeface="Times New Roman" pitchFamily="18" charset="0"/>
                <a:cs typeface="Times New Roman" pitchFamily="18" charset="0"/>
              </a:rPr>
              <a:t>				</a:t>
            </a:r>
            <a:endParaRPr lang="tr-TR" sz="2000" dirty="0">
              <a:solidFill>
                <a:schemeClr val="tx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latin typeface="Times New Roman" pitchFamily="18" charset="0"/>
                <a:cs typeface="Times New Roman" pitchFamily="18" charset="0"/>
              </a:rPr>
              <a:t>FARKLILIKLAR BENZERLİKLER</a:t>
            </a:r>
            <a:br>
              <a:rPr lang="tr-TR" dirty="0" smtClean="0">
                <a:latin typeface="Times New Roman" pitchFamily="18" charset="0"/>
                <a:cs typeface="Times New Roman" pitchFamily="18" charset="0"/>
              </a:rPr>
            </a:br>
            <a:endParaRPr lang="tr-TR" dirty="0"/>
          </a:p>
        </p:txBody>
      </p:sp>
      <p:sp>
        <p:nvSpPr>
          <p:cNvPr id="3" name="Content Placeholder 2"/>
          <p:cNvSpPr>
            <a:spLocks noGrp="1"/>
          </p:cNvSpPr>
          <p:nvPr>
            <p:ph idx="1"/>
          </p:nvPr>
        </p:nvSpPr>
        <p:spPr/>
        <p:txBody>
          <a:bodyPr>
            <a:normAutofit fontScale="70000" lnSpcReduction="20000"/>
          </a:bodyPr>
          <a:lstStyle/>
          <a:p>
            <a:pPr lvl="0" fontAlgn="base"/>
            <a:r>
              <a:rPr lang="tr-TR" dirty="0" smtClean="0"/>
              <a:t>Sanatçı maddi beklentiden uzaktır, zanaatçı maddi beklentisi vardır.</a:t>
            </a:r>
          </a:p>
          <a:p>
            <a:pPr lvl="0" fontAlgn="base"/>
            <a:r>
              <a:rPr lang="tr-TR" dirty="0" smtClean="0"/>
              <a:t>Sanat yapıtının benzeri yoktur, biriciktir; zanaat eserinin pek çok benzeri vardır.Zanaatkâr aynı ürünü birçok kez tekrarlar, sanatkâr ise her defasında özgün bir eser ortaya koymaya çalışır.</a:t>
            </a:r>
          </a:p>
          <a:p>
            <a:pPr lvl="0" fontAlgn="base"/>
            <a:r>
              <a:rPr lang="tr-TR" dirty="0" smtClean="0"/>
              <a:t>Sanatçı yeteneğiyle doğar, zanaatçı bu becerisini sonradan kazanır.</a:t>
            </a:r>
          </a:p>
          <a:p>
            <a:pPr lvl="0" fontAlgn="base"/>
            <a:r>
              <a:rPr lang="tr-TR" dirty="0" smtClean="0"/>
              <a:t>Sanatla zanaatın malzemesi ortak olabilir. Bir heykeltıraşla duvar ustası benzer maddelerle uğraşır.</a:t>
            </a:r>
          </a:p>
          <a:p>
            <a:pPr lvl="0" fontAlgn="base"/>
            <a:r>
              <a:rPr lang="tr-TR" dirty="0" smtClean="0"/>
              <a:t>Sanatın amacı estetik de denilen güzellik duygusu uyandırmaktır, zanaatınki gereksinimlere cevap vermek ve faydalı olmaktır.</a:t>
            </a:r>
          </a:p>
          <a:p>
            <a:pPr lvl="0" fontAlgn="base"/>
            <a:r>
              <a:rPr lang="tr-TR" dirty="0" smtClean="0"/>
              <a:t>Zanaatkâr yaptığı işe karşılık çoğu zaman önceden belirlenmiş bir ücret alır, sanatkârın ise öncelikli amaçları arasında maddi beklenti bulunmaz.</a:t>
            </a:r>
          </a:p>
          <a:p>
            <a:endParaRPr lang="tr-TR" dirty="0"/>
          </a:p>
        </p:txBody>
      </p:sp>
      <p:pic>
        <p:nvPicPr>
          <p:cNvPr id="4097" name="Picture 1" descr="C:\Users\DELL\Desktop\images.jpg"/>
          <p:cNvPicPr>
            <a:picLocks noChangeAspect="1" noChangeArrowheads="1"/>
          </p:cNvPicPr>
          <p:nvPr/>
        </p:nvPicPr>
        <p:blipFill>
          <a:blip r:embed="rId2" cstate="print"/>
          <a:srcRect/>
          <a:stretch>
            <a:fillRect/>
          </a:stretch>
        </p:blipFill>
        <p:spPr bwMode="auto">
          <a:xfrm>
            <a:off x="3491880" y="4941168"/>
            <a:ext cx="2628900" cy="1743075"/>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777</Words>
  <Application>Microsoft Office PowerPoint</Application>
  <PresentationFormat>Ekran Gösterisi (4:3)</PresentationFormat>
  <Paragraphs>117</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1. ders</vt:lpstr>
      <vt:lpstr>Sanat </vt:lpstr>
      <vt:lpstr>Slayt 3</vt:lpstr>
      <vt:lpstr>Zanaat </vt:lpstr>
      <vt:lpstr>Slayt 5</vt:lpstr>
      <vt:lpstr>Slayt 6</vt:lpstr>
      <vt:lpstr>Zanaatın kendine özgü özellikleri şunlardır; </vt:lpstr>
      <vt:lpstr>Slayt 8</vt:lpstr>
      <vt:lpstr>FARKLILIKLAR BENZERLİKLER </vt:lpstr>
      <vt:lpstr> geleneksel sanatlar/el sanatlarının  tanımı, kökeni</vt:lpstr>
      <vt:lpstr>Slayt 11</vt:lpstr>
      <vt:lpstr>El Sanatlarında Hammadde Sınıflandırılması</vt:lpstr>
      <vt:lpstr> El sanatları </vt:lpstr>
      <vt:lpstr>Slayt 14</vt:lpstr>
      <vt:lpstr>El sanatları, geleneksel sanatlar</vt:lpstr>
      <vt:lpstr>El sanatlarının geleceği hakkında</vt:lpstr>
      <vt:lpstr>Slayt 17</vt:lpstr>
      <vt:lpstr>Slayt 18</vt:lpstr>
      <vt:lpstr>Slayt 19</vt:lpstr>
    </vt:vector>
  </TitlesOfParts>
  <Company>ankara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DERS</dc:title>
  <dc:creator>a</dc:creator>
  <cp:lastModifiedBy>Kullanıcı123</cp:lastModifiedBy>
  <cp:revision>29</cp:revision>
  <dcterms:created xsi:type="dcterms:W3CDTF">1980-01-03T22:03:52Z</dcterms:created>
  <dcterms:modified xsi:type="dcterms:W3CDTF">2019-10-03T06:20:23Z</dcterms:modified>
</cp:coreProperties>
</file>