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7" r:id="rId2"/>
    <p:sldId id="282" r:id="rId3"/>
    <p:sldId id="259" r:id="rId4"/>
    <p:sldId id="280" r:id="rId5"/>
    <p:sldId id="279" r:id="rId6"/>
    <p:sldId id="278" r:id="rId7"/>
    <p:sldId id="277" r:id="rId8"/>
    <p:sldId id="276" r:id="rId9"/>
    <p:sldId id="28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8872538"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962025" y="1925638"/>
            <a:ext cx="77724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1647825" y="3738563"/>
            <a:ext cx="64008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962025" y="6100763"/>
            <a:ext cx="1905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3400425" y="6100763"/>
            <a:ext cx="28956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6829425" y="6100763"/>
            <a:ext cx="1905000" cy="457200"/>
          </a:xfrm>
        </p:spPr>
        <p:txBody>
          <a:bodyPr/>
          <a:lstStyle>
            <a:lvl1pPr>
              <a:defRPr>
                <a:solidFill>
                  <a:srgbClr val="A08366"/>
                </a:solidFill>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5" name="Rectangle 9"/>
          <p:cNvSpPr>
            <a:spLocks noGrp="1" noChangeArrowheads="1"/>
          </p:cNvSpPr>
          <p:nvPr>
            <p:ph type="ftr" sz="quarter" idx="11"/>
          </p:nvPr>
        </p:nvSpPr>
        <p:spPr>
          <a:ln/>
        </p:spPr>
        <p:txBody>
          <a:bodyPr/>
          <a:lstStyle>
            <a:lvl1pPr>
              <a:defRPr/>
            </a:lvl1pPr>
          </a:lstStyle>
          <a:p>
            <a:endParaRPr lang="tr-T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457200"/>
            <a:ext cx="19431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990600" y="4572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5" name="Rectangle 9"/>
          <p:cNvSpPr>
            <a:spLocks noGrp="1" noChangeArrowheads="1"/>
          </p:cNvSpPr>
          <p:nvPr>
            <p:ph type="ftr" sz="quarter" idx="11"/>
          </p:nvPr>
        </p:nvSpPr>
        <p:spPr>
          <a:ln/>
        </p:spPr>
        <p:txBody>
          <a:bodyPr/>
          <a:lstStyle>
            <a:lvl1pPr>
              <a:defRPr/>
            </a:lvl1pPr>
          </a:lstStyle>
          <a:p>
            <a:endParaRPr lang="tr-T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617538"/>
            <a:ext cx="7793037"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182688" y="2017713"/>
            <a:ext cx="77724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5" name="Rectangle 1036"/>
          <p:cNvSpPr>
            <a:spLocks noGrp="1" noChangeArrowheads="1"/>
          </p:cNvSpPr>
          <p:nvPr>
            <p:ph type="ftr" sz="quarter" idx="11"/>
          </p:nvPr>
        </p:nvSpPr>
        <p:spPr>
          <a:ln/>
        </p:spPr>
        <p:txBody>
          <a:bodyPr/>
          <a:lstStyle>
            <a:lvl1pPr>
              <a:defRPr/>
            </a:lvl1pPr>
          </a:lstStyle>
          <a:p>
            <a:endParaRPr lang="tr-T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2003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5" name="Rectangle 9"/>
          <p:cNvSpPr>
            <a:spLocks noGrp="1" noChangeArrowheads="1"/>
          </p:cNvSpPr>
          <p:nvPr>
            <p:ph type="ftr" sz="quarter" idx="11"/>
          </p:nvPr>
        </p:nvSpPr>
        <p:spPr>
          <a:ln/>
        </p:spPr>
        <p:txBody>
          <a:bodyPr/>
          <a:lstStyle>
            <a:lvl1pPr>
              <a:defRPr/>
            </a:lvl1pPr>
          </a:lstStyle>
          <a:p>
            <a:endParaRPr lang="tr-T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5" name="Rectangle 9"/>
          <p:cNvSpPr>
            <a:spLocks noGrp="1" noChangeArrowheads="1"/>
          </p:cNvSpPr>
          <p:nvPr>
            <p:ph type="ftr" sz="quarter" idx="11"/>
          </p:nvPr>
        </p:nvSpPr>
        <p:spPr>
          <a:ln/>
        </p:spPr>
        <p:txBody>
          <a:bodyPr/>
          <a:lstStyle>
            <a:lvl1pPr>
              <a:defRPr/>
            </a:lvl1pPr>
          </a:lstStyle>
          <a:p>
            <a:endParaRPr lang="tr-T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6" name="Rectangle 9"/>
          <p:cNvSpPr>
            <a:spLocks noGrp="1" noChangeArrowheads="1"/>
          </p:cNvSpPr>
          <p:nvPr>
            <p:ph type="ftr" sz="quarter" idx="11"/>
          </p:nvPr>
        </p:nvSpPr>
        <p:spPr>
          <a:ln/>
        </p:spPr>
        <p:txBody>
          <a:bodyPr/>
          <a:lstStyle>
            <a:lvl1pPr>
              <a:defRPr/>
            </a:lvl1pPr>
          </a:lstStyle>
          <a:p>
            <a:endParaRPr lang="tr-T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8" name="Rectangle 9"/>
          <p:cNvSpPr>
            <a:spLocks noGrp="1" noChangeArrowheads="1"/>
          </p:cNvSpPr>
          <p:nvPr>
            <p:ph type="ftr" sz="quarter" idx="11"/>
          </p:nvPr>
        </p:nvSpPr>
        <p:spPr>
          <a:ln/>
        </p:spPr>
        <p:txBody>
          <a:bodyPr/>
          <a:lstStyle>
            <a:lvl1pPr>
              <a:defRPr/>
            </a:lvl1pPr>
          </a:lstStyle>
          <a:p>
            <a:endParaRPr lang="tr-T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4" name="Rectangle 9"/>
          <p:cNvSpPr>
            <a:spLocks noGrp="1" noChangeArrowheads="1"/>
          </p:cNvSpPr>
          <p:nvPr>
            <p:ph type="ftr" sz="quarter" idx="11"/>
          </p:nvPr>
        </p:nvSpPr>
        <p:spPr>
          <a:ln/>
        </p:spPr>
        <p:txBody>
          <a:bodyPr/>
          <a:lstStyle>
            <a:lvl1pPr>
              <a:defRPr/>
            </a:lvl1pPr>
          </a:lstStyle>
          <a:p>
            <a:endParaRPr lang="tr-T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3" name="Rectangle 9"/>
          <p:cNvSpPr>
            <a:spLocks noGrp="1" noChangeArrowheads="1"/>
          </p:cNvSpPr>
          <p:nvPr>
            <p:ph type="ftr" sz="quarter" idx="11"/>
          </p:nvPr>
        </p:nvSpPr>
        <p:spPr>
          <a:ln/>
        </p:spPr>
        <p:txBody>
          <a:bodyPr/>
          <a:lstStyle>
            <a:lvl1pPr>
              <a:defRPr/>
            </a:lvl1pPr>
          </a:lstStyle>
          <a:p>
            <a:endParaRPr lang="tr-T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6" name="Rectangle 9"/>
          <p:cNvSpPr>
            <a:spLocks noGrp="1" noChangeArrowheads="1"/>
          </p:cNvSpPr>
          <p:nvPr>
            <p:ph type="ftr" sz="quarter" idx="11"/>
          </p:nvPr>
        </p:nvSpPr>
        <p:spPr>
          <a:ln/>
        </p:spPr>
        <p:txBody>
          <a:bodyPr/>
          <a:lstStyle>
            <a:lvl1pPr>
              <a:defRPr/>
            </a:lvl1pPr>
          </a:lstStyle>
          <a:p>
            <a:endParaRPr lang="tr-T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pPr/>
              <a:t>23.5.2016</a:t>
            </a:fld>
            <a:endParaRPr lang="tr-TR"/>
          </a:p>
        </p:txBody>
      </p:sp>
      <p:sp>
        <p:nvSpPr>
          <p:cNvPr id="6" name="Rectangle 9"/>
          <p:cNvSpPr>
            <a:spLocks noGrp="1" noChangeArrowheads="1"/>
          </p:cNvSpPr>
          <p:nvPr>
            <p:ph type="ftr" sz="quarter" idx="11"/>
          </p:nvPr>
        </p:nvSpPr>
        <p:spPr>
          <a:ln/>
        </p:spPr>
        <p:txBody>
          <a:bodyPr/>
          <a:lstStyle>
            <a:lvl1pPr>
              <a:defRPr/>
            </a:lvl1pPr>
          </a:lstStyle>
          <a:p>
            <a:endParaRPr lang="tr-T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pPr/>
              <a:t>‹#›</a:t>
            </a:fld>
            <a:endParaRPr lang="tr-TR"/>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8872538"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a:p>
          </p:txBody>
        </p:sp>
      </p:grpSp>
      <p:sp>
        <p:nvSpPr>
          <p:cNvPr id="2051" name="Rectangle 6"/>
          <p:cNvSpPr>
            <a:spLocks noGrp="1" noChangeArrowheads="1"/>
          </p:cNvSpPr>
          <p:nvPr>
            <p:ph type="title"/>
          </p:nvPr>
        </p:nvSpPr>
        <p:spPr bwMode="auto">
          <a:xfrm>
            <a:off x="990600" y="4572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9906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pPr/>
              <a:t>23.5.2016</a:t>
            </a:fld>
            <a:endParaRPr lang="tr-TR"/>
          </a:p>
        </p:txBody>
      </p:sp>
      <p:sp>
        <p:nvSpPr>
          <p:cNvPr id="1033" name="Rectangle 9"/>
          <p:cNvSpPr>
            <a:spLocks noGrp="1" noChangeArrowheads="1"/>
          </p:cNvSpPr>
          <p:nvPr>
            <p:ph type="ftr" sz="quarter" idx="3"/>
          </p:nvPr>
        </p:nvSpPr>
        <p:spPr bwMode="auto">
          <a:xfrm>
            <a:off x="3429000" y="6096000"/>
            <a:ext cx="28956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p>
        </p:txBody>
      </p:sp>
      <p:sp>
        <p:nvSpPr>
          <p:cNvPr id="1034" name="Rectangle 10"/>
          <p:cNvSpPr>
            <a:spLocks noGrp="1" noChangeArrowheads="1"/>
          </p:cNvSpPr>
          <p:nvPr>
            <p:ph type="sldNum" sz="quarter" idx="4"/>
          </p:nvPr>
        </p:nvSpPr>
        <p:spPr bwMode="auto">
          <a:xfrm>
            <a:off x="68580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fontScale="90000"/>
          </a:bodyPr>
          <a:lstStyle/>
          <a:p>
            <a:r>
              <a:rPr lang="tr-TR" sz="4800" b="1" smtClean="0"/>
              <a:t>6.2. Personel Sağlığı ve İş Güvenliği</a:t>
            </a:r>
            <a:endParaRPr lang="tr-TR" sz="4800" b="1" dirty="0"/>
          </a:p>
        </p:txBody>
      </p:sp>
      <p:pic>
        <p:nvPicPr>
          <p:cNvPr id="10" name="9 İçerik Yer Tutucusu" descr="is-guvenligi-uzmani.jpg"/>
          <p:cNvPicPr>
            <a:picLocks noGrp="1" noChangeAspect="1"/>
          </p:cNvPicPr>
          <p:nvPr>
            <p:ph idx="1"/>
          </p:nvPr>
        </p:nvPicPr>
        <p:blipFill>
          <a:blip r:embed="rId2"/>
          <a:stretch>
            <a:fillRect/>
          </a:stretch>
        </p:blipFill>
        <p:spPr>
          <a:xfrm>
            <a:off x="928662" y="1643050"/>
            <a:ext cx="7643866" cy="4786346"/>
          </a:xfrm>
        </p:spPr>
        <p:style>
          <a:lnRef idx="1">
            <a:schemeClr val="accent5"/>
          </a:lnRef>
          <a:fillRef idx="3">
            <a:schemeClr val="accent5"/>
          </a:fillRef>
          <a:effectRef idx="2">
            <a:schemeClr val="accent5"/>
          </a:effectRef>
          <a:fontRef idx="minor">
            <a:schemeClr val="lt1"/>
          </a:fontRef>
        </p:style>
      </p:pic>
      <p:sp>
        <p:nvSpPr>
          <p:cNvPr id="5" name="4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fontScale="90000"/>
          </a:bodyPr>
          <a:lstStyle/>
          <a:p>
            <a:r>
              <a:rPr lang="tr-TR" sz="4800" b="1" dirty="0" smtClean="0"/>
              <a:t>6.2. Personel Sağlığı ve İş Güvenliği</a:t>
            </a:r>
            <a:endParaRPr lang="tr-TR" sz="4800" b="1" dirty="0"/>
          </a:p>
        </p:txBody>
      </p:sp>
      <p:sp>
        <p:nvSpPr>
          <p:cNvPr id="6" name="5 İçerik Yer Tutucusu"/>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pPr>
              <a:buFont typeface="Wingdings" pitchFamily="2" charset="2"/>
              <a:buChar char="Ø"/>
            </a:pPr>
            <a:r>
              <a:rPr lang="tr-TR" b="1" dirty="0" smtClean="0">
                <a:latin typeface="Times New Roman" pitchFamily="18" charset="0"/>
              </a:rPr>
              <a:t>İş Güvenliği:</a:t>
            </a:r>
          </a:p>
          <a:p>
            <a:pPr algn="just">
              <a:buNone/>
            </a:pPr>
            <a:r>
              <a:rPr lang="tr-TR" b="1" dirty="0" smtClean="0">
                <a:latin typeface="Times New Roman" pitchFamily="18" charset="0"/>
              </a:rPr>
              <a:t>Çalışanların, işin görülmesi sırasında kaynaklanabilecek tehlike ve risklerden korunmasını sağlamaya yönelik  önlemlerdir.</a:t>
            </a:r>
          </a:p>
          <a:p>
            <a:pPr>
              <a:buFont typeface="Wingdings" pitchFamily="2" charset="2"/>
              <a:buChar char="Ø"/>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flipV="1">
            <a:off x="990600" y="41148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990600" y="642918"/>
            <a:ext cx="7772400" cy="5857916"/>
          </a:xfrm>
        </p:spPr>
        <p:style>
          <a:lnRef idx="1">
            <a:schemeClr val="accent5"/>
          </a:lnRef>
          <a:fillRef idx="3">
            <a:schemeClr val="accent5"/>
          </a:fillRef>
          <a:effectRef idx="2">
            <a:schemeClr val="accent5"/>
          </a:effectRef>
          <a:fontRef idx="minor">
            <a:schemeClr val="lt1"/>
          </a:fontRef>
        </p:style>
        <p:txBody>
          <a:bodyPr/>
          <a:lstStyle/>
          <a:p>
            <a:pPr>
              <a:buNone/>
            </a:pPr>
            <a:r>
              <a:rPr lang="tr-TR" sz="2400" b="1" dirty="0" smtClean="0">
                <a:solidFill>
                  <a:schemeClr val="tx1"/>
                </a:solidFill>
              </a:rPr>
              <a:t>İş Kazaları Nedenleri:</a:t>
            </a:r>
          </a:p>
          <a:p>
            <a:pPr marL="514350" indent="-514350">
              <a:buAutoNum type="arabicPeriod"/>
            </a:pPr>
            <a:r>
              <a:rPr lang="tr-TR" sz="2400" b="1" dirty="0" smtClean="0">
                <a:solidFill>
                  <a:schemeClr val="tx1"/>
                </a:solidFill>
              </a:rPr>
              <a:t>Şans Faktörü: </a:t>
            </a:r>
            <a:r>
              <a:rPr lang="tr-TR" sz="2400" dirty="0" smtClean="0">
                <a:solidFill>
                  <a:schemeClr val="tx1"/>
                </a:solidFill>
              </a:rPr>
              <a:t>Yöneticinin kontrolü dışında meydana gelen kazalara ilişkindir; bu nedenle bu faktöre ilişkin söylenecek bir şey yoktur.</a:t>
            </a:r>
          </a:p>
          <a:p>
            <a:pPr marL="514350" indent="-514350">
              <a:buAutoNum type="arabicPeriod"/>
            </a:pPr>
            <a:r>
              <a:rPr lang="tr-TR" sz="2400" dirty="0" smtClean="0">
                <a:solidFill>
                  <a:schemeClr val="tx1"/>
                </a:solidFill>
              </a:rPr>
              <a:t> </a:t>
            </a:r>
            <a:r>
              <a:rPr lang="tr-TR" sz="2400" b="1" dirty="0" smtClean="0">
                <a:solidFill>
                  <a:schemeClr val="tx1"/>
                </a:solidFill>
              </a:rPr>
              <a:t>Emniyetsiz Koşullar:</a:t>
            </a:r>
          </a:p>
          <a:p>
            <a:pPr marL="514350" indent="-514350">
              <a:buFont typeface="Wingdings" pitchFamily="2" charset="2"/>
              <a:buChar char="Ø"/>
            </a:pPr>
            <a:r>
              <a:rPr lang="tr-TR" sz="2400" dirty="0" smtClean="0">
                <a:solidFill>
                  <a:schemeClr val="tx1"/>
                </a:solidFill>
              </a:rPr>
              <a:t>Arızalı makine ve teçhizatlar</a:t>
            </a:r>
          </a:p>
          <a:p>
            <a:pPr marL="514350" indent="-514350">
              <a:buFont typeface="Wingdings" pitchFamily="2" charset="2"/>
              <a:buChar char="Ø"/>
            </a:pPr>
            <a:r>
              <a:rPr lang="tr-TR" sz="2400" dirty="0" smtClean="0">
                <a:solidFill>
                  <a:schemeClr val="tx1"/>
                </a:solidFill>
              </a:rPr>
              <a:t>Yanlış korunan makine ve teçhizatlar</a:t>
            </a:r>
          </a:p>
          <a:p>
            <a:pPr marL="514350" indent="-514350">
              <a:buFont typeface="Wingdings" pitchFamily="2" charset="2"/>
              <a:buChar char="Ø"/>
            </a:pPr>
            <a:r>
              <a:rPr lang="tr-TR" sz="2400" dirty="0" smtClean="0">
                <a:solidFill>
                  <a:schemeClr val="tx1"/>
                </a:solidFill>
              </a:rPr>
              <a:t>Depolama hataları</a:t>
            </a:r>
          </a:p>
          <a:p>
            <a:pPr marL="514350" indent="-514350">
              <a:buFont typeface="Wingdings" pitchFamily="2" charset="2"/>
              <a:buChar char="Ø"/>
            </a:pPr>
            <a:r>
              <a:rPr lang="tr-TR" sz="2400" dirty="0" smtClean="0">
                <a:solidFill>
                  <a:schemeClr val="tx1"/>
                </a:solidFill>
              </a:rPr>
              <a:t>Yetersiz veya yanlış aydınlatma</a:t>
            </a:r>
          </a:p>
          <a:p>
            <a:pPr marL="514350" indent="-514350">
              <a:buFont typeface="Wingdings" pitchFamily="2" charset="2"/>
              <a:buChar char="Ø"/>
            </a:pPr>
            <a:r>
              <a:rPr lang="tr-TR" sz="2400" dirty="0" smtClean="0">
                <a:solidFill>
                  <a:schemeClr val="tx1"/>
                </a:solidFill>
              </a:rPr>
              <a:t>Aşırı Gürültü</a:t>
            </a:r>
          </a:p>
          <a:p>
            <a:pPr marL="514350" indent="-514350">
              <a:buFont typeface="Wingdings" pitchFamily="2" charset="2"/>
              <a:buChar char="Ø"/>
            </a:pPr>
            <a:r>
              <a:rPr lang="tr-TR" sz="2400" dirty="0" smtClean="0">
                <a:solidFill>
                  <a:schemeClr val="tx1"/>
                </a:solidFill>
              </a:rPr>
              <a:t>Çalışma Ortamındaki Renk Uyumsuzluğu</a:t>
            </a:r>
          </a:p>
          <a:p>
            <a:pPr marL="514350" indent="-514350">
              <a:buNone/>
            </a:pPr>
            <a:endParaRPr lang="tr-TR" sz="24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3</a:t>
            </a:fld>
            <a:endParaRPr lang="tr-TR"/>
          </a:p>
        </p:txBody>
      </p:sp>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flipV="1">
            <a:off x="990600" y="41148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990600" y="571480"/>
            <a:ext cx="7772400" cy="5372120"/>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3. Emniyetsiz Davranışlar</a:t>
            </a:r>
          </a:p>
          <a:p>
            <a:pPr>
              <a:buNone/>
            </a:pPr>
            <a:r>
              <a:rPr lang="tr-TR" dirty="0" smtClean="0">
                <a:solidFill>
                  <a:schemeClr val="tx1"/>
                </a:solidFill>
              </a:rPr>
              <a:t>Makine ve teçhizatın güvenliğini sağlayamama</a:t>
            </a:r>
          </a:p>
          <a:p>
            <a:pPr>
              <a:buNone/>
            </a:pPr>
            <a:r>
              <a:rPr lang="tr-TR" dirty="0" smtClean="0">
                <a:solidFill>
                  <a:schemeClr val="tx1"/>
                </a:solidFill>
              </a:rPr>
              <a:t>Makine ve teçhizatı yanlış kullanma </a:t>
            </a:r>
          </a:p>
          <a:p>
            <a:pPr>
              <a:buNone/>
            </a:pPr>
            <a:r>
              <a:rPr lang="tr-TR" dirty="0" smtClean="0">
                <a:solidFill>
                  <a:schemeClr val="tx1"/>
                </a:solidFill>
              </a:rPr>
              <a:t>Kullanılması tehlikeli olan bir makine ve teçhizatı kullanma </a:t>
            </a:r>
          </a:p>
          <a:p>
            <a:pPr>
              <a:buNone/>
            </a:pPr>
            <a:r>
              <a:rPr lang="tr-TR" dirty="0" smtClean="0">
                <a:solidFill>
                  <a:schemeClr val="tx1"/>
                </a:solidFill>
              </a:rPr>
              <a:t>Yükleme, yerleştirme ve montajda güvenilir olmayan yöntemleri kullanma vb.</a:t>
            </a: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4</a:t>
            </a:fld>
            <a:endParaRPr lang="tr-T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457200"/>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990600" y="642918"/>
            <a:ext cx="7772400" cy="5643602"/>
          </a:xfrm>
        </p:spPr>
        <p:style>
          <a:lnRef idx="1">
            <a:schemeClr val="accent5"/>
          </a:lnRef>
          <a:fillRef idx="3">
            <a:schemeClr val="accent5"/>
          </a:fillRef>
          <a:effectRef idx="2">
            <a:schemeClr val="accent5"/>
          </a:effectRef>
          <a:fontRef idx="minor">
            <a:schemeClr val="lt1"/>
          </a:fontRef>
        </p:style>
        <p:txBody>
          <a:bodyPr/>
          <a:lstStyle/>
          <a:p>
            <a:pPr>
              <a:buNone/>
            </a:pPr>
            <a:r>
              <a:rPr lang="tr-TR" sz="2800" b="1" dirty="0" smtClean="0">
                <a:solidFill>
                  <a:schemeClr val="tx1"/>
                </a:solidFill>
              </a:rPr>
              <a:t>İş kazalarının işletmeye yüklediği maliyetler:</a:t>
            </a:r>
          </a:p>
          <a:p>
            <a:pPr algn="just">
              <a:buNone/>
            </a:pPr>
            <a:r>
              <a:rPr lang="tr-TR" sz="2800" dirty="0" smtClean="0">
                <a:solidFill>
                  <a:schemeClr val="tx1"/>
                </a:solidFill>
              </a:rPr>
              <a:t>Kazaya uğrayan işçiye yapılacak yardım</a:t>
            </a:r>
          </a:p>
          <a:p>
            <a:pPr algn="just">
              <a:buNone/>
            </a:pPr>
            <a:r>
              <a:rPr lang="tr-TR" sz="2800" dirty="0" smtClean="0">
                <a:solidFill>
                  <a:schemeClr val="tx1"/>
                </a:solidFill>
              </a:rPr>
              <a:t>Kaza nedeniyle makine ve teçhizatta meydana gelen zararlar</a:t>
            </a:r>
          </a:p>
          <a:p>
            <a:pPr algn="just">
              <a:buNone/>
            </a:pPr>
            <a:r>
              <a:rPr lang="tr-TR" sz="2800" dirty="0" smtClean="0">
                <a:solidFill>
                  <a:schemeClr val="tx1"/>
                </a:solidFill>
              </a:rPr>
              <a:t>Meydana gelen kaza, kazaya uğrayan personelin moralini olumsuz etkileyebileceği gibi diğer personel açısından da bir huzursuzluk ortamı yaratır ve moralin düşmesine neden olur.</a:t>
            </a:r>
          </a:p>
          <a:p>
            <a:pPr algn="just">
              <a:buNone/>
            </a:pPr>
            <a:r>
              <a:rPr lang="tr-TR" sz="2800" dirty="0" smtClean="0">
                <a:solidFill>
                  <a:schemeClr val="tx1"/>
                </a:solidFill>
              </a:rPr>
              <a:t>Kazaya uğrayan personel çalışamaz duruma gelmesi ile yeniden personelin işe alınması ve bu durumun getireceği maliyetler</a:t>
            </a:r>
          </a:p>
          <a:p>
            <a:pPr>
              <a:buNone/>
            </a:pPr>
            <a:r>
              <a:rPr lang="tr-TR" dirty="0" smtClean="0">
                <a:solidFill>
                  <a:schemeClr val="tx1"/>
                </a:solidFill>
              </a:rPr>
              <a:t> </a:t>
            </a: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5</a:t>
            </a:fld>
            <a:endParaRPr lang="tr-TR"/>
          </a:p>
        </p:txBody>
      </p:sp>
    </p:spTree>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457200"/>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990600" y="500042"/>
            <a:ext cx="7772400" cy="6072230"/>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Örgütte Personel Güvenlik Programı</a:t>
            </a:r>
          </a:p>
          <a:p>
            <a:pPr algn="just">
              <a:buNone/>
            </a:pPr>
            <a:r>
              <a:rPr lang="tr-TR" sz="2000" dirty="0" smtClean="0">
                <a:solidFill>
                  <a:schemeClr val="tx1"/>
                </a:solidFill>
              </a:rPr>
              <a:t>Meydana gelen en küçük bir kazanın bile hem personele hem de örgüte büyük bir maliyeti vardır.Bu maliyetler, yönetim kadrolarını güvenlik ve sağlık problemleri ile daha yakından ilgilenmeye davet eder. Zorunluluklar işletmeleri “güvenlik programları” oluşturmaya zorlar.</a:t>
            </a:r>
          </a:p>
          <a:p>
            <a:pPr algn="just">
              <a:buFont typeface="Wingdings" pitchFamily="2" charset="2"/>
              <a:buChar char="Ø"/>
            </a:pPr>
            <a:r>
              <a:rPr lang="tr-TR" sz="2000" dirty="0" smtClean="0">
                <a:solidFill>
                  <a:schemeClr val="tx1"/>
                </a:solidFill>
              </a:rPr>
              <a:t>Başarılı bir güvenlik programı için aşağıdaki unsurlara gerek duyulur:</a:t>
            </a:r>
          </a:p>
          <a:p>
            <a:pPr algn="just">
              <a:buFont typeface="Wingdings" pitchFamily="2" charset="2"/>
              <a:buChar char="Ø"/>
            </a:pPr>
            <a:r>
              <a:rPr lang="tr-TR" sz="2000" dirty="0" smtClean="0">
                <a:solidFill>
                  <a:schemeClr val="tx1"/>
                </a:solidFill>
              </a:rPr>
              <a:t>Güvenlik programlarının etkili olabilmesi için tüm yönetsel kademlerin ve öncelikle de üst yönetimin desteğine ihtiyaç vardır.</a:t>
            </a:r>
          </a:p>
          <a:p>
            <a:pPr algn="just">
              <a:buFont typeface="Wingdings" pitchFamily="2" charset="2"/>
              <a:buChar char="Ø"/>
            </a:pPr>
            <a:r>
              <a:rPr lang="tr-TR" sz="2000" dirty="0" smtClean="0">
                <a:solidFill>
                  <a:schemeClr val="tx1"/>
                </a:solidFill>
              </a:rPr>
              <a:t>İş güvenliği ile ilgilenen bir birime veya bir kişiye gereksinim vardır.</a:t>
            </a:r>
          </a:p>
          <a:p>
            <a:pPr algn="just">
              <a:buFont typeface="Wingdings" pitchFamily="2" charset="2"/>
              <a:buChar char="Ø"/>
            </a:pPr>
            <a:r>
              <a:rPr lang="tr-TR" sz="2000" dirty="0" smtClean="0">
                <a:solidFill>
                  <a:schemeClr val="tx1"/>
                </a:solidFill>
              </a:rPr>
              <a:t>Kazaya eğilimli personeli işe almayı engelleyici personel seçme tekniği kullanmak gerekir.</a:t>
            </a:r>
          </a:p>
          <a:p>
            <a:pPr algn="just">
              <a:buFont typeface="Wingdings" pitchFamily="2" charset="2"/>
              <a:buChar char="Ø"/>
            </a:pPr>
            <a:r>
              <a:rPr lang="tr-TR" sz="2000" dirty="0" smtClean="0">
                <a:solidFill>
                  <a:schemeClr val="tx1"/>
                </a:solidFill>
              </a:rPr>
              <a:t>Personelin eğitilmesi, iş kazalarını önlemede en etkili yollardan biridir.</a:t>
            </a:r>
          </a:p>
          <a:p>
            <a:pPr algn="just">
              <a:buFont typeface="Wingdings" pitchFamily="2" charset="2"/>
              <a:buChar char="Ø"/>
            </a:pPr>
            <a:r>
              <a:rPr lang="tr-TR" sz="2000" dirty="0" smtClean="0">
                <a:solidFill>
                  <a:schemeClr val="tx1"/>
                </a:solidFill>
              </a:rPr>
              <a:t>Yönetim ve personel temsilcilerini içeren “iş güvenliği </a:t>
            </a:r>
            <a:r>
              <a:rPr lang="tr-TR" sz="2000" dirty="0" err="1" smtClean="0">
                <a:solidFill>
                  <a:schemeClr val="tx1"/>
                </a:solidFill>
              </a:rPr>
              <a:t>komiteleri”nin</a:t>
            </a:r>
            <a:r>
              <a:rPr lang="tr-TR" sz="2000" dirty="0" smtClean="0">
                <a:solidFill>
                  <a:schemeClr val="tx1"/>
                </a:solidFill>
              </a:rPr>
              <a:t> kurulması da çalışanların iş güvenliği konusunda sorumluluk almalarını sağlayabilir.</a:t>
            </a:r>
          </a:p>
          <a:p>
            <a:pPr algn="just">
              <a:buFont typeface="Wingdings" pitchFamily="2" charset="2"/>
              <a:buChar char="Ø"/>
            </a:pPr>
            <a:r>
              <a:rPr lang="tr-TR" sz="2000" dirty="0" smtClean="0">
                <a:solidFill>
                  <a:schemeClr val="tx1"/>
                </a:solidFill>
              </a:rPr>
              <a:t>Kazaların teşhisi ve kontrolü de mutlaka yapılması gereken bir faaliyettir.</a:t>
            </a:r>
            <a:endParaRPr lang="tr-TR" sz="20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457200"/>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990600" y="428604"/>
            <a:ext cx="7772400" cy="5514996"/>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Personel Sağlık Programı</a:t>
            </a:r>
          </a:p>
          <a:p>
            <a:pPr algn="just">
              <a:buNone/>
            </a:pPr>
            <a:r>
              <a:rPr lang="tr-TR" dirty="0" smtClean="0">
                <a:solidFill>
                  <a:schemeClr val="tx1"/>
                </a:solidFill>
              </a:rPr>
              <a:t>Örgütlerde insan faktörünün varlığı, belirli sağlık ihtiyaçlarının karşılanmasını gerekli kılar, bu nedenle işletmelerde sağlık programı yürütme zorunluluğu ortaya çıkar. Günümüzde pek çok örgüt, personelin fiziksel ve zihinsel sağlığını korumak amacıyla yoğun programlar geliştirmişlerdir. Bu programların bazıları sadece yöneticilere yönelik iken, bir kısmı da tüm personeli kapsayan türdedir.</a:t>
            </a: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pPr/>
              <a:t>7</a:t>
            </a:fld>
            <a:endParaRPr lang="tr-TR"/>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990600" y="457200"/>
            <a:ext cx="7772400" cy="900098"/>
          </a:xfrm>
        </p:spPr>
        <p:style>
          <a:lnRef idx="1">
            <a:schemeClr val="accent3"/>
          </a:lnRef>
          <a:fillRef idx="3">
            <a:schemeClr val="accent3"/>
          </a:fillRef>
          <a:effectRef idx="2">
            <a:schemeClr val="accent3"/>
          </a:effectRef>
          <a:fontRef idx="minor">
            <a:schemeClr val="lt1"/>
          </a:fontRef>
        </p:style>
        <p:txBody>
          <a:bodyPr>
            <a:normAutofit fontScale="90000"/>
          </a:bodyPr>
          <a:lstStyle/>
          <a:p>
            <a:pPr algn="just"/>
            <a:r>
              <a:rPr lang="tr-TR" sz="2800" b="1" dirty="0" smtClean="0"/>
              <a:t>İş Kazası ve Meslek Hastalıklarının Etmen ve Sonuçları</a:t>
            </a:r>
            <a:endParaRPr lang="tr-TR" sz="2800" b="1" dirty="0"/>
          </a:p>
        </p:txBody>
      </p:sp>
      <p:graphicFrame>
        <p:nvGraphicFramePr>
          <p:cNvPr id="7" name="6 İçerik Yer Tutucusu"/>
          <p:cNvGraphicFramePr>
            <a:graphicFrameLocks noGrp="1"/>
          </p:cNvGraphicFramePr>
          <p:nvPr>
            <p:ph idx="1"/>
          </p:nvPr>
        </p:nvGraphicFramePr>
        <p:xfrm>
          <a:off x="990600" y="1428750"/>
          <a:ext cx="7772400" cy="340868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r>
                        <a:rPr lang="tr-TR" dirty="0" smtClean="0"/>
                        <a:t>KAYNAKLAR</a:t>
                      </a:r>
                      <a:endParaRPr lang="tr-TR" dirty="0"/>
                    </a:p>
                  </a:txBody>
                  <a:tcPr/>
                </a:tc>
                <a:tc>
                  <a:txBody>
                    <a:bodyPr/>
                    <a:lstStyle/>
                    <a:p>
                      <a:r>
                        <a:rPr lang="tr-TR" dirty="0" smtClean="0"/>
                        <a:t>KOŞULLAR</a:t>
                      </a:r>
                      <a:endParaRPr lang="tr-TR" dirty="0"/>
                    </a:p>
                  </a:txBody>
                  <a:tcPr/>
                </a:tc>
                <a:tc>
                  <a:txBody>
                    <a:bodyPr/>
                    <a:lstStyle/>
                    <a:p>
                      <a:r>
                        <a:rPr lang="tr-TR" dirty="0" smtClean="0"/>
                        <a:t>ÇIKTILAR</a:t>
                      </a:r>
                      <a:endParaRPr lang="tr-TR" dirty="0"/>
                    </a:p>
                  </a:txBody>
                  <a:tcPr/>
                </a:tc>
              </a:tr>
              <a:tr h="370840">
                <a:tc>
                  <a:txBody>
                    <a:bodyPr/>
                    <a:lstStyle/>
                    <a:p>
                      <a:r>
                        <a:rPr lang="tr-TR" b="1" dirty="0" smtClean="0"/>
                        <a:t>Fiziksel İş</a:t>
                      </a:r>
                      <a:r>
                        <a:rPr lang="tr-TR" b="1" baseline="0" dirty="0" smtClean="0"/>
                        <a:t> Çevresi</a:t>
                      </a:r>
                      <a:endParaRPr lang="tr-TR" b="1" dirty="0"/>
                    </a:p>
                  </a:txBody>
                  <a:tcPr/>
                </a:tc>
                <a:tc>
                  <a:txBody>
                    <a:bodyPr/>
                    <a:lstStyle/>
                    <a:p>
                      <a:r>
                        <a:rPr lang="tr-TR" b="1" dirty="0" smtClean="0"/>
                        <a:t>Fiziksel-Psikolojik</a:t>
                      </a:r>
                      <a:endParaRPr lang="tr-TR" b="1" dirty="0"/>
                    </a:p>
                  </a:txBody>
                  <a:tcPr/>
                </a:tc>
                <a:tc>
                  <a:txBody>
                    <a:bodyPr/>
                    <a:lstStyle/>
                    <a:p>
                      <a:r>
                        <a:rPr lang="tr-TR" dirty="0" smtClean="0"/>
                        <a:t>Yüksek personel devri</a:t>
                      </a:r>
                      <a:endParaRPr lang="tr-TR" dirty="0"/>
                    </a:p>
                  </a:txBody>
                  <a:tcPr/>
                </a:tc>
              </a:tr>
              <a:tr h="370840">
                <a:tc>
                  <a:txBody>
                    <a:bodyPr/>
                    <a:lstStyle/>
                    <a:p>
                      <a:r>
                        <a:rPr lang="tr-TR" dirty="0" smtClean="0"/>
                        <a:t>İş kazaları</a:t>
                      </a:r>
                      <a:endParaRPr lang="tr-TR" dirty="0"/>
                    </a:p>
                  </a:txBody>
                  <a:tcPr/>
                </a:tc>
                <a:tc>
                  <a:txBody>
                    <a:bodyPr/>
                    <a:lstStyle/>
                    <a:p>
                      <a:r>
                        <a:rPr lang="tr-TR" dirty="0" smtClean="0"/>
                        <a:t>Organ</a:t>
                      </a:r>
                      <a:r>
                        <a:rPr lang="tr-TR" baseline="0" dirty="0" smtClean="0"/>
                        <a:t> kaybı</a:t>
                      </a:r>
                      <a:endParaRPr lang="tr-TR" dirty="0"/>
                    </a:p>
                  </a:txBody>
                  <a:tcPr/>
                </a:tc>
                <a:tc>
                  <a:txBody>
                    <a:bodyPr/>
                    <a:lstStyle/>
                    <a:p>
                      <a:r>
                        <a:rPr lang="tr-TR" dirty="0" smtClean="0"/>
                        <a:t>Tatminsizlik </a:t>
                      </a:r>
                      <a:endParaRPr lang="tr-TR" dirty="0"/>
                    </a:p>
                  </a:txBody>
                  <a:tcPr/>
                </a:tc>
              </a:tr>
              <a:tr h="370840">
                <a:tc>
                  <a:txBody>
                    <a:bodyPr/>
                    <a:lstStyle/>
                    <a:p>
                      <a:r>
                        <a:rPr lang="tr-TR" dirty="0" smtClean="0"/>
                        <a:t>Meslek hastalıkları</a:t>
                      </a:r>
                      <a:endParaRPr lang="tr-TR" dirty="0"/>
                    </a:p>
                  </a:txBody>
                  <a:tcPr/>
                </a:tc>
                <a:tc>
                  <a:txBody>
                    <a:bodyPr/>
                    <a:lstStyle/>
                    <a:p>
                      <a:r>
                        <a:rPr lang="tr-TR" dirty="0" smtClean="0"/>
                        <a:t>Kanser-lösemi</a:t>
                      </a:r>
                      <a:endParaRPr lang="tr-TR" dirty="0"/>
                    </a:p>
                  </a:txBody>
                  <a:tcPr/>
                </a:tc>
                <a:tc>
                  <a:txBody>
                    <a:bodyPr/>
                    <a:lstStyle/>
                    <a:p>
                      <a:endParaRPr lang="tr-TR" dirty="0"/>
                    </a:p>
                  </a:txBody>
                  <a:tcPr/>
                </a:tc>
              </a:tr>
              <a:tr h="370840">
                <a:tc>
                  <a:txBody>
                    <a:bodyPr/>
                    <a:lstStyle/>
                    <a:p>
                      <a:r>
                        <a:rPr lang="tr-TR" b="1" dirty="0" smtClean="0"/>
                        <a:t>Sosyal-psikolojik Çevre</a:t>
                      </a:r>
                      <a:endParaRPr lang="tr-TR" b="1" dirty="0"/>
                    </a:p>
                  </a:txBody>
                  <a:tcPr/>
                </a:tc>
                <a:tc>
                  <a:txBody>
                    <a:bodyPr/>
                    <a:lstStyle/>
                    <a:p>
                      <a:r>
                        <a:rPr lang="tr-TR" b="1" dirty="0" smtClean="0"/>
                        <a:t>psikolojik</a:t>
                      </a:r>
                      <a:endParaRPr lang="tr-TR" b="1" dirty="0"/>
                    </a:p>
                  </a:txBody>
                  <a:tcPr/>
                </a:tc>
                <a:tc>
                  <a:txBody>
                    <a:bodyPr/>
                    <a:lstStyle/>
                    <a:p>
                      <a:endParaRPr lang="tr-TR" dirty="0"/>
                    </a:p>
                  </a:txBody>
                  <a:tcPr/>
                </a:tc>
              </a:tr>
              <a:tr h="370840">
                <a:tc>
                  <a:txBody>
                    <a:bodyPr/>
                    <a:lstStyle/>
                    <a:p>
                      <a:r>
                        <a:rPr lang="tr-TR" dirty="0" smtClean="0"/>
                        <a:t>İş yaşam kalitesinin düşüklüğü</a:t>
                      </a:r>
                      <a:endParaRPr lang="tr-TR" dirty="0"/>
                    </a:p>
                  </a:txBody>
                  <a:tcPr/>
                </a:tc>
                <a:tc>
                  <a:txBody>
                    <a:bodyPr/>
                    <a:lstStyle/>
                    <a:p>
                      <a:r>
                        <a:rPr lang="tr-TR" dirty="0" smtClean="0"/>
                        <a:t>Tatminsizlik</a:t>
                      </a:r>
                      <a:endParaRPr lang="tr-TR" dirty="0"/>
                    </a:p>
                  </a:txBody>
                  <a:tcPr/>
                </a:tc>
                <a:tc>
                  <a:txBody>
                    <a:bodyPr/>
                    <a:lstStyle/>
                    <a:p>
                      <a:r>
                        <a:rPr lang="tr-TR" dirty="0" smtClean="0"/>
                        <a:t>Düşük verimlilik-tedavi istekleri-düşük etkililik</a:t>
                      </a:r>
                      <a:endParaRPr lang="tr-TR" dirty="0"/>
                    </a:p>
                  </a:txBody>
                  <a:tcPr/>
                </a:tc>
              </a:tr>
              <a:tr h="370840">
                <a:tc>
                  <a:txBody>
                    <a:bodyPr/>
                    <a:lstStyle/>
                    <a:p>
                      <a:r>
                        <a:rPr lang="tr-TR" dirty="0" smtClean="0"/>
                        <a:t>Örgütsel stres</a:t>
                      </a:r>
                      <a:endParaRPr lang="tr-TR" dirty="0"/>
                    </a:p>
                  </a:txBody>
                  <a:tcPr/>
                </a:tc>
                <a:tc>
                  <a:txBody>
                    <a:bodyPr/>
                    <a:lstStyle/>
                    <a:p>
                      <a:r>
                        <a:rPr lang="tr-TR" dirty="0" smtClean="0"/>
                        <a:t>Duygusuzluk- karmaşa</a:t>
                      </a:r>
                      <a:endParaRPr lang="tr-TR" dirty="0"/>
                    </a:p>
                  </a:txBody>
                  <a:tcPr/>
                </a:tc>
                <a:tc>
                  <a:txBody>
                    <a:bodyPr/>
                    <a:lstStyle/>
                    <a:p>
                      <a:r>
                        <a:rPr lang="tr-TR" dirty="0" smtClean="0"/>
                        <a:t>Yüksek tazminat maliyetleri- işe ilginin azalması</a:t>
                      </a:r>
                      <a:endParaRPr lang="tr-TR" dirty="0"/>
                    </a:p>
                  </a:txBody>
                  <a:tcPr/>
                </a:tc>
              </a:tr>
            </a:tbl>
          </a:graphicData>
        </a:graphic>
      </p:graphicFrame>
      <p:sp>
        <p:nvSpPr>
          <p:cNvPr id="5" name="4 Slayt Numarası Yer Tutucusu"/>
          <p:cNvSpPr>
            <a:spLocks noGrp="1"/>
          </p:cNvSpPr>
          <p:nvPr>
            <p:ph type="sldNum" sz="quarter" idx="12"/>
          </p:nvPr>
        </p:nvSpPr>
        <p:spPr/>
        <p:txBody>
          <a:bodyPr/>
          <a:lstStyle/>
          <a:p>
            <a:fld id="{B1DEFA8C-F947-479F-BE07-76B6B3F80BF1}" type="slidenum">
              <a:rPr lang="tr-TR" smtClean="0"/>
              <a:pPr/>
              <a:t>8</a:t>
            </a:fld>
            <a:endParaRPr lang="tr-T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584" y="-675456"/>
            <a:ext cx="7772400" cy="1143000"/>
          </a:xfrm>
        </p:spPr>
        <p:txBody>
          <a:bodyPr/>
          <a:lstStyle/>
          <a:p>
            <a:endParaRPr lang="tr-TR" dirty="0"/>
          </a:p>
        </p:txBody>
      </p:sp>
      <p:sp>
        <p:nvSpPr>
          <p:cNvPr id="3" name="İçerik Yer Tutucusu 2"/>
          <p:cNvSpPr>
            <a:spLocks noGrp="1"/>
          </p:cNvSpPr>
          <p:nvPr>
            <p:ph idx="1"/>
          </p:nvPr>
        </p:nvSpPr>
        <p:spPr>
          <a:xfrm>
            <a:off x="990600" y="620688"/>
            <a:ext cx="7772400" cy="5322912"/>
          </a:xfrm>
        </p:spPr>
        <p:txBody>
          <a:bodyPr/>
          <a:lstStyle/>
          <a:p>
            <a:endParaRPr lang="tr-TR" dirty="0" smtClean="0"/>
          </a:p>
          <a:p>
            <a:endParaRPr lang="tr-TR" dirty="0"/>
          </a:p>
          <a:p>
            <a:endParaRPr lang="tr-TR" dirty="0" smtClean="0"/>
          </a:p>
          <a:p>
            <a:endParaRPr lang="tr-TR" dirty="0"/>
          </a:p>
          <a:p>
            <a:r>
              <a:rPr lang="tr-TR" sz="6000" dirty="0" smtClean="0"/>
              <a:t>TEŞEKKÜRLER…</a:t>
            </a:r>
          </a:p>
        </p:txBody>
      </p:sp>
    </p:spTree>
    <p:extLst>
      <p:ext uri="{BB962C8B-B14F-4D97-AF65-F5344CB8AC3E}">
        <p14:creationId xmlns:p14="http://schemas.microsoft.com/office/powerpoint/2010/main" val="284445096"/>
      </p:ext>
    </p:extLst>
  </p:cSld>
  <p:clrMapOvr>
    <a:masterClrMapping/>
  </p:clrMapOvr>
  <p:transition spd="med">
    <p:random/>
  </p:transition>
</p:sld>
</file>

<file path=ppt/theme/theme1.xml><?xml version="1.0" encoding="utf-8"?>
<a:theme xmlns:a="http://schemas.openxmlformats.org/drawingml/2006/main" name="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Tema1</Template>
  <TotalTime>107</TotalTime>
  <Words>426</Words>
  <Application>Microsoft Office PowerPoint</Application>
  <PresentationFormat>Ekran Gösterisi (4:3)</PresentationFormat>
  <Paragraphs>68</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Monotype Sorts</vt:lpstr>
      <vt:lpstr>Times New Roman</vt:lpstr>
      <vt:lpstr>Wingdings</vt:lpstr>
      <vt:lpstr>Tema1</vt:lpstr>
      <vt:lpstr>6.2. Personel Sağlığı ve İş Güvenliği</vt:lpstr>
      <vt:lpstr>6.2. Personel Sağlığı ve İş Güvenliği</vt:lpstr>
      <vt:lpstr>PowerPoint Sunusu</vt:lpstr>
      <vt:lpstr>PowerPoint Sunusu</vt:lpstr>
      <vt:lpstr>PowerPoint Sunusu</vt:lpstr>
      <vt:lpstr>PowerPoint Sunusu</vt:lpstr>
      <vt:lpstr>PowerPoint Sunusu</vt:lpstr>
      <vt:lpstr>İş Kazası ve Meslek Hastalıklarının Etmen ve Sonuçları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 Personel Sağlığı ve İş Güvenliği</dc:title>
  <dc:creator>ahmtkya</dc:creator>
  <cp:lastModifiedBy>OZLEM ATAY</cp:lastModifiedBy>
  <cp:revision>13</cp:revision>
  <dcterms:created xsi:type="dcterms:W3CDTF">2015-05-23T18:38:41Z</dcterms:created>
  <dcterms:modified xsi:type="dcterms:W3CDTF">2016-05-23T10:40:51Z</dcterms:modified>
</cp:coreProperties>
</file>