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56" r:id="rId2"/>
    <p:sldId id="259" r:id="rId3"/>
    <p:sldId id="261" r:id="rId4"/>
    <p:sldId id="264" r:id="rId5"/>
    <p:sldId id="265" r:id="rId6"/>
    <p:sldId id="260" r:id="rId7"/>
    <p:sldId id="263" r:id="rId8"/>
    <p:sldId id="257" r:id="rId9"/>
    <p:sldId id="258" r:id="rId10"/>
    <p:sldId id="262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6291"/>
  </p:normalViewPr>
  <p:slideViewPr>
    <p:cSldViewPr snapToGrid="0" snapToObjects="1">
      <p:cViewPr varScale="1">
        <p:scale>
          <a:sx n="121" d="100"/>
          <a:sy n="121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D12D-1E88-164E-86AC-9B9BFD0979C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FDB2-B97A-4140-91C9-F9CE75F61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77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D12D-1E88-164E-86AC-9B9BFD0979C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FDB2-B97A-4140-91C9-F9CE75F61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93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D12D-1E88-164E-86AC-9B9BFD0979C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FDB2-B97A-4140-91C9-F9CE75F61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4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D12D-1E88-164E-86AC-9B9BFD0979C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FDB2-B97A-4140-91C9-F9CE75F61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00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D12D-1E88-164E-86AC-9B9BFD0979C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FDB2-B97A-4140-91C9-F9CE75F61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216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D12D-1E88-164E-86AC-9B9BFD0979C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FDB2-B97A-4140-91C9-F9CE75F61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18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D12D-1E88-164E-86AC-9B9BFD0979C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FDB2-B97A-4140-91C9-F9CE75F61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93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D12D-1E88-164E-86AC-9B9BFD0979C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FDB2-B97A-4140-91C9-F9CE75F61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77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D12D-1E88-164E-86AC-9B9BFD0979C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FDB2-B97A-4140-91C9-F9CE75F61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55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D12D-1E88-164E-86AC-9B9BFD0979C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FDB2-B97A-4140-91C9-F9CE75F61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8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D12D-1E88-164E-86AC-9B9BFD0979C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FDB2-B97A-4140-91C9-F9CE75F61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87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5D12D-1E88-164E-86AC-9B9BFD0979C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FDB2-B97A-4140-91C9-F9CE75F61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0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57/9780230289635_13#citeas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ink.springer.com/book/10.1057/978023028963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Devlet Gelenekleri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Karşılaştırmalı Tarihsel </a:t>
            </a:r>
            <a:r>
              <a:rPr lang="tr-TR" dirty="0"/>
              <a:t>A</a:t>
            </a:r>
            <a:r>
              <a:rPr lang="tr-TR" dirty="0" smtClean="0"/>
              <a:t>naliz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47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Devlet Gelenekleri: Yakınsama Perspektifinde Değerlendirme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/>
              <a:t>Anglo</a:t>
            </a:r>
            <a:r>
              <a:rPr lang="tr-TR" dirty="0"/>
              <a:t> </a:t>
            </a:r>
            <a:r>
              <a:rPr lang="tr-TR" dirty="0" err="1"/>
              <a:t>Saksonlaşan</a:t>
            </a:r>
            <a:r>
              <a:rPr lang="tr-TR" dirty="0"/>
              <a:t> </a:t>
            </a:r>
            <a:r>
              <a:rPr lang="tr-TR" dirty="0" err="1" smtClean="0"/>
              <a:t>Napolyoncu</a:t>
            </a:r>
            <a:r>
              <a:rPr lang="tr-TR" dirty="0" smtClean="0"/>
              <a:t> </a:t>
            </a:r>
            <a:r>
              <a:rPr lang="tr-TR" dirty="0"/>
              <a:t>Devlet Geleneği Tükendi Mi</a:t>
            </a:r>
            <a:r>
              <a:rPr lang="tr-TR" dirty="0" smtClean="0"/>
              <a:t>? </a:t>
            </a:r>
          </a:p>
          <a:p>
            <a:pPr marL="457200" lvl="1" indent="0">
              <a:buNone/>
            </a:pPr>
            <a:r>
              <a:rPr lang="tr-TR" sz="2000" dirty="0" smtClean="0"/>
              <a:t>Kamu Hukukunun Gerilemesi ve Ortak Hukuka Doğru Yönelme</a:t>
            </a:r>
          </a:p>
          <a:p>
            <a:pPr marL="457200" lvl="1" indent="0">
              <a:buNone/>
            </a:pPr>
            <a:r>
              <a:rPr lang="tr-TR" sz="2000" dirty="0" smtClean="0"/>
              <a:t>Kamu Hizmetlerinin Örgütlenmesinde Özel Hukuk Sistemine Gidiş</a:t>
            </a:r>
          </a:p>
          <a:p>
            <a:pPr marL="457200" lvl="1" indent="0">
              <a:buNone/>
            </a:pPr>
            <a:r>
              <a:rPr lang="tr-TR" sz="2000" dirty="0" smtClean="0"/>
              <a:t>Personel Rejiminde </a:t>
            </a:r>
            <a:r>
              <a:rPr lang="tr-TR" sz="2000" dirty="0" err="1" smtClean="0"/>
              <a:t>Sözleşmelilik</a:t>
            </a:r>
            <a:endParaRPr lang="tr-TR" sz="2000" dirty="0"/>
          </a:p>
          <a:p>
            <a:r>
              <a:rPr lang="tr-TR" dirty="0" err="1" smtClean="0"/>
              <a:t>Anglo</a:t>
            </a:r>
            <a:r>
              <a:rPr lang="tr-TR" dirty="0" smtClean="0"/>
              <a:t> </a:t>
            </a:r>
            <a:r>
              <a:rPr lang="tr-TR" dirty="0" err="1" smtClean="0"/>
              <a:t>Sakson</a:t>
            </a:r>
            <a:r>
              <a:rPr lang="tr-TR" dirty="0" smtClean="0"/>
              <a:t> Devlet Geleneği </a:t>
            </a:r>
            <a:r>
              <a:rPr lang="tr-TR" dirty="0" err="1" smtClean="0"/>
              <a:t>Kıtalaşıyor</a:t>
            </a:r>
            <a:r>
              <a:rPr lang="tr-TR" dirty="0" smtClean="0"/>
              <a:t> Mu?</a:t>
            </a:r>
          </a:p>
          <a:p>
            <a:pPr marL="457200" lvl="1" indent="0">
              <a:buNone/>
            </a:pPr>
            <a:r>
              <a:rPr lang="tr-TR" dirty="0" smtClean="0"/>
              <a:t>İngiltere’de Kamu Hukuku  - İdare Hukuku ve İdari Yargı Alanı Gelişiyor mu?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108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Zorunlu Okuma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charset="0"/>
                <a:ea typeface="Times New Roman" charset="0"/>
                <a:cs typeface="Times New Roman" charset="0"/>
              </a:rPr>
              <a:t>John </a:t>
            </a:r>
            <a:r>
              <a:rPr lang="tr-TR" altLang="tr-TR" dirty="0" err="1">
                <a:latin typeface="Times New Roman" charset="0"/>
                <a:ea typeface="Times New Roman" charset="0"/>
                <a:cs typeface="Times New Roman" charset="0"/>
              </a:rPr>
              <a:t>Loughlin</a:t>
            </a:r>
            <a:r>
              <a:rPr lang="tr-TR" altLang="tr-TR" dirty="0">
                <a:latin typeface="Times New Roman" charset="0"/>
                <a:ea typeface="Times New Roman" charset="0"/>
                <a:cs typeface="Times New Roman" charset="0"/>
              </a:rPr>
              <a:t> ve </a:t>
            </a:r>
            <a:r>
              <a:rPr lang="tr-TR" altLang="tr-TR" dirty="0" err="1">
                <a:latin typeface="Times New Roman" charset="0"/>
                <a:ea typeface="Times New Roman" charset="0"/>
                <a:cs typeface="Times New Roman" charset="0"/>
              </a:rPr>
              <a:t>Guy</a:t>
            </a:r>
            <a:r>
              <a:rPr lang="tr-TR" altLang="tr-TR" dirty="0">
                <a:latin typeface="Times New Roman" charset="0"/>
                <a:ea typeface="Times New Roman" charset="0"/>
                <a:cs typeface="Times New Roman" charset="0"/>
              </a:rPr>
              <a:t> B. </a:t>
            </a:r>
            <a:r>
              <a:rPr lang="tr-TR" altLang="tr-TR" dirty="0" err="1">
                <a:latin typeface="Times New Roman" charset="0"/>
                <a:ea typeface="Times New Roman" charset="0"/>
                <a:cs typeface="Times New Roman" charset="0"/>
              </a:rPr>
              <a:t>Peters</a:t>
            </a:r>
            <a:r>
              <a:rPr lang="tr-TR" altLang="tr-TR" dirty="0">
                <a:latin typeface="Times New Roman" charset="0"/>
                <a:ea typeface="Times New Roman" charset="0"/>
                <a:cs typeface="Times New Roman" charset="0"/>
              </a:rPr>
              <a:t>, “</a:t>
            </a:r>
            <a:r>
              <a:rPr lang="tr-TR" altLang="tr-TR" dirty="0" err="1">
                <a:latin typeface="Times New Roman" charset="0"/>
                <a:ea typeface="Times New Roman" charset="0"/>
                <a:cs typeface="Times New Roman" charset="0"/>
              </a:rPr>
              <a:t>State</a:t>
            </a:r>
            <a:r>
              <a:rPr lang="tr-TR" altLang="tr-T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altLang="tr-TR" dirty="0" err="1">
                <a:latin typeface="Times New Roman" charset="0"/>
                <a:ea typeface="Times New Roman" charset="0"/>
                <a:cs typeface="Times New Roman" charset="0"/>
              </a:rPr>
              <a:t>Traditions</a:t>
            </a:r>
            <a:r>
              <a:rPr lang="tr-TR" altLang="tr-TR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tr-TR" altLang="tr-TR" dirty="0" err="1">
                <a:latin typeface="Times New Roman" charset="0"/>
                <a:ea typeface="Times New Roman" charset="0"/>
                <a:cs typeface="Times New Roman" charset="0"/>
              </a:rPr>
              <a:t>Administrative</a:t>
            </a:r>
            <a:r>
              <a:rPr lang="tr-TR" altLang="tr-T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altLang="tr-TR" dirty="0" err="1">
                <a:latin typeface="Times New Roman" charset="0"/>
                <a:ea typeface="Times New Roman" charset="0"/>
                <a:cs typeface="Times New Roman" charset="0"/>
              </a:rPr>
              <a:t>Reforms</a:t>
            </a:r>
            <a:r>
              <a:rPr lang="tr-TR" altLang="tr-T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altLang="tr-TR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tr-TR" altLang="tr-T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altLang="tr-TR" dirty="0" err="1">
                <a:latin typeface="Times New Roman" charset="0"/>
                <a:ea typeface="Times New Roman" charset="0"/>
                <a:cs typeface="Times New Roman" charset="0"/>
              </a:rPr>
              <a:t>Regionalization</a:t>
            </a:r>
            <a:r>
              <a:rPr lang="tr-TR" altLang="tr-TR" dirty="0" smtClean="0"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E. </a:t>
            </a:r>
            <a:r>
              <a:rPr lang="tr-TR" dirty="0" err="1" smtClean="0">
                <a:latin typeface="Times New Roman" charset="0"/>
                <a:ea typeface="Times New Roman" charset="0"/>
                <a:cs typeface="Times New Roman" charset="0"/>
              </a:rPr>
              <a:t>Hobsbawm</a:t>
            </a:r>
            <a:r>
              <a:rPr lang="tr-TR" dirty="0" smtClean="0">
                <a:latin typeface="Times New Roman" charset="0"/>
                <a:ea typeface="Times New Roman" charset="0"/>
                <a:cs typeface="Times New Roman" charset="0"/>
              </a:rPr>
              <a:t>, Geleneğin İcadı.</a:t>
            </a:r>
            <a:endParaRPr lang="tr-T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0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94593"/>
            <a:ext cx="10515600" cy="100899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Gelenek, icat edilen bir şey midir? Kendiliğinden </a:t>
            </a:r>
            <a:r>
              <a:rPr lang="tr-TR" dirty="0"/>
              <a:t>mi </a:t>
            </a:r>
            <a:r>
              <a:rPr lang="tr-TR" dirty="0" smtClean="0"/>
              <a:t>gelişir</a:t>
            </a:r>
            <a:r>
              <a:rPr lang="tr-TR" dirty="0"/>
              <a:t>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4211" y="194554"/>
            <a:ext cx="5026858" cy="7062979"/>
          </a:xfrm>
        </p:spPr>
      </p:pic>
      <p:sp>
        <p:nvSpPr>
          <p:cNvPr id="5" name="Metin kutusu 4"/>
          <p:cNvSpPr txBox="1"/>
          <p:nvPr/>
        </p:nvSpPr>
        <p:spPr>
          <a:xfrm>
            <a:off x="2427890" y="6358765"/>
            <a:ext cx="6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E. </a:t>
            </a:r>
            <a:r>
              <a:rPr lang="tr-TR" dirty="0" err="1" smtClean="0"/>
              <a:t>Hobsbawm</a:t>
            </a:r>
            <a:r>
              <a:rPr lang="tr-TR" dirty="0" smtClean="0"/>
              <a:t>, Geleneğin İcadı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011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8710" y="365125"/>
            <a:ext cx="10515600" cy="717441"/>
          </a:xfrm>
        </p:spPr>
        <p:txBody>
          <a:bodyPr/>
          <a:lstStyle/>
          <a:p>
            <a:r>
              <a:rPr lang="tr-TR" dirty="0" smtClean="0"/>
              <a:t>“Devlet Geleneği” İncelemeleri (1)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14" y="1544506"/>
            <a:ext cx="2321341" cy="3128761"/>
          </a:xfrm>
        </p:spPr>
      </p:pic>
      <p:sp>
        <p:nvSpPr>
          <p:cNvPr id="6" name="Dikdörtgen 5"/>
          <p:cNvSpPr/>
          <p:nvPr/>
        </p:nvSpPr>
        <p:spPr>
          <a:xfrm>
            <a:off x="1133671" y="169068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7F7F7F"/>
                </a:solidFill>
                <a:latin typeface="AGaramondPro" charset="0"/>
              </a:rPr>
              <a:t>D. </a:t>
            </a:r>
            <a:r>
              <a:rPr lang="tr-TR" dirty="0" err="1">
                <a:solidFill>
                  <a:srgbClr val="7F7F7F"/>
                </a:solidFill>
                <a:latin typeface="AGaramondPro" charset="0"/>
              </a:rPr>
              <a:t>Berg-Schlosser</a:t>
            </a:r>
            <a:r>
              <a:rPr lang="tr-TR" dirty="0">
                <a:solidFill>
                  <a:srgbClr val="7F7F7F"/>
                </a:solidFill>
                <a:latin typeface="AGaramondPro" charset="0"/>
              </a:rPr>
              <a:t> et al. (</a:t>
            </a:r>
            <a:r>
              <a:rPr lang="tr-TR" dirty="0" err="1">
                <a:solidFill>
                  <a:srgbClr val="7F7F7F"/>
                </a:solidFill>
                <a:latin typeface="AGaramondPro" charset="0"/>
              </a:rPr>
              <a:t>eds</a:t>
            </a:r>
            <a:r>
              <a:rPr lang="tr-TR" dirty="0">
                <a:solidFill>
                  <a:srgbClr val="7F7F7F"/>
                </a:solidFill>
                <a:latin typeface="AGaramondPro" charset="0"/>
              </a:rPr>
              <a:t>.), </a:t>
            </a:r>
            <a:r>
              <a:rPr lang="tr-TR" i="1" dirty="0" err="1">
                <a:solidFill>
                  <a:srgbClr val="7F7F7F"/>
                </a:solidFill>
                <a:latin typeface="AGaramondPro" charset="0"/>
              </a:rPr>
              <a:t>Political</a:t>
            </a:r>
            <a:r>
              <a:rPr lang="tr-TR" i="1" dirty="0">
                <a:solidFill>
                  <a:srgbClr val="7F7F7F"/>
                </a:solidFill>
                <a:latin typeface="AGaramondPro" charset="0"/>
              </a:rPr>
              <a:t> </a:t>
            </a:r>
            <a:r>
              <a:rPr lang="tr-TR" i="1" dirty="0" err="1">
                <a:solidFill>
                  <a:srgbClr val="7F7F7F"/>
                </a:solidFill>
                <a:latin typeface="AGaramondPro" charset="0"/>
              </a:rPr>
              <a:t>Culture</a:t>
            </a:r>
            <a:r>
              <a:rPr lang="tr-TR" i="1" dirty="0">
                <a:solidFill>
                  <a:srgbClr val="7F7F7F"/>
                </a:solidFill>
                <a:latin typeface="AGaramondPro" charset="0"/>
              </a:rPr>
              <a:t> in Germany </a:t>
            </a:r>
            <a:r>
              <a:rPr lang="tr-TR" dirty="0">
                <a:solidFill>
                  <a:srgbClr val="7F7F7F"/>
                </a:solidFill>
                <a:latin typeface="AGaramondPro" charset="0"/>
              </a:rPr>
              <a:t>© Dirk </a:t>
            </a:r>
            <a:r>
              <a:rPr lang="tr-TR" dirty="0" err="1">
                <a:solidFill>
                  <a:srgbClr val="7F7F7F"/>
                </a:solidFill>
                <a:latin typeface="AGaramondPro" charset="0"/>
              </a:rPr>
              <a:t>Berg-Schlosser</a:t>
            </a:r>
            <a:r>
              <a:rPr lang="tr-TR" dirty="0">
                <a:solidFill>
                  <a:srgbClr val="7F7F7F"/>
                </a:solidFill>
                <a:latin typeface="AGaramondPro" charset="0"/>
              </a:rPr>
              <a:t> </a:t>
            </a:r>
            <a:r>
              <a:rPr lang="tr-TR" dirty="0" err="1">
                <a:solidFill>
                  <a:srgbClr val="7F7F7F"/>
                </a:solidFill>
                <a:latin typeface="AGaramondPro" charset="0"/>
              </a:rPr>
              <a:t>and</a:t>
            </a:r>
            <a:r>
              <a:rPr lang="tr-TR" dirty="0">
                <a:solidFill>
                  <a:srgbClr val="7F7F7F"/>
                </a:solidFill>
                <a:latin typeface="AGaramondPro" charset="0"/>
              </a:rPr>
              <a:t> </a:t>
            </a:r>
            <a:r>
              <a:rPr lang="tr-TR" dirty="0" err="1">
                <a:solidFill>
                  <a:srgbClr val="7F7F7F"/>
                </a:solidFill>
                <a:latin typeface="AGaramondPro" charset="0"/>
              </a:rPr>
              <a:t>Ralf</a:t>
            </a:r>
            <a:r>
              <a:rPr lang="tr-TR" dirty="0">
                <a:solidFill>
                  <a:srgbClr val="7F7F7F"/>
                </a:solidFill>
                <a:latin typeface="AGaramondPro" charset="0"/>
              </a:rPr>
              <a:t> </a:t>
            </a:r>
            <a:r>
              <a:rPr lang="tr-TR" dirty="0" err="1">
                <a:solidFill>
                  <a:srgbClr val="7F7F7F"/>
                </a:solidFill>
                <a:latin typeface="AGaramondPro" charset="0"/>
              </a:rPr>
              <a:t>Rytlewski</a:t>
            </a:r>
            <a:r>
              <a:rPr lang="tr-TR" dirty="0">
                <a:solidFill>
                  <a:srgbClr val="7F7F7F"/>
                </a:solidFill>
                <a:latin typeface="AGaramondPro" charset="0"/>
              </a:rPr>
              <a:t> 1993 </a:t>
            </a:r>
            <a:endParaRPr lang="tr-TR" dirty="0"/>
          </a:p>
          <a:p>
            <a:r>
              <a:rPr lang="tr-TR" sz="5400" b="1" dirty="0" err="1" smtClean="0">
                <a:latin typeface="Times" charset="0"/>
              </a:rPr>
              <a:t>The</a:t>
            </a:r>
            <a:r>
              <a:rPr lang="tr-TR" sz="5400" b="1" dirty="0" smtClean="0">
                <a:latin typeface="Times" charset="0"/>
              </a:rPr>
              <a:t> </a:t>
            </a:r>
            <a:r>
              <a:rPr lang="tr-TR" sz="5400" b="1" dirty="0" err="1">
                <a:latin typeface="Times" charset="0"/>
              </a:rPr>
              <a:t>State</a:t>
            </a:r>
            <a:r>
              <a:rPr lang="tr-TR" sz="5400" b="1" dirty="0">
                <a:latin typeface="Times" charset="0"/>
              </a:rPr>
              <a:t> </a:t>
            </a:r>
            <a:r>
              <a:rPr lang="tr-TR" sz="5400" b="1" dirty="0" err="1">
                <a:latin typeface="Times" charset="0"/>
              </a:rPr>
              <a:t>Tradition</a:t>
            </a:r>
            <a:r>
              <a:rPr lang="tr-TR" sz="5400" b="1" dirty="0">
                <a:latin typeface="Times" charset="0"/>
              </a:rPr>
              <a:t> in Germany: </a:t>
            </a:r>
            <a:r>
              <a:rPr lang="tr-TR" sz="5400" b="1" dirty="0" err="1">
                <a:latin typeface="Times" charset="0"/>
              </a:rPr>
              <a:t>Continuities</a:t>
            </a:r>
            <a:r>
              <a:rPr lang="tr-TR" sz="5400" b="1" dirty="0">
                <a:latin typeface="Times" charset="0"/>
              </a:rPr>
              <a:t> 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608" y="4673267"/>
            <a:ext cx="3049752" cy="21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482"/>
          </a:xfrm>
        </p:spPr>
        <p:txBody>
          <a:bodyPr/>
          <a:lstStyle/>
          <a:p>
            <a:r>
              <a:rPr lang="tr-TR"/>
              <a:t>“Devlet Geleneği” </a:t>
            </a:r>
            <a:r>
              <a:rPr lang="tr-TR" smtClean="0"/>
              <a:t>İncelemeleri (2)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21876" y="1152964"/>
            <a:ext cx="8431924" cy="2199836"/>
          </a:xfrm>
        </p:spPr>
        <p:txBody>
          <a:bodyPr/>
          <a:lstStyle/>
          <a:p>
            <a:endParaRPr lang="tr-TR" u="sng" dirty="0" smtClean="0">
              <a:hlinkClick r:id="rId2"/>
            </a:endParaRPr>
          </a:p>
          <a:p>
            <a:r>
              <a:rPr lang="tr-TR" sz="2200" u="sng" dirty="0" smtClean="0">
                <a:hlinkClick r:id="rId2"/>
              </a:rPr>
              <a:t>Tradition </a:t>
            </a:r>
            <a:r>
              <a:rPr lang="tr-TR" sz="2200" u="sng" dirty="0">
                <a:hlinkClick r:id="rId2"/>
              </a:rPr>
              <a:t>and Public Administration</a:t>
            </a:r>
            <a:r>
              <a:rPr lang="tr-TR" sz="2200" dirty="0"/>
              <a:t> </a:t>
            </a:r>
            <a:r>
              <a:rPr lang="tr-TR" sz="2200" dirty="0" err="1"/>
              <a:t>pp</a:t>
            </a:r>
            <a:r>
              <a:rPr lang="tr-TR" sz="2200" dirty="0"/>
              <a:t> 174-190| </a:t>
            </a:r>
            <a:r>
              <a:rPr lang="tr-TR" sz="2200" u="sng" dirty="0">
                <a:hlinkClick r:id="rId3"/>
              </a:rPr>
              <a:t>Cite as</a:t>
            </a:r>
            <a:endParaRPr lang="tr-TR" sz="2200" dirty="0"/>
          </a:p>
          <a:p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Napoleonic</a:t>
            </a:r>
            <a:r>
              <a:rPr lang="tr-TR" sz="2200" dirty="0"/>
              <a:t> </a:t>
            </a:r>
            <a:r>
              <a:rPr lang="tr-TR" sz="2200" dirty="0" err="1"/>
              <a:t>Administrative</a:t>
            </a:r>
            <a:r>
              <a:rPr lang="tr-TR" sz="2200" dirty="0"/>
              <a:t> </a:t>
            </a:r>
            <a:r>
              <a:rPr lang="tr-TR" sz="2200" dirty="0" err="1"/>
              <a:t>Tradition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Public</a:t>
            </a:r>
            <a:r>
              <a:rPr lang="tr-TR" sz="2200" dirty="0"/>
              <a:t> Management Reform in France, </a:t>
            </a:r>
            <a:r>
              <a:rPr lang="tr-TR" sz="2200" dirty="0" err="1"/>
              <a:t>Greece</a:t>
            </a:r>
            <a:r>
              <a:rPr lang="tr-TR" sz="2200" dirty="0"/>
              <a:t>, </a:t>
            </a:r>
            <a:r>
              <a:rPr lang="tr-TR" sz="2200" dirty="0" err="1"/>
              <a:t>Italy</a:t>
            </a:r>
            <a:r>
              <a:rPr lang="tr-TR" sz="2200" dirty="0"/>
              <a:t>, </a:t>
            </a:r>
            <a:r>
              <a:rPr lang="tr-TR" sz="2200" dirty="0" err="1"/>
              <a:t>Portugal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Spain</a:t>
            </a:r>
            <a:endParaRPr lang="tr-TR" sz="2200" dirty="0"/>
          </a:p>
          <a:p>
            <a:pPr fontAlgn="ctr"/>
            <a:r>
              <a:rPr lang="tr-TR" sz="2200" dirty="0" err="1" smtClean="0"/>
              <a:t>Edoardo</a:t>
            </a:r>
            <a:r>
              <a:rPr lang="tr-TR" sz="2200" dirty="0"/>
              <a:t> </a:t>
            </a:r>
            <a:r>
              <a:rPr lang="tr-TR" sz="2200" dirty="0" err="1"/>
              <a:t>Ongaro</a:t>
            </a:r>
            <a:endParaRPr lang="tr-TR" sz="22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4" y="1258095"/>
            <a:ext cx="1943100" cy="29972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216163" y="3412894"/>
            <a:ext cx="6253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latin typeface="Calibri" charset="0"/>
              </a:rPr>
              <a:t>Public</a:t>
            </a:r>
            <a:r>
              <a:rPr lang="tr-TR" dirty="0">
                <a:latin typeface="Calibri" charset="0"/>
              </a:rPr>
              <a:t> Management Reform in </a:t>
            </a:r>
            <a:r>
              <a:rPr lang="tr-TR" dirty="0" err="1">
                <a:latin typeface="Calibri" charset="0"/>
              </a:rPr>
              <a:t>Countries</a:t>
            </a:r>
            <a:r>
              <a:rPr lang="tr-TR" dirty="0">
                <a:latin typeface="Calibri" charset="0"/>
              </a:rPr>
              <a:t> in </a:t>
            </a:r>
            <a:r>
              <a:rPr lang="tr-TR" dirty="0" err="1">
                <a:latin typeface="Calibri" charset="0"/>
              </a:rPr>
              <a:t>the</a:t>
            </a:r>
            <a:r>
              <a:rPr lang="tr-TR" dirty="0">
                <a:latin typeface="Calibri" charset="0"/>
              </a:rPr>
              <a:t> ‘</a:t>
            </a:r>
            <a:r>
              <a:rPr lang="tr-TR" dirty="0" err="1">
                <a:latin typeface="Calibri" charset="0"/>
              </a:rPr>
              <a:t>Napoleonic</a:t>
            </a:r>
            <a:r>
              <a:rPr lang="tr-TR" dirty="0">
                <a:latin typeface="Calibri" charset="0"/>
              </a:rPr>
              <a:t>’ </a:t>
            </a:r>
            <a:r>
              <a:rPr lang="tr-TR" dirty="0" err="1">
                <a:latin typeface="Calibri" charset="0"/>
              </a:rPr>
              <a:t>Administrative</a:t>
            </a:r>
            <a:r>
              <a:rPr lang="tr-TR" dirty="0">
                <a:latin typeface="Calibri" charset="0"/>
              </a:rPr>
              <a:t> </a:t>
            </a:r>
            <a:r>
              <a:rPr lang="tr-TR" dirty="0" err="1">
                <a:latin typeface="Calibri" charset="0"/>
              </a:rPr>
              <a:t>Tradition</a:t>
            </a:r>
            <a:r>
              <a:rPr lang="tr-TR" dirty="0">
                <a:latin typeface="Calibri" charset="0"/>
              </a:rPr>
              <a:t>: Learning </a:t>
            </a:r>
            <a:r>
              <a:rPr lang="tr-TR" dirty="0" err="1">
                <a:latin typeface="Calibri" charset="0"/>
              </a:rPr>
              <a:t>from</a:t>
            </a:r>
            <a:r>
              <a:rPr lang="tr-TR" dirty="0">
                <a:latin typeface="Calibri" charset="0"/>
              </a:rPr>
              <a:t> </a:t>
            </a:r>
            <a:r>
              <a:rPr lang="tr-TR" dirty="0" err="1">
                <a:latin typeface="Calibri" charset="0"/>
              </a:rPr>
              <a:t>and</a:t>
            </a:r>
            <a:r>
              <a:rPr lang="tr-TR" dirty="0">
                <a:latin typeface="Calibri" charset="0"/>
              </a:rPr>
              <a:t> </a:t>
            </a:r>
            <a:r>
              <a:rPr lang="tr-TR" dirty="0" err="1">
                <a:latin typeface="Calibri" charset="0"/>
              </a:rPr>
              <a:t>for</a:t>
            </a:r>
            <a:r>
              <a:rPr lang="tr-TR" dirty="0">
                <a:latin typeface="Calibri" charset="0"/>
              </a:rPr>
              <a:t> </a:t>
            </a:r>
            <a:endParaRPr lang="tr-TR" dirty="0"/>
          </a:p>
          <a:p>
            <a:r>
              <a:rPr lang="tr-TR" sz="1200" dirty="0" err="1">
                <a:solidFill>
                  <a:srgbClr val="878787"/>
                </a:solidFill>
                <a:latin typeface="Calibri" charset="0"/>
              </a:rPr>
              <a:t>Edoardo</a:t>
            </a:r>
            <a:r>
              <a:rPr lang="tr-TR" sz="1200" dirty="0">
                <a:solidFill>
                  <a:srgbClr val="878787"/>
                </a:solidFill>
                <a:latin typeface="Calibri" charset="0"/>
              </a:rPr>
              <a:t> </a:t>
            </a:r>
            <a:r>
              <a:rPr lang="tr-TR" sz="1200" dirty="0" err="1">
                <a:solidFill>
                  <a:srgbClr val="878787"/>
                </a:solidFill>
                <a:latin typeface="Calibri" charset="0"/>
              </a:rPr>
              <a:t>Ongaro</a:t>
            </a:r>
            <a:r>
              <a:rPr lang="tr-TR" sz="1200" dirty="0">
                <a:solidFill>
                  <a:srgbClr val="878787"/>
                </a:solidFill>
                <a:latin typeface="Calibri" charset="0"/>
              </a:rPr>
              <a:t> 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32" y="4521419"/>
            <a:ext cx="10172700" cy="82834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32" y="5215880"/>
            <a:ext cx="12192000" cy="8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6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241739"/>
            <a:ext cx="10515600" cy="735724"/>
          </a:xfrm>
        </p:spPr>
        <p:txBody>
          <a:bodyPr>
            <a:normAutofit fontScale="90000"/>
          </a:bodyPr>
          <a:lstStyle/>
          <a:p>
            <a:pPr lvl="0" algn="ctr"/>
            <a:r>
              <a:rPr lang="tr-TR" altLang="tr-TR" sz="35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tr-TR" altLang="tr-TR" sz="35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tr-TR" altLang="tr-TR" sz="35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Dört </a:t>
            </a:r>
            <a:r>
              <a:rPr lang="tr-TR" altLang="tr-TR" sz="35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Temel Devlet Geleneğinin Özellikleri</a:t>
            </a:r>
            <a:br>
              <a:rPr lang="tr-TR" altLang="tr-TR" sz="35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tr-TR" sz="35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280402"/>
              </p:ext>
            </p:extLst>
          </p:nvPr>
        </p:nvGraphicFramePr>
        <p:xfrm>
          <a:off x="1067440" y="1418895"/>
          <a:ext cx="10057120" cy="3852399"/>
        </p:xfrm>
        <a:graphic>
          <a:graphicData uri="http://schemas.openxmlformats.org/drawingml/2006/table">
            <a:tbl>
              <a:tblPr/>
              <a:tblGrid>
                <a:gridCol w="1754313"/>
                <a:gridCol w="2281411"/>
                <a:gridCol w="2259281"/>
                <a:gridCol w="2001767"/>
                <a:gridCol w="1760348"/>
              </a:tblGrid>
              <a:tr h="192620"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Anglo-Sakson</a:t>
                      </a:r>
                      <a:endParaRPr lang="tr-TR" sz="1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Alman</a:t>
                      </a:r>
                      <a:endParaRPr lang="tr-TR" sz="1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Fransız</a:t>
                      </a:r>
                      <a:endParaRPr lang="tr-TR" sz="1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İskandinav</a:t>
                      </a:r>
                      <a:endParaRPr lang="tr-TR" sz="1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860"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Devletin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Hukuksal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Kavranışı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Yok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Evet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Evet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Evet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Devlet-Toplum İlişkileri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Çoğulcu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Organik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Çelişik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Organik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860"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Siyasal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Örgütlenme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Biçimi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Sınırlı federalist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Bütüncül-organik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federalist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Jakoben,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bölünmez bütün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Yerelleşmiş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bütün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240"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Politika Tarzı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Değişken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Elyordamı, Yasal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Korporatist, Yasal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Teknokratik,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Uzlaşıcı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860"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Yerelleşme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Biçimi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“Devlet iktidarının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yerelleşmesi” (ABD)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“Yerel Yönetim” (İngiltere)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İşbirlikçi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federalizm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Bölgeselleşmiş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tekçi devlet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Güçlü yerel özerklik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240"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Kamu Yönetimi Disiplinindeki Egemen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Yaklaşım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Siyasetbilim</a:t>
                      </a: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/toplumbilim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Kamu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hukuku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Kamu hukuku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Kamu hukuku (İsveç);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Örgüt Teorisi (Norveç)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3099"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Ülkeler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İngiltere, ABD, (</a:t>
                      </a:r>
                      <a:r>
                        <a:rPr lang="tr-TR" sz="10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Quebec</a:t>
                      </a: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dışında) Kanada, İrlanda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Almanya, Avusturya, Hollanda, İspanya, Belçika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Fransa, İtalya, (1978’e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kadar İspanya),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Portekiz, </a:t>
                      </a:r>
                      <a:r>
                        <a:rPr lang="tr-TR" sz="10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Quebec</a:t>
                      </a: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Yunanistan, (1988’e </a:t>
                      </a:r>
                    </a:p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kadar Belçika)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İsveç, Norveç, Danimarka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5626" y="5493904"/>
            <a:ext cx="100767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Kaynak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John 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Loughlin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ve 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Guy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B. 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Peters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“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Traditions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Administrative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Reforms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Regionalization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”, s. 41-62, </a:t>
            </a:r>
            <a:r>
              <a:rPr kumimoji="0" lang="tr-TR" alt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tr-TR" alt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tr-TR" alt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içinde </a:t>
            </a:r>
            <a:r>
              <a:rPr kumimoji="0" lang="tr-TR" altLang="tr-T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</a:t>
            </a:r>
            <a:r>
              <a:rPr kumimoji="0" lang="tr-TR" altLang="tr-T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tr-TR" altLang="tr-T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Political</a:t>
            </a:r>
            <a:r>
              <a:rPr kumimoji="0" lang="tr-TR" altLang="tr-T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tr-TR" altLang="tr-T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Economy</a:t>
            </a:r>
            <a:r>
              <a:rPr kumimoji="0" lang="tr-TR" altLang="tr-T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</a:t>
            </a:r>
            <a:r>
              <a:rPr kumimoji="0" lang="tr-TR" altLang="tr-T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Regionalism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Michael 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Keating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&amp; John 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Loughlin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(ed.), Frank 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Cass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Londra, 1997’den aktaran </a:t>
            </a:r>
            <a:r>
              <a:rPr kumimoji="0" lang="tr-TR" altLang="tr-T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Karahanoğulları</a:t>
            </a:r>
            <a:r>
              <a:rPr kumimoji="0" lang="tr-TR" altLang="tr-T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“Fransa’da Kamu Yönetimi,” 2013</a:t>
            </a:r>
          </a:p>
        </p:txBody>
      </p:sp>
    </p:spTree>
    <p:extLst>
      <p:ext uri="{BB962C8B-B14F-4D97-AF65-F5344CB8AC3E}">
        <p14:creationId xmlns:p14="http://schemas.microsoft.com/office/powerpoint/2010/main" val="20122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73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Türkiye’de “Gelenek” Kavramı </a:t>
            </a:r>
            <a:r>
              <a:rPr lang="tr-TR" smtClean="0"/>
              <a:t>Üzerinden </a:t>
            </a:r>
            <a:br>
              <a:rPr lang="tr-TR" smtClean="0"/>
            </a:br>
            <a:r>
              <a:rPr lang="tr-TR" smtClean="0"/>
              <a:t>Siyaset </a:t>
            </a:r>
            <a:r>
              <a:rPr lang="mr-IN" dirty="0" smtClean="0"/>
              <a:t>–</a:t>
            </a:r>
            <a:r>
              <a:rPr lang="tr-TR" dirty="0" smtClean="0"/>
              <a:t> Devlet </a:t>
            </a:r>
            <a:r>
              <a:rPr lang="mr-IN" dirty="0" smtClean="0"/>
              <a:t>–</a:t>
            </a:r>
            <a:r>
              <a:rPr lang="tr-TR" dirty="0" smtClean="0"/>
              <a:t> Yönetim İncelemesi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6" y="1825625"/>
            <a:ext cx="2792108" cy="4351338"/>
          </a:xfrm>
        </p:spPr>
      </p:pic>
    </p:spTree>
    <p:extLst>
      <p:ext uri="{BB962C8B-B14F-4D97-AF65-F5344CB8AC3E}">
        <p14:creationId xmlns:p14="http://schemas.microsoft.com/office/powerpoint/2010/main" val="27257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KARŞILAŞTIRMALI ANALİZ (16. yy</a:t>
            </a:r>
            <a:r>
              <a:rPr lang="mr-IN" dirty="0" smtClean="0"/>
              <a:t>–</a:t>
            </a:r>
            <a:r>
              <a:rPr lang="tr-TR" dirty="0" smtClean="0"/>
              <a:t> 20. yy)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SİYASAL İKTİDAR</a:t>
            </a:r>
          </a:p>
          <a:p>
            <a:endParaRPr lang="tr-TR" dirty="0" smtClean="0"/>
          </a:p>
          <a:p>
            <a:r>
              <a:rPr lang="tr-TR" dirty="0" smtClean="0"/>
              <a:t>EGEMENLİK PAYLAŞIMI</a:t>
            </a:r>
          </a:p>
          <a:p>
            <a:endParaRPr lang="tr-TR" dirty="0" smtClean="0"/>
          </a:p>
          <a:p>
            <a:r>
              <a:rPr lang="tr-TR" dirty="0" smtClean="0"/>
              <a:t>DEVLETİN HUKUKSAL KAVRANIŞI</a:t>
            </a:r>
          </a:p>
          <a:p>
            <a:endParaRPr lang="tr-TR" dirty="0" smtClean="0"/>
          </a:p>
          <a:p>
            <a:r>
              <a:rPr lang="tr-TR" dirty="0" smtClean="0"/>
              <a:t>DEVLET </a:t>
            </a:r>
            <a:r>
              <a:rPr lang="mr-IN" dirty="0" smtClean="0"/>
              <a:t>–</a:t>
            </a:r>
            <a:r>
              <a:rPr lang="tr-TR" dirty="0" smtClean="0"/>
              <a:t> TOPLUM İLİŞKİSİ</a:t>
            </a:r>
          </a:p>
          <a:p>
            <a:endParaRPr lang="tr-TR" dirty="0" smtClean="0"/>
          </a:p>
          <a:p>
            <a:r>
              <a:rPr lang="tr-TR" dirty="0" smtClean="0"/>
              <a:t>ÜRETİM </a:t>
            </a:r>
            <a:r>
              <a:rPr lang="mr-IN" dirty="0" smtClean="0"/>
              <a:t>–</a:t>
            </a:r>
            <a:r>
              <a:rPr lang="tr-TR" dirty="0" smtClean="0"/>
              <a:t> MÜLKİYET BİÇİMİ</a:t>
            </a:r>
          </a:p>
          <a:p>
            <a:endParaRPr lang="tr-TR" dirty="0" smtClean="0"/>
          </a:p>
          <a:p>
            <a:r>
              <a:rPr lang="tr-TR" dirty="0" smtClean="0"/>
              <a:t>KAMU HİZMETLERİNİN ÖRGÜTLENMESİ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941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KARŞILAŞTIRMALI ANALİZ (20. YY’DAN GÜNÜMÜZE)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SİYASAL İKTİDAR</a:t>
            </a:r>
          </a:p>
          <a:p>
            <a:endParaRPr lang="tr-TR" dirty="0" smtClean="0"/>
          </a:p>
          <a:p>
            <a:r>
              <a:rPr lang="tr-TR" dirty="0" smtClean="0"/>
              <a:t>EGEMENLİK PAYLAŞIMI</a:t>
            </a:r>
          </a:p>
          <a:p>
            <a:endParaRPr lang="tr-TR" dirty="0" smtClean="0"/>
          </a:p>
          <a:p>
            <a:r>
              <a:rPr lang="tr-TR" dirty="0" smtClean="0"/>
              <a:t>DEVLETİN HUKUKSAL KAVRANIŞI</a:t>
            </a:r>
          </a:p>
          <a:p>
            <a:endParaRPr lang="tr-TR" dirty="0" smtClean="0"/>
          </a:p>
          <a:p>
            <a:r>
              <a:rPr lang="tr-TR" dirty="0" smtClean="0"/>
              <a:t>DEVLET </a:t>
            </a:r>
            <a:r>
              <a:rPr lang="mr-IN" dirty="0" smtClean="0"/>
              <a:t>–</a:t>
            </a:r>
            <a:r>
              <a:rPr lang="tr-TR" dirty="0" smtClean="0"/>
              <a:t> TOPLUM İLİŞKİSİ</a:t>
            </a:r>
          </a:p>
          <a:p>
            <a:endParaRPr lang="tr-TR" dirty="0" smtClean="0"/>
          </a:p>
          <a:p>
            <a:r>
              <a:rPr lang="tr-TR" dirty="0" smtClean="0"/>
              <a:t>ÜRETİM </a:t>
            </a:r>
            <a:r>
              <a:rPr lang="mr-IN" dirty="0" smtClean="0"/>
              <a:t>–</a:t>
            </a:r>
            <a:r>
              <a:rPr lang="tr-TR" dirty="0" smtClean="0"/>
              <a:t> MÜLKİYET BİÇİMİ</a:t>
            </a:r>
          </a:p>
          <a:p>
            <a:endParaRPr lang="tr-TR" dirty="0" smtClean="0"/>
          </a:p>
          <a:p>
            <a:r>
              <a:rPr lang="tr-TR" dirty="0" smtClean="0"/>
              <a:t>KAMU HİZMETLERİNİN ÖRGÜTLENMESİ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7560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384</Words>
  <Application>Microsoft Macintosh PowerPoint</Application>
  <PresentationFormat>Geniş Ekran</PresentationFormat>
  <Paragraphs>114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8" baseType="lpstr">
      <vt:lpstr>AGaramondPro</vt:lpstr>
      <vt:lpstr>Calibri</vt:lpstr>
      <vt:lpstr>Calibri Light</vt:lpstr>
      <vt:lpstr>Mangal</vt:lpstr>
      <vt:lpstr>Times</vt:lpstr>
      <vt:lpstr>Times New Roman</vt:lpstr>
      <vt:lpstr>Arial</vt:lpstr>
      <vt:lpstr>Office Teması</vt:lpstr>
      <vt:lpstr>Devlet Gelenekleri</vt:lpstr>
      <vt:lpstr>Zorunlu Okuma</vt:lpstr>
      <vt:lpstr>Gelenek, icat edilen bir şey midir? Kendiliğinden mi gelişir?</vt:lpstr>
      <vt:lpstr>“Devlet Geleneği” İncelemeleri (1)</vt:lpstr>
      <vt:lpstr>“Devlet Geleneği” İncelemeleri (2)</vt:lpstr>
      <vt:lpstr> Dört Temel Devlet Geleneğinin Özellikleri </vt:lpstr>
      <vt:lpstr>Türkiye’de “Gelenek” Kavramı Üzerinden  Siyaset – Devlet – Yönetim İncelemesi</vt:lpstr>
      <vt:lpstr>KARŞILAŞTIRMALI ANALİZ (16. yy– 20. yy)</vt:lpstr>
      <vt:lpstr>KARŞILAŞTIRMALI ANALİZ (20. YY’DAN GÜNÜMÜZE)</vt:lpstr>
      <vt:lpstr>Devlet Gelenekleri: Yakınsama Perspektifinde Değerlendirme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23</cp:revision>
  <dcterms:created xsi:type="dcterms:W3CDTF">2018-01-10T21:39:44Z</dcterms:created>
  <dcterms:modified xsi:type="dcterms:W3CDTF">2018-01-15T04:47:08Z</dcterms:modified>
</cp:coreProperties>
</file>