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9" r:id="rId2"/>
    <p:sldId id="430" r:id="rId3"/>
    <p:sldId id="467" r:id="rId4"/>
    <p:sldId id="431" r:id="rId5"/>
    <p:sldId id="436" r:id="rId6"/>
    <p:sldId id="450" r:id="rId7"/>
    <p:sldId id="451" r:id="rId8"/>
    <p:sldId id="452" r:id="rId9"/>
    <p:sldId id="453" r:id="rId10"/>
    <p:sldId id="458" r:id="rId11"/>
    <p:sldId id="459" r:id="rId12"/>
    <p:sldId id="460" r:id="rId13"/>
    <p:sldId id="546" r:id="rId14"/>
    <p:sldId id="547" r:id="rId15"/>
    <p:sldId id="548" r:id="rId16"/>
    <p:sldId id="461" r:id="rId17"/>
    <p:sldId id="463" r:id="rId18"/>
    <p:sldId id="465" r:id="rId19"/>
    <p:sldId id="466" r:id="rId20"/>
    <p:sldId id="475" r:id="rId21"/>
    <p:sldId id="476"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3B0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1" d="100"/>
          <a:sy n="81" d="100"/>
        </p:scale>
        <p:origin x="-78"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28AB722E-B095-40C0-A4D4-63B30D58DCE4}" type="datetimeFigureOut">
              <a:rPr lang="tr-TR" smtClean="0"/>
              <a:t>16.04.2019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793A65-4217-47B8-87DD-95638C800204}" type="slidenum">
              <a:rPr lang="tr-TR" smtClean="0"/>
              <a:t>‹#›</a:t>
            </a:fld>
            <a:endParaRPr lang="tr-TR"/>
          </a:p>
        </p:txBody>
      </p:sp>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286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8AB722E-B095-40C0-A4D4-63B30D58DCE4}" type="datetimeFigureOut">
              <a:rPr lang="tr-TR" smtClean="0"/>
              <a:t>16.04.2019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793A65-4217-47B8-87DD-95638C800204}" type="slidenum">
              <a:rPr lang="tr-TR" smtClean="0"/>
              <a:t>‹#›</a:t>
            </a:fld>
            <a:endParaRPr lang="tr-TR"/>
          </a:p>
        </p:txBody>
      </p:sp>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825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8AB722E-B095-40C0-A4D4-63B30D58DCE4}" type="datetimeFigureOut">
              <a:rPr lang="tr-TR" smtClean="0"/>
              <a:t>16.04.2019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793A65-4217-47B8-87DD-95638C800204}" type="slidenum">
              <a:rPr lang="tr-TR" smtClean="0"/>
              <a:t>‹#›</a:t>
            </a:fld>
            <a:endParaRPr lang="tr-TR"/>
          </a:p>
        </p:txBody>
      </p:sp>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3357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8AB722E-B095-40C0-A4D4-63B30D58DCE4}" type="datetimeFigureOut">
              <a:rPr lang="tr-TR" smtClean="0"/>
              <a:t>16.04.2019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793A65-4217-47B8-87DD-95638C800204}" type="slidenum">
              <a:rPr lang="tr-TR" smtClean="0"/>
              <a:t>‹#›</a:t>
            </a:fld>
            <a:endParaRPr lang="tr-TR"/>
          </a:p>
        </p:txBody>
      </p:sp>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Resi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595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28AB722E-B095-40C0-A4D4-63B30D58DCE4}" type="datetimeFigureOut">
              <a:rPr lang="tr-TR" smtClean="0"/>
              <a:t>16.04.2019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793A65-4217-47B8-87DD-95638C800204}" type="slidenum">
              <a:rPr lang="tr-TR" smtClean="0"/>
              <a:t>‹#›</a:t>
            </a:fld>
            <a:endParaRPr lang="tr-TR"/>
          </a:p>
        </p:txBody>
      </p:sp>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997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8AB722E-B095-40C0-A4D4-63B30D58DCE4}" type="datetimeFigureOut">
              <a:rPr lang="tr-TR" smtClean="0"/>
              <a:t>16.04.2019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0793A65-4217-47B8-87DD-95638C800204}" type="slidenum">
              <a:rPr lang="tr-TR" smtClean="0"/>
              <a:t>‹#›</a:t>
            </a:fld>
            <a:endParaRPr lang="tr-TR"/>
          </a:p>
        </p:txBody>
      </p:sp>
      <p:pic>
        <p:nvPicPr>
          <p:cNvPr id="8" name="Resi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1975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8AB722E-B095-40C0-A4D4-63B30D58DCE4}" type="datetimeFigureOut">
              <a:rPr lang="tr-TR" smtClean="0"/>
              <a:t>16.04.2019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0793A65-4217-47B8-87DD-95638C800204}" type="slidenum">
              <a:rPr lang="tr-TR" smtClean="0"/>
              <a:t>‹#›</a:t>
            </a:fld>
            <a:endParaRPr lang="tr-TR"/>
          </a:p>
        </p:txBody>
      </p:sp>
      <p:pic>
        <p:nvPicPr>
          <p:cNvPr id="10" name="Resim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052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8AB722E-B095-40C0-A4D4-63B30D58DCE4}" type="datetimeFigureOut">
              <a:rPr lang="tr-TR" smtClean="0"/>
              <a:t>16.04.2019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0793A65-4217-47B8-87DD-95638C800204}" type="slidenum">
              <a:rPr lang="tr-TR" smtClean="0"/>
              <a:t>‹#›</a:t>
            </a:fld>
            <a:endParaRPr lang="tr-TR"/>
          </a:p>
        </p:txBody>
      </p:sp>
      <p:pic>
        <p:nvPicPr>
          <p:cNvPr id="6" name="Resim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5080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8AB722E-B095-40C0-A4D4-63B30D58DCE4}" type="datetimeFigureOut">
              <a:rPr lang="tr-TR" smtClean="0"/>
              <a:t>16.04.2019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0793A65-4217-47B8-87DD-95638C800204}" type="slidenum">
              <a:rPr lang="tr-TR" smtClean="0"/>
              <a:t>‹#›</a:t>
            </a:fld>
            <a:endParaRPr lang="tr-TR"/>
          </a:p>
        </p:txBody>
      </p:sp>
      <p:pic>
        <p:nvPicPr>
          <p:cNvPr id="5" name="Resi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5174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8AB722E-B095-40C0-A4D4-63B30D58DCE4}" type="datetimeFigureOut">
              <a:rPr lang="tr-TR" smtClean="0"/>
              <a:t>16.04.2019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0793A65-4217-47B8-87DD-95638C800204}" type="slidenum">
              <a:rPr lang="tr-TR" smtClean="0"/>
              <a:t>‹#›</a:t>
            </a:fld>
            <a:endParaRPr lang="tr-TR"/>
          </a:p>
        </p:txBody>
      </p:sp>
      <p:pic>
        <p:nvPicPr>
          <p:cNvPr id="8" name="Resi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138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8AB722E-B095-40C0-A4D4-63B30D58DCE4}" type="datetimeFigureOut">
              <a:rPr lang="tr-TR" smtClean="0"/>
              <a:t>16.04.2019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0793A65-4217-47B8-87DD-95638C800204}" type="slidenum">
              <a:rPr lang="tr-TR" smtClean="0"/>
              <a:t>‹#›</a:t>
            </a:fld>
            <a:endParaRPr lang="tr-TR"/>
          </a:p>
        </p:txBody>
      </p:sp>
      <p:pic>
        <p:nvPicPr>
          <p:cNvPr id="8" name="Resi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747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B722E-B095-40C0-A4D4-63B30D58DCE4}" type="datetimeFigureOut">
              <a:rPr lang="tr-TR" smtClean="0"/>
              <a:t>16.04.2019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93A65-4217-47B8-87DD-95638C800204}" type="slidenum">
              <a:rPr lang="tr-TR" smtClean="0"/>
              <a:t>‹#›</a:t>
            </a:fld>
            <a:endParaRPr lang="tr-TR"/>
          </a:p>
        </p:txBody>
      </p:sp>
      <p:pic>
        <p:nvPicPr>
          <p:cNvPr id="7" name="Resim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13286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teknoyo.com/deloitte-turkiye-telefon-bagimliligi-arastirmasi/" TargetMode="External"/><Relationship Id="rId2" Type="http://schemas.openxmlformats.org/officeDocument/2006/relationships/hyperlink" Target="https://www.marketingturkiye.com.tr/arastirmalar/tv-izleme-suresi-artiyor/"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archive.is/t548I" TargetMode="External"/><Relationship Id="rId13" Type="http://schemas.openxmlformats.org/officeDocument/2006/relationships/hyperlink" Target="http://teyit.link/me3tyNt" TargetMode="External"/><Relationship Id="rId3" Type="http://schemas.openxmlformats.org/officeDocument/2006/relationships/hyperlink" Target="http://teyit.link/2CfvHCI" TargetMode="External"/><Relationship Id="rId7" Type="http://schemas.openxmlformats.org/officeDocument/2006/relationships/hyperlink" Target="http://teyit.link/NZfhemz" TargetMode="External"/><Relationship Id="rId12" Type="http://schemas.openxmlformats.org/officeDocument/2006/relationships/hyperlink" Target="http://teyit.link/je8Hkqz" TargetMode="External"/><Relationship Id="rId2" Type="http://schemas.openxmlformats.org/officeDocument/2006/relationships/image" Target="../media/image4.png"/><Relationship Id="rId16" Type="http://schemas.openxmlformats.org/officeDocument/2006/relationships/hyperlink" Target="http://teyit.link/diuotmG" TargetMode="External"/><Relationship Id="rId1" Type="http://schemas.openxmlformats.org/officeDocument/2006/relationships/slideLayout" Target="../slideLayouts/slideLayout1.xml"/><Relationship Id="rId6" Type="http://schemas.openxmlformats.org/officeDocument/2006/relationships/hyperlink" Target="http://teyit.link/NpmxZZN" TargetMode="External"/><Relationship Id="rId11" Type="http://schemas.openxmlformats.org/officeDocument/2006/relationships/hyperlink" Target="http://teyit.link/RUPpPRW" TargetMode="External"/><Relationship Id="rId5" Type="http://schemas.openxmlformats.org/officeDocument/2006/relationships/hyperlink" Target="http://teyit.link/bTVGHzA" TargetMode="External"/><Relationship Id="rId15" Type="http://schemas.openxmlformats.org/officeDocument/2006/relationships/hyperlink" Target="http://teyit.link/vZr1eIZ" TargetMode="External"/><Relationship Id="rId10" Type="http://schemas.openxmlformats.org/officeDocument/2006/relationships/hyperlink" Target="http://teyit.link/PURkmoW" TargetMode="External"/><Relationship Id="rId4" Type="http://schemas.openxmlformats.org/officeDocument/2006/relationships/hyperlink" Target="http://teyit.link/s0jTK2g" TargetMode="External"/><Relationship Id="rId9" Type="http://schemas.openxmlformats.org/officeDocument/2006/relationships/hyperlink" Target="http://teyit.link/4DPfLSz" TargetMode="External"/><Relationship Id="rId14" Type="http://schemas.openxmlformats.org/officeDocument/2006/relationships/hyperlink" Target="http://teyit.link/F2JcYxj"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649574" y="825660"/>
            <a:ext cx="4417541" cy="400110"/>
          </a:xfrm>
          <a:prstGeom prst="rect">
            <a:avLst/>
          </a:prstGeom>
        </p:spPr>
        <p:txBody>
          <a:bodyPr wrap="square">
            <a:spAutoFit/>
          </a:bodyPr>
          <a:lstStyle/>
          <a:p>
            <a:r>
              <a:rPr lang="tr-TR" sz="2000" dirty="0" smtClean="0">
                <a:solidFill>
                  <a:srgbClr val="FF0000"/>
                </a:solidFill>
              </a:rPr>
              <a:t>2. Çıkar Çatışması</a:t>
            </a:r>
            <a:endParaRPr lang="tr-TR" sz="2000" dirty="0">
              <a:solidFill>
                <a:srgbClr val="FF0000"/>
              </a:solidFill>
            </a:endParaRPr>
          </a:p>
        </p:txBody>
      </p:sp>
      <p:sp>
        <p:nvSpPr>
          <p:cNvPr id="11" name="Dikdörtgen 10"/>
          <p:cNvSpPr/>
          <p:nvPr/>
        </p:nvSpPr>
        <p:spPr>
          <a:xfrm>
            <a:off x="893924" y="1419389"/>
            <a:ext cx="9339157" cy="369332"/>
          </a:xfrm>
          <a:prstGeom prst="rect">
            <a:avLst/>
          </a:prstGeom>
        </p:spPr>
        <p:txBody>
          <a:bodyPr wrap="square">
            <a:spAutoFit/>
          </a:bodyPr>
          <a:lstStyle/>
          <a:p>
            <a:r>
              <a:rPr lang="tr-TR" dirty="0" smtClean="0"/>
              <a:t>- Başka bir işte çalışma</a:t>
            </a:r>
            <a:endParaRPr lang="tr-TR" dirty="0"/>
          </a:p>
        </p:txBody>
      </p:sp>
      <p:sp>
        <p:nvSpPr>
          <p:cNvPr id="13" name="Dikdörtgen 10"/>
          <p:cNvSpPr/>
          <p:nvPr/>
        </p:nvSpPr>
        <p:spPr>
          <a:xfrm>
            <a:off x="1145960" y="1995840"/>
            <a:ext cx="9339157" cy="369332"/>
          </a:xfrm>
          <a:prstGeom prst="rect">
            <a:avLst/>
          </a:prstGeom>
        </p:spPr>
        <p:txBody>
          <a:bodyPr wrap="square">
            <a:spAutoFit/>
          </a:bodyPr>
          <a:lstStyle/>
          <a:p>
            <a:r>
              <a:rPr lang="tr-TR" dirty="0" smtClean="0"/>
              <a:t>Danışmanlık</a:t>
            </a:r>
            <a:endParaRPr lang="tr-TR" dirty="0"/>
          </a:p>
        </p:txBody>
      </p:sp>
      <p:sp>
        <p:nvSpPr>
          <p:cNvPr id="14" name="Dikdörtgen 10"/>
          <p:cNvSpPr/>
          <p:nvPr/>
        </p:nvSpPr>
        <p:spPr>
          <a:xfrm>
            <a:off x="1154669" y="2365172"/>
            <a:ext cx="5890566" cy="369332"/>
          </a:xfrm>
          <a:prstGeom prst="rect">
            <a:avLst/>
          </a:prstGeom>
        </p:spPr>
        <p:txBody>
          <a:bodyPr wrap="square">
            <a:spAutoFit/>
          </a:bodyPr>
          <a:lstStyle/>
          <a:p>
            <a:r>
              <a:rPr lang="tr-TR" dirty="0" smtClean="0"/>
              <a:t>Ekonomi muhabirleri</a:t>
            </a:r>
            <a:endParaRPr lang="tr-TR" dirty="0"/>
          </a:p>
        </p:txBody>
      </p:sp>
      <p:sp>
        <p:nvSpPr>
          <p:cNvPr id="12" name="Dikdörtgen 10"/>
          <p:cNvSpPr/>
          <p:nvPr/>
        </p:nvSpPr>
        <p:spPr>
          <a:xfrm>
            <a:off x="1145960" y="2734504"/>
            <a:ext cx="5890566" cy="369332"/>
          </a:xfrm>
          <a:prstGeom prst="rect">
            <a:avLst/>
          </a:prstGeom>
        </p:spPr>
        <p:txBody>
          <a:bodyPr wrap="square">
            <a:spAutoFit/>
          </a:bodyPr>
          <a:lstStyle/>
          <a:p>
            <a:r>
              <a:rPr lang="tr-TR" dirty="0" smtClean="0"/>
              <a:t>Siyaset</a:t>
            </a:r>
            <a:endParaRPr lang="tr-TR" dirty="0"/>
          </a:p>
        </p:txBody>
      </p:sp>
    </p:spTree>
    <p:extLst>
      <p:ext uri="{BB962C8B-B14F-4D97-AF65-F5344CB8AC3E}">
        <p14:creationId xmlns:p14="http://schemas.microsoft.com/office/powerpoint/2010/main" val="1684069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240267" y="2367002"/>
            <a:ext cx="6299826" cy="735725"/>
          </a:xfrm>
        </p:spPr>
        <p:txBody>
          <a:bodyPr>
            <a:noAutofit/>
          </a:bodyPr>
          <a:lstStyle/>
          <a:p>
            <a:pPr algn="l"/>
            <a:r>
              <a:rPr lang="tr-TR" sz="4000" b="1" dirty="0" smtClean="0">
                <a:solidFill>
                  <a:srgbClr val="F93B07"/>
                </a:solidFill>
                <a:latin typeface="+mn-lt"/>
              </a:rPr>
              <a:t>Görüntü ve Etik</a:t>
            </a:r>
            <a:endParaRPr lang="tr-TR" sz="4000" b="1" dirty="0">
              <a:solidFill>
                <a:srgbClr val="F93B07"/>
              </a:solidFill>
              <a:latin typeface="+mn-lt"/>
            </a:endParaRPr>
          </a:p>
        </p:txBody>
      </p:sp>
    </p:spTree>
    <p:extLst>
      <p:ext uri="{BB962C8B-B14F-4D97-AF65-F5344CB8AC3E}">
        <p14:creationId xmlns:p14="http://schemas.microsoft.com/office/powerpoint/2010/main" val="1761534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9779" y="1278427"/>
            <a:ext cx="6096000" cy="369332"/>
          </a:xfrm>
          <a:prstGeom prst="rect">
            <a:avLst/>
          </a:prstGeom>
        </p:spPr>
        <p:txBody>
          <a:bodyPr>
            <a:spAutoFit/>
          </a:bodyPr>
          <a:lstStyle/>
          <a:p>
            <a:r>
              <a:rPr lang="tr-TR" dirty="0" smtClean="0"/>
              <a:t>“</a:t>
            </a:r>
            <a:r>
              <a:rPr lang="tr-TR" dirty="0"/>
              <a:t>G</a:t>
            </a:r>
            <a:r>
              <a:rPr lang="tr-TR" dirty="0" smtClean="0"/>
              <a:t>örme”nin </a:t>
            </a:r>
            <a:r>
              <a:rPr lang="tr-TR" dirty="0"/>
              <a:t>sözcüklerden önce </a:t>
            </a:r>
            <a:r>
              <a:rPr lang="tr-TR" dirty="0" smtClean="0"/>
              <a:t>gelir. </a:t>
            </a:r>
            <a:r>
              <a:rPr lang="tr-TR" dirty="0"/>
              <a:t>(</a:t>
            </a:r>
            <a:r>
              <a:rPr lang="tr-TR" dirty="0" smtClean="0"/>
              <a:t>John Berger)</a:t>
            </a:r>
            <a:endParaRPr lang="tr-TR" dirty="0"/>
          </a:p>
        </p:txBody>
      </p:sp>
      <p:sp>
        <p:nvSpPr>
          <p:cNvPr id="4" name="Dikdörtgen 10"/>
          <p:cNvSpPr/>
          <p:nvPr/>
        </p:nvSpPr>
        <p:spPr>
          <a:xfrm>
            <a:off x="646272" y="511439"/>
            <a:ext cx="9403963" cy="523220"/>
          </a:xfrm>
          <a:prstGeom prst="rect">
            <a:avLst/>
          </a:prstGeom>
        </p:spPr>
        <p:txBody>
          <a:bodyPr wrap="square">
            <a:spAutoFit/>
          </a:bodyPr>
          <a:lstStyle/>
          <a:p>
            <a:r>
              <a:rPr lang="tr-TR" sz="2800" b="1" dirty="0" smtClean="0">
                <a:solidFill>
                  <a:srgbClr val="FF0000"/>
                </a:solidFill>
              </a:rPr>
              <a:t>Görme</a:t>
            </a:r>
            <a:endParaRPr lang="tr-TR" sz="2800" b="1" dirty="0">
              <a:solidFill>
                <a:srgbClr val="FF0000"/>
              </a:solidFill>
            </a:endParaRPr>
          </a:p>
        </p:txBody>
      </p:sp>
      <p:sp>
        <p:nvSpPr>
          <p:cNvPr id="5" name="Aşağı Ok 4"/>
          <p:cNvSpPr/>
          <p:nvPr/>
        </p:nvSpPr>
        <p:spPr>
          <a:xfrm>
            <a:off x="2208034" y="1735761"/>
            <a:ext cx="171350" cy="249779"/>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p:cNvSpPr/>
          <p:nvPr/>
        </p:nvSpPr>
        <p:spPr>
          <a:xfrm>
            <a:off x="884465" y="2704574"/>
            <a:ext cx="5769428" cy="369332"/>
          </a:xfrm>
          <a:prstGeom prst="rect">
            <a:avLst/>
          </a:prstGeom>
        </p:spPr>
        <p:txBody>
          <a:bodyPr wrap="square">
            <a:spAutoFit/>
          </a:bodyPr>
          <a:lstStyle/>
          <a:p>
            <a:r>
              <a:rPr lang="tr-TR" dirty="0" smtClean="0"/>
              <a:t>Antik çağ </a:t>
            </a:r>
            <a:r>
              <a:rPr lang="tr-TR" dirty="0" smtClean="0">
                <a:sym typeface="Wingdings" pitchFamily="2" charset="2"/>
              </a:rPr>
              <a:t> Efsaneler, mitsel anlatımlar  Söz</a:t>
            </a:r>
            <a:endParaRPr lang="tr-TR" dirty="0"/>
          </a:p>
        </p:txBody>
      </p:sp>
      <p:sp>
        <p:nvSpPr>
          <p:cNvPr id="7" name="Rectangle 6"/>
          <p:cNvSpPr/>
          <p:nvPr/>
        </p:nvSpPr>
        <p:spPr>
          <a:xfrm>
            <a:off x="1820131" y="2129716"/>
            <a:ext cx="1118506" cy="369332"/>
          </a:xfrm>
          <a:prstGeom prst="rect">
            <a:avLst/>
          </a:prstGeom>
        </p:spPr>
        <p:txBody>
          <a:bodyPr wrap="square">
            <a:spAutoFit/>
          </a:bodyPr>
          <a:lstStyle/>
          <a:p>
            <a:r>
              <a:rPr lang="tr-TR" u="sng" dirty="0" smtClean="0"/>
              <a:t>İfade Dili</a:t>
            </a:r>
            <a:endParaRPr lang="tr-TR" u="sng" dirty="0"/>
          </a:p>
        </p:txBody>
      </p:sp>
      <p:sp>
        <p:nvSpPr>
          <p:cNvPr id="8" name="Rectangle 7"/>
          <p:cNvSpPr/>
          <p:nvPr/>
        </p:nvSpPr>
        <p:spPr>
          <a:xfrm>
            <a:off x="884465" y="3155549"/>
            <a:ext cx="5769428" cy="369332"/>
          </a:xfrm>
          <a:prstGeom prst="rect">
            <a:avLst/>
          </a:prstGeom>
        </p:spPr>
        <p:txBody>
          <a:bodyPr wrap="square">
            <a:spAutoFit/>
          </a:bodyPr>
          <a:lstStyle/>
          <a:p>
            <a:r>
              <a:rPr lang="tr-TR" dirty="0" smtClean="0"/>
              <a:t>Ortaçağ </a:t>
            </a:r>
            <a:r>
              <a:rPr lang="tr-TR" dirty="0" smtClean="0">
                <a:sym typeface="Wingdings" pitchFamily="2" charset="2"/>
              </a:rPr>
              <a:t> Yazı</a:t>
            </a:r>
            <a:endParaRPr lang="tr-TR" dirty="0"/>
          </a:p>
        </p:txBody>
      </p:sp>
      <p:sp>
        <p:nvSpPr>
          <p:cNvPr id="9" name="Rectangle 8"/>
          <p:cNvSpPr/>
          <p:nvPr/>
        </p:nvSpPr>
        <p:spPr>
          <a:xfrm>
            <a:off x="884465" y="3606524"/>
            <a:ext cx="5769428" cy="369332"/>
          </a:xfrm>
          <a:prstGeom prst="rect">
            <a:avLst/>
          </a:prstGeom>
        </p:spPr>
        <p:txBody>
          <a:bodyPr wrap="square">
            <a:spAutoFit/>
          </a:bodyPr>
          <a:lstStyle/>
          <a:p>
            <a:r>
              <a:rPr lang="tr-TR" dirty="0" smtClean="0"/>
              <a:t>Görüntü ! </a:t>
            </a:r>
            <a:r>
              <a:rPr lang="tr-TR" dirty="0" smtClean="0">
                <a:sym typeface="Wingdings" pitchFamily="2" charset="2"/>
              </a:rPr>
              <a:t> İmgeler ve görsel kültürün egemenliği</a:t>
            </a:r>
            <a:endParaRPr lang="tr-TR" dirty="0"/>
          </a:p>
        </p:txBody>
      </p:sp>
    </p:spTree>
    <p:extLst>
      <p:ext uri="{BB962C8B-B14F-4D97-AF65-F5344CB8AC3E}">
        <p14:creationId xmlns:p14="http://schemas.microsoft.com/office/powerpoint/2010/main" val="1761534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10"/>
          <p:cNvSpPr/>
          <p:nvPr/>
        </p:nvSpPr>
        <p:spPr>
          <a:xfrm>
            <a:off x="646272" y="511439"/>
            <a:ext cx="9403963" cy="523220"/>
          </a:xfrm>
          <a:prstGeom prst="rect">
            <a:avLst/>
          </a:prstGeom>
        </p:spPr>
        <p:txBody>
          <a:bodyPr wrap="square">
            <a:spAutoFit/>
          </a:bodyPr>
          <a:lstStyle/>
          <a:p>
            <a:r>
              <a:rPr lang="tr-TR" sz="2800" b="1" dirty="0" smtClean="0">
                <a:solidFill>
                  <a:srgbClr val="FF0000"/>
                </a:solidFill>
              </a:rPr>
              <a:t>Görme</a:t>
            </a:r>
            <a:endParaRPr lang="tr-TR" sz="2800" b="1" dirty="0">
              <a:solidFill>
                <a:srgbClr val="FF0000"/>
              </a:solidFill>
            </a:endParaRPr>
          </a:p>
        </p:txBody>
      </p:sp>
      <p:sp>
        <p:nvSpPr>
          <p:cNvPr id="2" name="Dikdörtgen 1"/>
          <p:cNvSpPr/>
          <p:nvPr/>
        </p:nvSpPr>
        <p:spPr>
          <a:xfrm>
            <a:off x="904180" y="1522891"/>
            <a:ext cx="10421815" cy="3477875"/>
          </a:xfrm>
          <a:prstGeom prst="rect">
            <a:avLst/>
          </a:prstGeom>
        </p:spPr>
        <p:txBody>
          <a:bodyPr wrap="square">
            <a:spAutoFit/>
          </a:bodyPr>
          <a:lstStyle/>
          <a:p>
            <a:r>
              <a:rPr lang="tr-TR" sz="2000" dirty="0"/>
              <a:t>“Görme” duyusu üzerine yapılan tartışmalar yüzyıllar önce başlamış olmasına karşın, özellikle 21. yüzyılda görsel kitle iletişim araçlarındaki hızlı gelişimle birlikte giderek artmaktadır. </a:t>
            </a:r>
            <a:r>
              <a:rPr lang="tr-TR" sz="2000" dirty="0" err="1"/>
              <a:t>Rigel</a:t>
            </a:r>
            <a:r>
              <a:rPr lang="tr-TR" sz="2000" dirty="0"/>
              <a:t>, bu tartışmanın antik çağlardan başlayıp, günümüze kadar uzandığını belirtirken </a:t>
            </a:r>
            <a:r>
              <a:rPr lang="tr-TR" sz="2000" dirty="0" err="1"/>
              <a:t>Aristotales</a:t>
            </a:r>
            <a:r>
              <a:rPr lang="tr-TR" sz="2000" dirty="0"/>
              <a:t>, </a:t>
            </a:r>
            <a:r>
              <a:rPr lang="tr-TR" sz="2000" dirty="0" err="1"/>
              <a:t>Porphy</a:t>
            </a:r>
            <a:r>
              <a:rPr lang="tr-TR" sz="2000" dirty="0"/>
              <a:t>, </a:t>
            </a:r>
            <a:r>
              <a:rPr lang="tr-TR" sz="2000" dirty="0" err="1"/>
              <a:t>Bataille</a:t>
            </a:r>
            <a:r>
              <a:rPr lang="tr-TR" sz="2000" dirty="0"/>
              <a:t>, </a:t>
            </a:r>
            <a:r>
              <a:rPr lang="tr-TR" sz="2000" dirty="0" err="1"/>
              <a:t>Foucault</a:t>
            </a:r>
            <a:r>
              <a:rPr lang="tr-TR" sz="2000" dirty="0"/>
              <a:t> ve </a:t>
            </a:r>
            <a:r>
              <a:rPr lang="tr-TR" sz="2000" dirty="0" err="1"/>
              <a:t>Sennett’in</a:t>
            </a:r>
            <a:r>
              <a:rPr lang="tr-TR" sz="2000" dirty="0"/>
              <a:t> “göz” ve “görme” ile ilgili düşüncelerini örnek olarak kullanmıştır. </a:t>
            </a:r>
            <a:r>
              <a:rPr lang="tr-TR" sz="2000" dirty="0" err="1"/>
              <a:t>Aristotales</a:t>
            </a:r>
            <a:r>
              <a:rPr lang="tr-TR" sz="2000" dirty="0"/>
              <a:t> ve </a:t>
            </a:r>
            <a:r>
              <a:rPr lang="tr-TR" sz="2000" dirty="0" err="1"/>
              <a:t>Porphy</a:t>
            </a:r>
            <a:r>
              <a:rPr lang="tr-TR" sz="2000" dirty="0"/>
              <a:t>, gözü askeri bir </a:t>
            </a:r>
            <a:r>
              <a:rPr lang="tr-TR" sz="2000" dirty="0" err="1"/>
              <a:t>stratejiste</a:t>
            </a:r>
            <a:r>
              <a:rPr lang="tr-TR" sz="2000" dirty="0"/>
              <a:t> benzetmişlerdir. Onlara göre göz, bakışlarını yönelttiği her nesneyi tutsak alan ve güçlü ışınlar yayan bir komutandır. Bu nedenle görmek, fark edilir bir güçtür. </a:t>
            </a:r>
            <a:r>
              <a:rPr lang="tr-TR" sz="2000" dirty="0" err="1"/>
              <a:t>Bataille’ye</a:t>
            </a:r>
            <a:r>
              <a:rPr lang="tr-TR" sz="2000" dirty="0"/>
              <a:t> göre, göz temel dış gerçekliği yaratan öznedir, beş duyu organı içinde birincil gerçeklik algısını üstlenmektedir. </a:t>
            </a:r>
            <a:r>
              <a:rPr lang="tr-TR" sz="2000" dirty="0" err="1"/>
              <a:t>Foucault</a:t>
            </a:r>
            <a:r>
              <a:rPr lang="tr-TR" sz="2000" dirty="0"/>
              <a:t> </a:t>
            </a:r>
            <a:r>
              <a:rPr lang="tr-TR" sz="2000" dirty="0" err="1"/>
              <a:t>modernizmin</a:t>
            </a:r>
            <a:r>
              <a:rPr lang="tr-TR" sz="2000" dirty="0"/>
              <a:t> eleştirisini “göz” üzerinden yaparak “gören mi iktidardır, görülmeyen mi, yoksa görülmeden gören mi?” sorusunu sormuştur. </a:t>
            </a:r>
            <a:r>
              <a:rPr lang="tr-TR" sz="2000" dirty="0" err="1"/>
              <a:t>Sennett</a:t>
            </a:r>
            <a:r>
              <a:rPr lang="tr-TR" sz="2000" dirty="0"/>
              <a:t>, elektronik medya ile insan ilişkisinden görünürlük ve yalıtılmışlık ikileminin doğduğunu belirtmiş ve daha çok gören insanın, daha az karşılıklı ilişkiye girdiğini söylemiştir (</a:t>
            </a:r>
            <a:r>
              <a:rPr lang="tr-TR" sz="2000" dirty="0" err="1"/>
              <a:t>akt</a:t>
            </a:r>
            <a:r>
              <a:rPr lang="tr-TR" sz="2000" dirty="0"/>
              <a:t>. </a:t>
            </a:r>
            <a:r>
              <a:rPr lang="tr-TR" sz="2000" dirty="0" err="1"/>
              <a:t>Sartori</a:t>
            </a:r>
            <a:r>
              <a:rPr lang="tr-TR" sz="2000" dirty="0"/>
              <a:t>, 2006: 7-10). </a:t>
            </a:r>
          </a:p>
        </p:txBody>
      </p:sp>
    </p:spTree>
    <p:extLst>
      <p:ext uri="{BB962C8B-B14F-4D97-AF65-F5344CB8AC3E}">
        <p14:creationId xmlns:p14="http://schemas.microsoft.com/office/powerpoint/2010/main" val="1761534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10"/>
          <p:cNvSpPr/>
          <p:nvPr/>
        </p:nvSpPr>
        <p:spPr>
          <a:xfrm>
            <a:off x="646272" y="511439"/>
            <a:ext cx="9403963" cy="523220"/>
          </a:xfrm>
          <a:prstGeom prst="rect">
            <a:avLst/>
          </a:prstGeom>
        </p:spPr>
        <p:txBody>
          <a:bodyPr wrap="square">
            <a:spAutoFit/>
          </a:bodyPr>
          <a:lstStyle/>
          <a:p>
            <a:r>
              <a:rPr lang="tr-TR" sz="2800" b="1" dirty="0" smtClean="0">
                <a:solidFill>
                  <a:srgbClr val="FF0000"/>
                </a:solidFill>
              </a:rPr>
              <a:t>Görme</a:t>
            </a:r>
            <a:endParaRPr lang="tr-TR" sz="2800" b="1" dirty="0">
              <a:solidFill>
                <a:srgbClr val="FF0000"/>
              </a:solidFill>
            </a:endParaRPr>
          </a:p>
        </p:txBody>
      </p:sp>
      <p:sp>
        <p:nvSpPr>
          <p:cNvPr id="2" name="Dikdörtgen 1"/>
          <p:cNvSpPr/>
          <p:nvPr/>
        </p:nvSpPr>
        <p:spPr>
          <a:xfrm>
            <a:off x="785446" y="1290606"/>
            <a:ext cx="10656277" cy="4093428"/>
          </a:xfrm>
          <a:prstGeom prst="rect">
            <a:avLst/>
          </a:prstGeom>
        </p:spPr>
        <p:txBody>
          <a:bodyPr wrap="square">
            <a:spAutoFit/>
          </a:bodyPr>
          <a:lstStyle/>
          <a:p>
            <a:r>
              <a:rPr lang="tr-TR" sz="2000" dirty="0"/>
              <a:t>John Berger (1989: 21), “</a:t>
            </a:r>
            <a:r>
              <a:rPr lang="tr-TR" sz="2000" dirty="0" err="1"/>
              <a:t>görme”nin</a:t>
            </a:r>
            <a:r>
              <a:rPr lang="tr-TR" sz="2000" dirty="0"/>
              <a:t> sözcüklerden önce geldiğini belirtmiştir. “Görme” yeteneğinin imajları işlemek için kullanıldığını belirten Berger, bu duyunun dünyayla ilgili temel fikirlerimizi oluşturmak için önemini bazı istatistikler üzerinden anlatmaktadır. ABD’deki insanlar zamanlarının büyük bir kısmını ekrana başında harcamaktadır. 2009’da yapılan araştırmaya göre, yetişkinler günlerinin 8,5 saatini televizyon, monitör, GPS ve cep telefonu ekranına bakarak geçirmektedir. Türkiye’de de bu durumun çok farklı olmadığı görülmektedir. </a:t>
            </a:r>
            <a:r>
              <a:rPr lang="tr-TR" sz="2000" dirty="0" err="1"/>
              <a:t>SBT’nin</a:t>
            </a:r>
            <a:r>
              <a:rPr lang="tr-TR" sz="2000" dirty="0"/>
              <a:t> 2013 yılında yaptığı araştırmada, yetişkinlerin günde 5 saat televizyon izledikleri </a:t>
            </a:r>
            <a:r>
              <a:rPr lang="tr-TR" sz="2000" dirty="0" err="1"/>
              <a:t>Deloillte’un</a:t>
            </a:r>
            <a:r>
              <a:rPr lang="tr-TR" sz="2000" dirty="0"/>
              <a:t> 2015’te yaptığı araştırmada ise, Türkiye’de insanların günde yaklaşık 71 kez cep telefonu ekranına baktığı bulunmuştur. </a:t>
            </a:r>
            <a:endParaRPr lang="tr-TR" sz="2000" dirty="0" smtClean="0"/>
          </a:p>
          <a:p>
            <a:endParaRPr lang="tr-TR" sz="2000" dirty="0"/>
          </a:p>
          <a:p>
            <a:r>
              <a:rPr lang="tr-TR" sz="2000" b="1" dirty="0" err="1"/>
              <a:t>Tv</a:t>
            </a:r>
            <a:r>
              <a:rPr lang="tr-TR" sz="2000" b="1" dirty="0"/>
              <a:t> İzleme Süresi Artıyor</a:t>
            </a:r>
            <a:r>
              <a:rPr lang="tr-TR" sz="2000" dirty="0"/>
              <a:t>, 2014, </a:t>
            </a:r>
            <a:r>
              <a:rPr lang="tr-TR" sz="2000" u="sng" dirty="0">
                <a:hlinkClick r:id="rId2"/>
              </a:rPr>
              <a:t>https://www.marketingturkiye.com.tr/arastirmalar/tv-izleme-suresi-artiyor/</a:t>
            </a:r>
            <a:r>
              <a:rPr lang="tr-TR" sz="2000" dirty="0"/>
              <a:t>, Erişim tarihi: 12.06.2017.</a:t>
            </a:r>
          </a:p>
          <a:p>
            <a:r>
              <a:rPr lang="tr-TR" sz="2000" b="1" dirty="0"/>
              <a:t>En Bağımlısı Türkiye Çıktı,</a:t>
            </a:r>
            <a:r>
              <a:rPr lang="tr-TR" sz="2000" dirty="0"/>
              <a:t> 2016, </a:t>
            </a:r>
            <a:r>
              <a:rPr lang="tr-TR" sz="2000" u="sng" dirty="0">
                <a:hlinkClick r:id="rId3"/>
              </a:rPr>
              <a:t>http://teknoyo.com/</a:t>
            </a:r>
            <a:r>
              <a:rPr lang="tr-TR" sz="2000" u="sng" dirty="0" err="1">
                <a:hlinkClick r:id="rId3"/>
              </a:rPr>
              <a:t>deloitte</a:t>
            </a:r>
            <a:r>
              <a:rPr lang="tr-TR" sz="2000" u="sng" dirty="0">
                <a:hlinkClick r:id="rId3"/>
              </a:rPr>
              <a:t>-</a:t>
            </a:r>
            <a:r>
              <a:rPr lang="tr-TR" sz="2000" u="sng" dirty="0" err="1">
                <a:hlinkClick r:id="rId3"/>
              </a:rPr>
              <a:t>turkiye</a:t>
            </a:r>
            <a:r>
              <a:rPr lang="tr-TR" sz="2000" u="sng" dirty="0">
                <a:hlinkClick r:id="rId3"/>
              </a:rPr>
              <a:t>-telefon-</a:t>
            </a:r>
            <a:r>
              <a:rPr lang="tr-TR" sz="2000" u="sng" dirty="0" err="1">
                <a:hlinkClick r:id="rId3"/>
              </a:rPr>
              <a:t>bagimliligi</a:t>
            </a:r>
            <a:r>
              <a:rPr lang="tr-TR" sz="2000" u="sng" dirty="0">
                <a:hlinkClick r:id="rId3"/>
              </a:rPr>
              <a:t>-</a:t>
            </a:r>
            <a:r>
              <a:rPr lang="tr-TR" sz="2000" u="sng" dirty="0" err="1">
                <a:hlinkClick r:id="rId3"/>
              </a:rPr>
              <a:t>arastirmasi</a:t>
            </a:r>
            <a:r>
              <a:rPr lang="tr-TR" sz="2000" u="sng" dirty="0">
                <a:hlinkClick r:id="rId3"/>
              </a:rPr>
              <a:t>/</a:t>
            </a:r>
            <a:r>
              <a:rPr lang="tr-TR" sz="2000" dirty="0"/>
              <a:t>, Erişim tarihi: 12.06.2017.</a:t>
            </a:r>
          </a:p>
        </p:txBody>
      </p:sp>
    </p:spTree>
    <p:extLst>
      <p:ext uri="{BB962C8B-B14F-4D97-AF65-F5344CB8AC3E}">
        <p14:creationId xmlns:p14="http://schemas.microsoft.com/office/powerpoint/2010/main" val="1236065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10"/>
          <p:cNvSpPr/>
          <p:nvPr/>
        </p:nvSpPr>
        <p:spPr>
          <a:xfrm>
            <a:off x="646272" y="511439"/>
            <a:ext cx="9403963" cy="523220"/>
          </a:xfrm>
          <a:prstGeom prst="rect">
            <a:avLst/>
          </a:prstGeom>
        </p:spPr>
        <p:txBody>
          <a:bodyPr wrap="square">
            <a:spAutoFit/>
          </a:bodyPr>
          <a:lstStyle/>
          <a:p>
            <a:r>
              <a:rPr lang="tr-TR" sz="2800" b="1" dirty="0" smtClean="0">
                <a:solidFill>
                  <a:srgbClr val="FF0000"/>
                </a:solidFill>
              </a:rPr>
              <a:t>Görme</a:t>
            </a:r>
            <a:endParaRPr lang="tr-TR" sz="2800" b="1" dirty="0">
              <a:solidFill>
                <a:srgbClr val="FF0000"/>
              </a:solidFill>
            </a:endParaRPr>
          </a:p>
        </p:txBody>
      </p:sp>
      <p:sp>
        <p:nvSpPr>
          <p:cNvPr id="2" name="Dikdörtgen 1"/>
          <p:cNvSpPr/>
          <p:nvPr/>
        </p:nvSpPr>
        <p:spPr>
          <a:xfrm>
            <a:off x="646271" y="1561072"/>
            <a:ext cx="10994743" cy="2862322"/>
          </a:xfrm>
          <a:prstGeom prst="rect">
            <a:avLst/>
          </a:prstGeom>
        </p:spPr>
        <p:txBody>
          <a:bodyPr wrap="square">
            <a:spAutoFit/>
          </a:bodyPr>
          <a:lstStyle/>
          <a:p>
            <a:r>
              <a:rPr lang="tr-TR" sz="2000" dirty="0"/>
              <a:t>Görmenin kazandığı önemi vurgulayan Berger (1989, 22-23), görme ile gerçek arasındaki ilişkiyi de tartışmaktadır. Ona göre, görmek her zaman ne olduğunu bilmek için iyi bir rehberdir. Ancak görmek gerçeğin bir kısmını verebilir, ama bütün gerçeği ortaya çıkarmayabilir. Özellikle gördüklerimizin çoğunun “aracılı” (</a:t>
            </a:r>
            <a:r>
              <a:rPr lang="tr-TR" sz="2000" i="1" dirty="0" err="1"/>
              <a:t>mediated</a:t>
            </a:r>
            <a:r>
              <a:rPr lang="tr-TR" sz="2000" dirty="0"/>
              <a:t>) olduğu düşünüldüğünde gördüklerimiz ve gerçek arasındaki bağlantı oldukça tartışmalı bir durumdur. Buna rağmen insanlar gördüklerinden etkilenmektedir. Berger, bireylerin gördüklerine her zaman inanmasalar da, gördükleri her şeye inansalar da, maruz kaldıkları medyadan duygusal olarak etkilendiklerini savunmaktadır. Örneğin, tiyatro sahnesinde oyuncular gerçek değildir, belirli duyguları varmış gibi davranmaktadır. İzleyici bu durumun farkındadır ama buna rağmen ağlayabilir ya da kahkahalarla gülebilirler. </a:t>
            </a:r>
          </a:p>
        </p:txBody>
      </p:sp>
    </p:spTree>
    <p:extLst>
      <p:ext uri="{BB962C8B-B14F-4D97-AF65-F5344CB8AC3E}">
        <p14:creationId xmlns:p14="http://schemas.microsoft.com/office/powerpoint/2010/main" val="1236065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10"/>
          <p:cNvSpPr/>
          <p:nvPr/>
        </p:nvSpPr>
        <p:spPr>
          <a:xfrm>
            <a:off x="646272" y="511439"/>
            <a:ext cx="9403963" cy="523220"/>
          </a:xfrm>
          <a:prstGeom prst="rect">
            <a:avLst/>
          </a:prstGeom>
        </p:spPr>
        <p:txBody>
          <a:bodyPr wrap="square">
            <a:spAutoFit/>
          </a:bodyPr>
          <a:lstStyle/>
          <a:p>
            <a:r>
              <a:rPr lang="tr-TR" sz="2800" b="1" dirty="0" smtClean="0">
                <a:solidFill>
                  <a:srgbClr val="FF0000"/>
                </a:solidFill>
              </a:rPr>
              <a:t>Görme</a:t>
            </a:r>
            <a:endParaRPr lang="tr-TR" sz="2800" b="1" dirty="0">
              <a:solidFill>
                <a:srgbClr val="FF0000"/>
              </a:solidFill>
            </a:endParaRPr>
          </a:p>
        </p:txBody>
      </p:sp>
      <p:sp>
        <p:nvSpPr>
          <p:cNvPr id="2" name="Dikdörtgen 1"/>
          <p:cNvSpPr/>
          <p:nvPr/>
        </p:nvSpPr>
        <p:spPr>
          <a:xfrm>
            <a:off x="1359877" y="1409797"/>
            <a:ext cx="9144000" cy="3785652"/>
          </a:xfrm>
          <a:prstGeom prst="rect">
            <a:avLst/>
          </a:prstGeom>
        </p:spPr>
        <p:txBody>
          <a:bodyPr wrap="square">
            <a:spAutoFit/>
          </a:bodyPr>
          <a:lstStyle/>
          <a:p>
            <a:r>
              <a:rPr lang="tr-TR" sz="2000" dirty="0"/>
              <a:t>Hayat artık ekranda (</a:t>
            </a:r>
            <a:r>
              <a:rPr lang="tr-TR" sz="2000" i="1" dirty="0" err="1"/>
              <a:t>onscreen</a:t>
            </a:r>
            <a:r>
              <a:rPr lang="tr-TR" sz="2000" dirty="0"/>
              <a:t>) gerçekleşmektedir. Özellikle sanayileşmiş ülkelerde hayat giderek artan şekilde otobüsler, alışveriş merkezleri, otobanlar, köprüler, ATM makinelerinin yanındaki kameralarla video gözetimde yaşanmaktadır. İş zamanı ve boş zaman da bilgisayarlar, televizyonlar, dijital videolarla görsel medya etrafında geçmektedir. İnsan deneyimi uydu fotoğraflarından, insan vücudunun içini gösteren medikal imajlara kadar artık daha görseldir (</a:t>
            </a:r>
            <a:r>
              <a:rPr lang="tr-TR" sz="2000" i="1" dirty="0" err="1"/>
              <a:t>visual</a:t>
            </a:r>
            <a:r>
              <a:rPr lang="tr-TR" sz="2000" dirty="0"/>
              <a:t>) ve görselleşmektedir (</a:t>
            </a:r>
            <a:r>
              <a:rPr lang="tr-TR" sz="2000" i="1" dirty="0" err="1"/>
              <a:t>visualized</a:t>
            </a:r>
            <a:r>
              <a:rPr lang="tr-TR" sz="2000" dirty="0"/>
              <a:t>). Bu dönemde “görme” ve “görsel imajlar” günlük yaşamın bir parçası değil, kendisi haline gelmektedir. Bu nedenle </a:t>
            </a:r>
            <a:r>
              <a:rPr lang="tr-TR" sz="2000" dirty="0" err="1"/>
              <a:t>postmodernizm</a:t>
            </a:r>
            <a:r>
              <a:rPr lang="tr-TR" sz="2000" dirty="0"/>
              <a:t> de en iyi görsel olarak anlaşılabilir (</a:t>
            </a:r>
            <a:r>
              <a:rPr lang="tr-TR" sz="2000" dirty="0" err="1"/>
              <a:t>Mirzeof</a:t>
            </a:r>
            <a:r>
              <a:rPr lang="tr-TR" sz="2000" dirty="0"/>
              <a:t>, 1999: 3). Bu yeni teknolojiler ve imajlar insanlara dünya görüşleri sunmakta, dünyayı görsel terimlerle yorumlamaktadır. Ancak bu yorumlamaların masum olmadığı, sunulan görüntülerin dünyaya açılan şeffaf pencereler olmadığı unutulmamalıdır (</a:t>
            </a:r>
            <a:r>
              <a:rPr lang="tr-TR" sz="2000" dirty="0" err="1"/>
              <a:t>Rose</a:t>
            </a:r>
            <a:r>
              <a:rPr lang="tr-TR" sz="2000" dirty="0"/>
              <a:t>, 2001:  2). </a:t>
            </a:r>
          </a:p>
        </p:txBody>
      </p:sp>
    </p:spTree>
    <p:extLst>
      <p:ext uri="{BB962C8B-B14F-4D97-AF65-F5344CB8AC3E}">
        <p14:creationId xmlns:p14="http://schemas.microsoft.com/office/powerpoint/2010/main" val="1236065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7270" y="2118012"/>
            <a:ext cx="8463643" cy="1077218"/>
          </a:xfrm>
          <a:prstGeom prst="rect">
            <a:avLst/>
          </a:prstGeom>
        </p:spPr>
        <p:txBody>
          <a:bodyPr wrap="square">
            <a:spAutoFit/>
          </a:bodyPr>
          <a:lstStyle/>
          <a:p>
            <a:pPr algn="ctr"/>
            <a:r>
              <a:rPr lang="tr-TR" sz="3200" dirty="0" smtClean="0"/>
              <a:t>İnsanlar dünyayla “</a:t>
            </a:r>
            <a:r>
              <a:rPr lang="tr-TR" sz="3200" dirty="0"/>
              <a:t>nasıl gördükleri” aracılılığıyla iletişime </a:t>
            </a:r>
            <a:r>
              <a:rPr lang="tr-TR" sz="3200" dirty="0" smtClean="0"/>
              <a:t>geçmektedir. </a:t>
            </a:r>
            <a:endParaRPr lang="tr-TR" sz="3200" dirty="0"/>
          </a:p>
        </p:txBody>
      </p:sp>
    </p:spTree>
    <p:extLst>
      <p:ext uri="{BB962C8B-B14F-4D97-AF65-F5344CB8AC3E}">
        <p14:creationId xmlns:p14="http://schemas.microsoft.com/office/powerpoint/2010/main" val="1761534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0"/>
          <p:cNvSpPr/>
          <p:nvPr/>
        </p:nvSpPr>
        <p:spPr>
          <a:xfrm>
            <a:off x="646271" y="492905"/>
            <a:ext cx="9403963" cy="523220"/>
          </a:xfrm>
          <a:prstGeom prst="rect">
            <a:avLst/>
          </a:prstGeom>
        </p:spPr>
        <p:txBody>
          <a:bodyPr wrap="square">
            <a:spAutoFit/>
          </a:bodyPr>
          <a:lstStyle/>
          <a:p>
            <a:r>
              <a:rPr lang="tr-TR" sz="2800" b="1" dirty="0" smtClean="0">
                <a:solidFill>
                  <a:srgbClr val="FF0000"/>
                </a:solidFill>
              </a:rPr>
              <a:t>Haber Fotoğrafı</a:t>
            </a:r>
            <a:endParaRPr lang="tr-TR" sz="2800" b="1" dirty="0">
              <a:solidFill>
                <a:srgbClr val="FF0000"/>
              </a:solidFill>
            </a:endParaRPr>
          </a:p>
        </p:txBody>
      </p:sp>
      <p:sp>
        <p:nvSpPr>
          <p:cNvPr id="3" name="Rectangle 2"/>
          <p:cNvSpPr/>
          <p:nvPr/>
        </p:nvSpPr>
        <p:spPr>
          <a:xfrm>
            <a:off x="949779" y="1278427"/>
            <a:ext cx="6096000" cy="369332"/>
          </a:xfrm>
          <a:prstGeom prst="rect">
            <a:avLst/>
          </a:prstGeom>
        </p:spPr>
        <p:txBody>
          <a:bodyPr>
            <a:spAutoFit/>
          </a:bodyPr>
          <a:lstStyle/>
          <a:p>
            <a:r>
              <a:rPr lang="tr-TR" dirty="0" smtClean="0"/>
              <a:t>Nesnellik mümkün mü?</a:t>
            </a:r>
            <a:endParaRPr lang="tr-TR" dirty="0"/>
          </a:p>
        </p:txBody>
      </p:sp>
      <p:sp>
        <p:nvSpPr>
          <p:cNvPr id="4" name="Rectangle 3"/>
          <p:cNvSpPr/>
          <p:nvPr/>
        </p:nvSpPr>
        <p:spPr>
          <a:xfrm>
            <a:off x="884465" y="1814279"/>
            <a:ext cx="6096000" cy="369332"/>
          </a:xfrm>
          <a:prstGeom prst="rect">
            <a:avLst/>
          </a:prstGeom>
        </p:spPr>
        <p:txBody>
          <a:bodyPr>
            <a:spAutoFit/>
          </a:bodyPr>
          <a:lstStyle/>
          <a:p>
            <a:r>
              <a:rPr lang="tr-TR" dirty="0" smtClean="0"/>
              <a:t>- Bakış açısı</a:t>
            </a:r>
            <a:endParaRPr lang="tr-TR" dirty="0"/>
          </a:p>
        </p:txBody>
      </p:sp>
      <p:sp>
        <p:nvSpPr>
          <p:cNvPr id="5" name="Rectangle 4"/>
          <p:cNvSpPr/>
          <p:nvPr/>
        </p:nvSpPr>
        <p:spPr>
          <a:xfrm>
            <a:off x="884465" y="2151308"/>
            <a:ext cx="6096000" cy="369332"/>
          </a:xfrm>
          <a:prstGeom prst="rect">
            <a:avLst/>
          </a:prstGeom>
        </p:spPr>
        <p:txBody>
          <a:bodyPr>
            <a:spAutoFit/>
          </a:bodyPr>
          <a:lstStyle/>
          <a:p>
            <a:r>
              <a:rPr lang="tr-TR" dirty="0" smtClean="0"/>
              <a:t>- Kadraj</a:t>
            </a:r>
            <a:endParaRPr lang="tr-TR" dirty="0"/>
          </a:p>
        </p:txBody>
      </p:sp>
      <p:sp>
        <p:nvSpPr>
          <p:cNvPr id="6" name="Rectangle 5"/>
          <p:cNvSpPr/>
          <p:nvPr/>
        </p:nvSpPr>
        <p:spPr>
          <a:xfrm>
            <a:off x="917122" y="2520640"/>
            <a:ext cx="6096000" cy="369332"/>
          </a:xfrm>
          <a:prstGeom prst="rect">
            <a:avLst/>
          </a:prstGeom>
        </p:spPr>
        <p:txBody>
          <a:bodyPr>
            <a:spAutoFit/>
          </a:bodyPr>
          <a:lstStyle/>
          <a:p>
            <a:r>
              <a:rPr lang="tr-TR" dirty="0" smtClean="0"/>
              <a:t>- Görsel düzenleme</a:t>
            </a:r>
            <a:endParaRPr lang="tr-TR" dirty="0"/>
          </a:p>
        </p:txBody>
      </p:sp>
      <p:sp>
        <p:nvSpPr>
          <p:cNvPr id="7" name="Rectangle 6"/>
          <p:cNvSpPr/>
          <p:nvPr/>
        </p:nvSpPr>
        <p:spPr>
          <a:xfrm>
            <a:off x="884465" y="2869584"/>
            <a:ext cx="6096000" cy="369332"/>
          </a:xfrm>
          <a:prstGeom prst="rect">
            <a:avLst/>
          </a:prstGeom>
        </p:spPr>
        <p:txBody>
          <a:bodyPr>
            <a:spAutoFit/>
          </a:bodyPr>
          <a:lstStyle/>
          <a:p>
            <a:r>
              <a:rPr lang="tr-TR" dirty="0" smtClean="0"/>
              <a:t>- Çekim anı</a:t>
            </a:r>
            <a:endParaRPr lang="tr-TR" dirty="0"/>
          </a:p>
        </p:txBody>
      </p:sp>
      <p:sp>
        <p:nvSpPr>
          <p:cNvPr id="8" name="Rectangle 7"/>
          <p:cNvSpPr/>
          <p:nvPr/>
        </p:nvSpPr>
        <p:spPr>
          <a:xfrm>
            <a:off x="884465" y="3552663"/>
            <a:ext cx="6096000" cy="369332"/>
          </a:xfrm>
          <a:prstGeom prst="rect">
            <a:avLst/>
          </a:prstGeom>
        </p:spPr>
        <p:txBody>
          <a:bodyPr>
            <a:spAutoFit/>
          </a:bodyPr>
          <a:lstStyle/>
          <a:p>
            <a:r>
              <a:rPr lang="tr-TR" dirty="0" smtClean="0"/>
              <a:t>«Hakikiliği sağlayan tek öge </a:t>
            </a:r>
            <a:r>
              <a:rPr lang="tr-TR" dirty="0" smtClean="0">
                <a:sym typeface="Wingdings" pitchFamily="2" charset="2"/>
              </a:rPr>
              <a:t> etik davranış»</a:t>
            </a:r>
            <a:endParaRPr lang="tr-TR" dirty="0"/>
          </a:p>
        </p:txBody>
      </p:sp>
      <p:pic>
        <p:nvPicPr>
          <p:cNvPr id="9218" name="Picture 2" descr="C:\Users\Beris Artan Özoran\Desktop\tumblr_m4wg861mqn1qb6paio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779" y="904377"/>
            <a:ext cx="2883353" cy="385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534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Beris Artan Özoran\Desktop\Adsı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445" y="395289"/>
            <a:ext cx="6253162" cy="43663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94087" y="4872494"/>
            <a:ext cx="2511878" cy="369332"/>
          </a:xfrm>
          <a:prstGeom prst="rect">
            <a:avLst/>
          </a:prstGeom>
        </p:spPr>
        <p:txBody>
          <a:bodyPr wrap="square">
            <a:spAutoFit/>
          </a:bodyPr>
          <a:lstStyle/>
          <a:p>
            <a:r>
              <a:rPr lang="tr-TR" dirty="0" smtClean="0"/>
              <a:t>1860 – John Calhoun </a:t>
            </a:r>
            <a:endParaRPr lang="tr-TR" dirty="0"/>
          </a:p>
        </p:txBody>
      </p:sp>
    </p:spTree>
    <p:extLst>
      <p:ext uri="{BB962C8B-B14F-4D97-AF65-F5344CB8AC3E}">
        <p14:creationId xmlns:p14="http://schemas.microsoft.com/office/powerpoint/2010/main" val="1761534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Beris Artan Özoran\Desktop\Adsı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381" y="1053874"/>
            <a:ext cx="4187598" cy="3317448"/>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Beris Artan Özoran\Desktop\Adsız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479" y="1053873"/>
            <a:ext cx="4607378" cy="33793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20359" y="4699459"/>
            <a:ext cx="2511878" cy="369332"/>
          </a:xfrm>
          <a:prstGeom prst="rect">
            <a:avLst/>
          </a:prstGeom>
        </p:spPr>
        <p:txBody>
          <a:bodyPr wrap="square">
            <a:spAutoFit/>
          </a:bodyPr>
          <a:lstStyle/>
          <a:p>
            <a:r>
              <a:rPr lang="tr-TR" dirty="0" smtClean="0"/>
              <a:t>2003- Irak</a:t>
            </a:r>
            <a:endParaRPr lang="tr-TR" dirty="0"/>
          </a:p>
        </p:txBody>
      </p:sp>
    </p:spTree>
    <p:extLst>
      <p:ext uri="{BB962C8B-B14F-4D97-AF65-F5344CB8AC3E}">
        <p14:creationId xmlns:p14="http://schemas.microsoft.com/office/powerpoint/2010/main" val="1761534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649574" y="825660"/>
            <a:ext cx="8085123" cy="400110"/>
          </a:xfrm>
          <a:prstGeom prst="rect">
            <a:avLst/>
          </a:prstGeom>
        </p:spPr>
        <p:txBody>
          <a:bodyPr wrap="square">
            <a:spAutoFit/>
          </a:bodyPr>
          <a:lstStyle/>
          <a:p>
            <a:r>
              <a:rPr lang="tr-TR" sz="2000" dirty="0" smtClean="0">
                <a:solidFill>
                  <a:srgbClr val="FF0000"/>
                </a:solidFill>
              </a:rPr>
              <a:t>2. Reklam Verenlerden Kaynaklanan Etik Sorunlar</a:t>
            </a:r>
            <a:endParaRPr lang="tr-TR" sz="2000" dirty="0">
              <a:solidFill>
                <a:srgbClr val="FF0000"/>
              </a:solidFill>
            </a:endParaRPr>
          </a:p>
        </p:txBody>
      </p:sp>
      <p:sp>
        <p:nvSpPr>
          <p:cNvPr id="11" name="Dikdörtgen 10"/>
          <p:cNvSpPr/>
          <p:nvPr/>
        </p:nvSpPr>
        <p:spPr>
          <a:xfrm>
            <a:off x="893924" y="1419389"/>
            <a:ext cx="1614145" cy="369332"/>
          </a:xfrm>
          <a:prstGeom prst="rect">
            <a:avLst/>
          </a:prstGeom>
        </p:spPr>
        <p:txBody>
          <a:bodyPr wrap="square">
            <a:spAutoFit/>
          </a:bodyPr>
          <a:lstStyle/>
          <a:p>
            <a:r>
              <a:rPr lang="tr-TR" dirty="0" smtClean="0"/>
              <a:t>- Kâr etme !!</a:t>
            </a:r>
            <a:endParaRPr lang="tr-TR" dirty="0"/>
          </a:p>
        </p:txBody>
      </p:sp>
      <p:sp>
        <p:nvSpPr>
          <p:cNvPr id="13" name="Dikdörtgen 10"/>
          <p:cNvSpPr/>
          <p:nvPr/>
        </p:nvSpPr>
        <p:spPr>
          <a:xfrm>
            <a:off x="3342305" y="1438383"/>
            <a:ext cx="1884623" cy="369332"/>
          </a:xfrm>
          <a:prstGeom prst="rect">
            <a:avLst/>
          </a:prstGeom>
        </p:spPr>
        <p:txBody>
          <a:bodyPr wrap="square">
            <a:spAutoFit/>
          </a:bodyPr>
          <a:lstStyle/>
          <a:p>
            <a:r>
              <a:rPr lang="tr-TR" dirty="0" smtClean="0"/>
              <a:t>Reklam gelirleri</a:t>
            </a:r>
            <a:endParaRPr lang="tr-TR" dirty="0"/>
          </a:p>
        </p:txBody>
      </p:sp>
      <p:sp>
        <p:nvSpPr>
          <p:cNvPr id="14" name="Dikdörtgen 10"/>
          <p:cNvSpPr/>
          <p:nvPr/>
        </p:nvSpPr>
        <p:spPr>
          <a:xfrm>
            <a:off x="893924" y="2103915"/>
            <a:ext cx="5890566" cy="369332"/>
          </a:xfrm>
          <a:prstGeom prst="rect">
            <a:avLst/>
          </a:prstGeom>
        </p:spPr>
        <p:txBody>
          <a:bodyPr wrap="square">
            <a:spAutoFit/>
          </a:bodyPr>
          <a:lstStyle/>
          <a:p>
            <a:r>
              <a:rPr lang="tr-TR" dirty="0" smtClean="0"/>
              <a:t>- Olumsuz haberler </a:t>
            </a:r>
            <a:r>
              <a:rPr lang="tr-TR" dirty="0" smtClean="0">
                <a:sym typeface="Wingdings" pitchFamily="2" charset="2"/>
              </a:rPr>
              <a:t> reklam kesme</a:t>
            </a:r>
            <a:endParaRPr lang="tr-TR" dirty="0"/>
          </a:p>
        </p:txBody>
      </p:sp>
      <p:sp>
        <p:nvSpPr>
          <p:cNvPr id="12" name="Dikdörtgen 10"/>
          <p:cNvSpPr/>
          <p:nvPr/>
        </p:nvSpPr>
        <p:spPr>
          <a:xfrm>
            <a:off x="893924" y="2562131"/>
            <a:ext cx="5890566" cy="369332"/>
          </a:xfrm>
          <a:prstGeom prst="rect">
            <a:avLst/>
          </a:prstGeom>
        </p:spPr>
        <p:txBody>
          <a:bodyPr wrap="square">
            <a:spAutoFit/>
          </a:bodyPr>
          <a:lstStyle/>
          <a:p>
            <a:r>
              <a:rPr lang="tr-TR" dirty="0" smtClean="0"/>
              <a:t>- İçeriğe müdahale</a:t>
            </a:r>
            <a:endParaRPr lang="tr-TR" dirty="0"/>
          </a:p>
        </p:txBody>
      </p:sp>
      <p:sp>
        <p:nvSpPr>
          <p:cNvPr id="7" name="Aşağı Ok 4"/>
          <p:cNvSpPr/>
          <p:nvPr/>
        </p:nvSpPr>
        <p:spPr>
          <a:xfrm rot="16200000">
            <a:off x="2633669" y="1362466"/>
            <a:ext cx="235131" cy="486330"/>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10"/>
          <p:cNvSpPr/>
          <p:nvPr/>
        </p:nvSpPr>
        <p:spPr>
          <a:xfrm>
            <a:off x="1438208" y="3515719"/>
            <a:ext cx="8881447" cy="1200329"/>
          </a:xfrm>
          <a:prstGeom prst="rect">
            <a:avLst/>
          </a:prstGeom>
        </p:spPr>
        <p:txBody>
          <a:bodyPr wrap="square">
            <a:spAutoFit/>
          </a:bodyPr>
          <a:lstStyle/>
          <a:p>
            <a:r>
              <a:rPr lang="tr-TR" i="1" dirty="0" smtClean="0"/>
              <a:t>«Olası çatışmalardan kaçınmak amacıyla, tahrik edici ya da saldırgan olarak yorumlanabilecek bir makale ya da cinsel, siyasal, toplumsal sorunlara değinen bir yazıya yer verileceği zaman, Chreysler şirketinin önceden uyarılması gerekmektedir. Chreysler reklamının yayımlanacağı sayılarda yer verilecek yazıların kısa özetleri gönderilmelidir.» </a:t>
            </a:r>
            <a:endParaRPr lang="tr-TR" i="1" dirty="0"/>
          </a:p>
        </p:txBody>
      </p:sp>
      <p:sp>
        <p:nvSpPr>
          <p:cNvPr id="10" name="Dikdörtgen 10"/>
          <p:cNvSpPr/>
          <p:nvPr/>
        </p:nvSpPr>
        <p:spPr>
          <a:xfrm>
            <a:off x="196391" y="6110750"/>
            <a:ext cx="5890566" cy="369332"/>
          </a:xfrm>
          <a:prstGeom prst="rect">
            <a:avLst/>
          </a:prstGeom>
        </p:spPr>
        <p:txBody>
          <a:bodyPr wrap="square">
            <a:spAutoFit/>
          </a:bodyPr>
          <a:lstStyle/>
          <a:p>
            <a:r>
              <a:rPr lang="tr-TR" dirty="0" smtClean="0"/>
              <a:t>Kaynak: </a:t>
            </a:r>
            <a:r>
              <a:rPr lang="tr-TR" dirty="0" err="1" smtClean="0"/>
              <a:t>Ruhdan</a:t>
            </a:r>
            <a:r>
              <a:rPr lang="tr-TR" dirty="0" smtClean="0"/>
              <a:t> Uzun, İletişim Etiği</a:t>
            </a:r>
            <a:endParaRPr lang="tr-TR" dirty="0"/>
          </a:p>
        </p:txBody>
      </p:sp>
    </p:spTree>
    <p:extLst>
      <p:ext uri="{BB962C8B-B14F-4D97-AF65-F5344CB8AC3E}">
        <p14:creationId xmlns:p14="http://schemas.microsoft.com/office/powerpoint/2010/main" val="1646405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775062" y="612222"/>
            <a:ext cx="6096000" cy="461665"/>
          </a:xfrm>
          <a:prstGeom prst="rect">
            <a:avLst/>
          </a:prstGeom>
        </p:spPr>
        <p:txBody>
          <a:bodyPr>
            <a:spAutoFit/>
          </a:bodyPr>
          <a:lstStyle/>
          <a:p>
            <a:r>
              <a:rPr lang="tr-TR" sz="2400" u="sng" dirty="0" smtClean="0"/>
              <a:t>Fotoğraf – Haber Arasındaki İlişki</a:t>
            </a:r>
            <a:endParaRPr lang="tr-TR" sz="2400" u="sng"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3562" y="1279834"/>
            <a:ext cx="3493443" cy="3997578"/>
          </a:xfrm>
          <a:prstGeom prst="rect">
            <a:avLst/>
          </a:prstGeom>
        </p:spPr>
      </p:pic>
    </p:spTree>
    <p:extLst>
      <p:ext uri="{BB962C8B-B14F-4D97-AF65-F5344CB8AC3E}">
        <p14:creationId xmlns:p14="http://schemas.microsoft.com/office/powerpoint/2010/main" val="4082885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338" y="1343742"/>
            <a:ext cx="9631135" cy="400110"/>
          </a:xfrm>
          <a:prstGeom prst="rect">
            <a:avLst/>
          </a:prstGeom>
        </p:spPr>
        <p:txBody>
          <a:bodyPr wrap="square">
            <a:spAutoFit/>
          </a:bodyPr>
          <a:lstStyle/>
          <a:p>
            <a:r>
              <a:rPr lang="tr-TR" sz="2000" dirty="0" smtClean="0"/>
              <a:t>TGC Türkiye Gazetecileri Hak ve Sorumluluk Bildirge;</a:t>
            </a:r>
            <a:endParaRPr lang="tr-TR" sz="2000" dirty="0"/>
          </a:p>
        </p:txBody>
      </p:sp>
      <p:sp>
        <p:nvSpPr>
          <p:cNvPr id="3" name="Rectangle 1"/>
          <p:cNvSpPr/>
          <p:nvPr/>
        </p:nvSpPr>
        <p:spPr>
          <a:xfrm>
            <a:off x="1015092" y="2371354"/>
            <a:ext cx="9631135" cy="1015663"/>
          </a:xfrm>
          <a:prstGeom prst="rect">
            <a:avLst/>
          </a:prstGeom>
        </p:spPr>
        <p:txBody>
          <a:bodyPr wrap="square">
            <a:spAutoFit/>
          </a:bodyPr>
          <a:lstStyle/>
          <a:p>
            <a:r>
              <a:rPr lang="tr-TR" sz="2000" i="1" dirty="0" smtClean="0"/>
              <a:t>«Doğrudan kamu yararı olmadıkça, sahibinin izni dışında belge, fotoğraf, ses ya da görüntü alınmamalıdır. Kamu yararı söz konusu olduğunda dahi, yukarıdakilerin başka hiçbir şekilde elde edilemeyeceğine kesin kanaat getirilmiş olması gerekir.» </a:t>
            </a:r>
            <a:endParaRPr lang="tr-TR" sz="2000" i="1" dirty="0"/>
          </a:p>
        </p:txBody>
      </p:sp>
    </p:spTree>
    <p:extLst>
      <p:ext uri="{BB962C8B-B14F-4D97-AF65-F5344CB8AC3E}">
        <p14:creationId xmlns:p14="http://schemas.microsoft.com/office/powerpoint/2010/main" val="1751036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0"/>
          <p:cNvSpPr/>
          <p:nvPr/>
        </p:nvSpPr>
        <p:spPr>
          <a:xfrm>
            <a:off x="646272" y="584918"/>
            <a:ext cx="9403963" cy="369332"/>
          </a:xfrm>
          <a:prstGeom prst="rect">
            <a:avLst/>
          </a:prstGeom>
        </p:spPr>
        <p:txBody>
          <a:bodyPr wrap="square">
            <a:spAutoFit/>
          </a:bodyPr>
          <a:lstStyle/>
          <a:p>
            <a:r>
              <a:rPr lang="tr-TR" dirty="0">
                <a:solidFill>
                  <a:srgbClr val="FF0000"/>
                </a:solidFill>
              </a:rPr>
              <a:t>3</a:t>
            </a:r>
            <a:r>
              <a:rPr lang="tr-TR" dirty="0" smtClean="0">
                <a:solidFill>
                  <a:srgbClr val="FF0000"/>
                </a:solidFill>
              </a:rPr>
              <a:t>. Tabloidleşme</a:t>
            </a:r>
            <a:endParaRPr lang="tr-TR" dirty="0">
              <a:solidFill>
                <a:srgbClr val="FF0000"/>
              </a:solidFill>
            </a:endParaRPr>
          </a:p>
        </p:txBody>
      </p:sp>
      <p:sp>
        <p:nvSpPr>
          <p:cNvPr id="3" name="Rectangle 2"/>
          <p:cNvSpPr/>
          <p:nvPr/>
        </p:nvSpPr>
        <p:spPr>
          <a:xfrm>
            <a:off x="810985" y="1172660"/>
            <a:ext cx="9957708" cy="369332"/>
          </a:xfrm>
          <a:prstGeom prst="rect">
            <a:avLst/>
          </a:prstGeom>
        </p:spPr>
        <p:txBody>
          <a:bodyPr wrap="square">
            <a:spAutoFit/>
          </a:bodyPr>
          <a:lstStyle/>
          <a:p>
            <a:r>
              <a:rPr lang="tr-TR" dirty="0" smtClean="0"/>
              <a:t>«Haberin </a:t>
            </a:r>
            <a:r>
              <a:rPr lang="tr-TR" dirty="0"/>
              <a:t>ve program içeriğinin </a:t>
            </a:r>
            <a:r>
              <a:rPr lang="tr-TR" dirty="0" smtClean="0"/>
              <a:t>magazinselleşmesi</a:t>
            </a:r>
            <a:r>
              <a:rPr lang="tr-TR" dirty="0"/>
              <a:t>, </a:t>
            </a:r>
            <a:r>
              <a:rPr lang="tr-TR" dirty="0" smtClean="0"/>
              <a:t>sansasyonelleşmesi»</a:t>
            </a:r>
            <a:endParaRPr lang="tr-TR" dirty="0"/>
          </a:p>
        </p:txBody>
      </p:sp>
      <p:sp>
        <p:nvSpPr>
          <p:cNvPr id="5" name="Rectangle 4"/>
          <p:cNvSpPr/>
          <p:nvPr/>
        </p:nvSpPr>
        <p:spPr>
          <a:xfrm>
            <a:off x="753835" y="1714928"/>
            <a:ext cx="7834994" cy="369332"/>
          </a:xfrm>
          <a:prstGeom prst="rect">
            <a:avLst/>
          </a:prstGeom>
        </p:spPr>
        <p:txBody>
          <a:bodyPr wrap="square">
            <a:spAutoFit/>
          </a:bodyPr>
          <a:lstStyle/>
          <a:p>
            <a:r>
              <a:rPr lang="tr-TR" dirty="0" smtClean="0"/>
              <a:t>- Magazin haberleri ? </a:t>
            </a:r>
            <a:r>
              <a:rPr lang="tr-TR" dirty="0" smtClean="0">
                <a:sym typeface="Wingdings" pitchFamily="2" charset="2"/>
              </a:rPr>
              <a:t> haberlerin içeriğinin sulandırılarak yüzeyselleştirilmesi</a:t>
            </a:r>
            <a:endParaRPr lang="tr-TR" dirty="0"/>
          </a:p>
        </p:txBody>
      </p:sp>
      <p:sp>
        <p:nvSpPr>
          <p:cNvPr id="7" name="Rectangle 6"/>
          <p:cNvSpPr/>
          <p:nvPr/>
        </p:nvSpPr>
        <p:spPr>
          <a:xfrm>
            <a:off x="753835" y="2073469"/>
            <a:ext cx="7834994" cy="369332"/>
          </a:xfrm>
          <a:prstGeom prst="rect">
            <a:avLst/>
          </a:prstGeom>
        </p:spPr>
        <p:txBody>
          <a:bodyPr wrap="square">
            <a:spAutoFit/>
          </a:bodyPr>
          <a:lstStyle/>
          <a:p>
            <a:r>
              <a:rPr lang="tr-TR" dirty="0" smtClean="0"/>
              <a:t>- Kişiselleştirme, görsel materyallerdeki artış</a:t>
            </a:r>
            <a:endParaRPr lang="tr-TR" dirty="0"/>
          </a:p>
        </p:txBody>
      </p:sp>
      <p:sp>
        <p:nvSpPr>
          <p:cNvPr id="9" name="Rectangle 8"/>
          <p:cNvSpPr/>
          <p:nvPr/>
        </p:nvSpPr>
        <p:spPr>
          <a:xfrm>
            <a:off x="753835" y="2468829"/>
            <a:ext cx="2764972" cy="369332"/>
          </a:xfrm>
          <a:prstGeom prst="rect">
            <a:avLst/>
          </a:prstGeom>
        </p:spPr>
        <p:txBody>
          <a:bodyPr wrap="square">
            <a:spAutoFit/>
          </a:bodyPr>
          <a:lstStyle/>
          <a:p>
            <a:r>
              <a:rPr lang="tr-TR" dirty="0" smtClean="0"/>
              <a:t>- Siyaset, ekonomi, toplum </a:t>
            </a:r>
            <a:endParaRPr lang="tr-TR" dirty="0"/>
          </a:p>
        </p:txBody>
      </p:sp>
      <p:sp>
        <p:nvSpPr>
          <p:cNvPr id="10" name="Aşağı Ok 4"/>
          <p:cNvSpPr/>
          <p:nvPr/>
        </p:nvSpPr>
        <p:spPr>
          <a:xfrm rot="18627547">
            <a:off x="3607898" y="2507200"/>
            <a:ext cx="181224" cy="317807"/>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753835" y="2840593"/>
            <a:ext cx="2764972" cy="369332"/>
          </a:xfrm>
          <a:prstGeom prst="rect">
            <a:avLst/>
          </a:prstGeom>
        </p:spPr>
        <p:txBody>
          <a:bodyPr wrap="square">
            <a:spAutoFit/>
          </a:bodyPr>
          <a:lstStyle/>
          <a:p>
            <a:r>
              <a:rPr lang="tr-TR" dirty="0" smtClean="0"/>
              <a:t>- Spor, skandal, eğlence</a:t>
            </a:r>
            <a:endParaRPr lang="tr-TR" dirty="0"/>
          </a:p>
        </p:txBody>
      </p:sp>
      <p:sp>
        <p:nvSpPr>
          <p:cNvPr id="12" name="Aşağı Ok 4"/>
          <p:cNvSpPr/>
          <p:nvPr/>
        </p:nvSpPr>
        <p:spPr>
          <a:xfrm rot="13803601" flipH="1">
            <a:off x="3290177" y="2825554"/>
            <a:ext cx="176437" cy="325612"/>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ectangle 12"/>
          <p:cNvSpPr/>
          <p:nvPr/>
        </p:nvSpPr>
        <p:spPr>
          <a:xfrm>
            <a:off x="753835" y="3245882"/>
            <a:ext cx="2764972" cy="369332"/>
          </a:xfrm>
          <a:prstGeom prst="rect">
            <a:avLst/>
          </a:prstGeom>
        </p:spPr>
        <p:txBody>
          <a:bodyPr wrap="square">
            <a:spAutoFit/>
          </a:bodyPr>
          <a:lstStyle/>
          <a:p>
            <a:r>
              <a:rPr lang="tr-TR" dirty="0" smtClean="0"/>
              <a:t>- Bilgi </a:t>
            </a:r>
            <a:r>
              <a:rPr lang="tr-TR" dirty="0" smtClean="0">
                <a:sym typeface="Wingdings" pitchFamily="2" charset="2"/>
              </a:rPr>
              <a:t> </a:t>
            </a:r>
            <a:r>
              <a:rPr lang="tr-TR" dirty="0" smtClean="0"/>
              <a:t>eğlence</a:t>
            </a:r>
            <a:endParaRPr lang="tr-TR" dirty="0"/>
          </a:p>
        </p:txBody>
      </p:sp>
    </p:spTree>
    <p:extLst>
      <p:ext uri="{BB962C8B-B14F-4D97-AF65-F5344CB8AC3E}">
        <p14:creationId xmlns:p14="http://schemas.microsoft.com/office/powerpoint/2010/main" val="2810880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795590" y="470702"/>
            <a:ext cx="4752528" cy="461665"/>
          </a:xfrm>
          <a:prstGeom prst="rect">
            <a:avLst/>
          </a:prstGeom>
          <a:noFill/>
        </p:spPr>
        <p:txBody>
          <a:bodyPr wrap="square" rtlCol="0">
            <a:spAutoFit/>
          </a:bodyPr>
          <a:lstStyle/>
          <a:p>
            <a:r>
              <a:rPr lang="tr-TR" sz="2400" b="1" dirty="0" smtClean="0">
                <a:solidFill>
                  <a:srgbClr val="F93B07"/>
                </a:solidFill>
              </a:rPr>
              <a:t>Gazetecilikte Etik Sorunlar</a:t>
            </a:r>
            <a:endParaRPr lang="tr-TR" sz="2400" b="1" dirty="0">
              <a:solidFill>
                <a:srgbClr val="F93B07"/>
              </a:solidFill>
            </a:endParaRPr>
          </a:p>
        </p:txBody>
      </p:sp>
      <p:sp>
        <p:nvSpPr>
          <p:cNvPr id="8" name="Dikdörtgen 7"/>
          <p:cNvSpPr/>
          <p:nvPr/>
        </p:nvSpPr>
        <p:spPr>
          <a:xfrm>
            <a:off x="971791" y="1071709"/>
            <a:ext cx="5573679" cy="400110"/>
          </a:xfrm>
          <a:prstGeom prst="rect">
            <a:avLst/>
          </a:prstGeom>
        </p:spPr>
        <p:txBody>
          <a:bodyPr wrap="square">
            <a:spAutoFit/>
          </a:bodyPr>
          <a:lstStyle/>
          <a:p>
            <a:r>
              <a:rPr lang="tr-TR" sz="2000" u="sng" dirty="0" smtClean="0">
                <a:solidFill>
                  <a:srgbClr val="FF0000"/>
                </a:solidFill>
              </a:rPr>
              <a:t>C. Habere Konu Olan Kişilere İlişkin Etik Sorunlar</a:t>
            </a:r>
            <a:endParaRPr lang="tr-TR" sz="2000" u="sng" dirty="0">
              <a:solidFill>
                <a:srgbClr val="FF0000"/>
              </a:solidFill>
            </a:endParaRPr>
          </a:p>
        </p:txBody>
      </p:sp>
      <p:sp>
        <p:nvSpPr>
          <p:cNvPr id="9" name="Dikdörtgen 8"/>
          <p:cNvSpPr/>
          <p:nvPr/>
        </p:nvSpPr>
        <p:spPr>
          <a:xfrm>
            <a:off x="1198214" y="1548472"/>
            <a:ext cx="7758007" cy="400110"/>
          </a:xfrm>
          <a:prstGeom prst="rect">
            <a:avLst/>
          </a:prstGeom>
        </p:spPr>
        <p:txBody>
          <a:bodyPr wrap="square">
            <a:spAutoFit/>
          </a:bodyPr>
          <a:lstStyle/>
          <a:p>
            <a:r>
              <a:rPr lang="tr-TR" sz="2000" dirty="0" smtClean="0">
                <a:solidFill>
                  <a:srgbClr val="FF0000"/>
                </a:solidFill>
              </a:rPr>
              <a:t>1. Özel Yaşam Karşısında Medyanın Sorumluluğu</a:t>
            </a:r>
            <a:endParaRPr lang="tr-TR" sz="2000" dirty="0">
              <a:solidFill>
                <a:srgbClr val="FF0000"/>
              </a:solidFill>
            </a:endParaRPr>
          </a:p>
        </p:txBody>
      </p:sp>
      <p:sp>
        <p:nvSpPr>
          <p:cNvPr id="11" name="Dikdörtgen 10"/>
          <p:cNvSpPr/>
          <p:nvPr/>
        </p:nvSpPr>
        <p:spPr>
          <a:xfrm>
            <a:off x="1372384" y="1959321"/>
            <a:ext cx="9339157" cy="369332"/>
          </a:xfrm>
          <a:prstGeom prst="rect">
            <a:avLst/>
          </a:prstGeom>
        </p:spPr>
        <p:txBody>
          <a:bodyPr wrap="square">
            <a:spAutoFit/>
          </a:bodyPr>
          <a:lstStyle/>
          <a:p>
            <a:r>
              <a:rPr lang="tr-TR" dirty="0" smtClean="0"/>
              <a:t>Medyanın haber alma özgürlüğü – bireyin özel yaşamı</a:t>
            </a:r>
            <a:endParaRPr lang="tr-TR" dirty="0"/>
          </a:p>
        </p:txBody>
      </p:sp>
      <p:sp>
        <p:nvSpPr>
          <p:cNvPr id="7" name="Dikdörtgen 10"/>
          <p:cNvSpPr/>
          <p:nvPr/>
        </p:nvSpPr>
        <p:spPr>
          <a:xfrm>
            <a:off x="971791" y="3963823"/>
            <a:ext cx="5890566" cy="369332"/>
          </a:xfrm>
          <a:prstGeom prst="rect">
            <a:avLst/>
          </a:prstGeom>
        </p:spPr>
        <p:txBody>
          <a:bodyPr wrap="square">
            <a:spAutoFit/>
          </a:bodyPr>
          <a:lstStyle/>
          <a:p>
            <a:r>
              <a:rPr lang="tr-TR" dirty="0" smtClean="0"/>
              <a:t>- Büyük bir suç ya da yolsuzluk üstüne araştırma</a:t>
            </a:r>
            <a:endParaRPr lang="tr-TR" dirty="0"/>
          </a:p>
        </p:txBody>
      </p:sp>
      <p:sp>
        <p:nvSpPr>
          <p:cNvPr id="10" name="Dikdörtgen 10"/>
          <p:cNvSpPr/>
          <p:nvPr/>
        </p:nvSpPr>
        <p:spPr>
          <a:xfrm>
            <a:off x="971791" y="3049255"/>
            <a:ext cx="10138748" cy="646331"/>
          </a:xfrm>
          <a:prstGeom prst="rect">
            <a:avLst/>
          </a:prstGeom>
        </p:spPr>
        <p:txBody>
          <a:bodyPr wrap="square">
            <a:spAutoFit/>
          </a:bodyPr>
          <a:lstStyle/>
          <a:p>
            <a:r>
              <a:rPr lang="tr-TR" dirty="0" smtClean="0"/>
              <a:t>«Gazeteci, kamuya mâl olmuş bir şahisyet bile olsa, halkın haber alma, bilgilenme hakkıyla doğrudan bağlantılı olmayan hiçbir amaç için, izin verilmedikçe, özel yaşamın gizliliği ilkesini ihlal edemez.»</a:t>
            </a:r>
            <a:endParaRPr lang="tr-TR" dirty="0"/>
          </a:p>
        </p:txBody>
      </p:sp>
      <p:sp>
        <p:nvSpPr>
          <p:cNvPr id="12" name="Dikdörtgen 10"/>
          <p:cNvSpPr/>
          <p:nvPr/>
        </p:nvSpPr>
        <p:spPr>
          <a:xfrm>
            <a:off x="832998" y="2679923"/>
            <a:ext cx="5890566" cy="369332"/>
          </a:xfrm>
          <a:prstGeom prst="rect">
            <a:avLst/>
          </a:prstGeom>
        </p:spPr>
        <p:txBody>
          <a:bodyPr wrap="square">
            <a:spAutoFit/>
          </a:bodyPr>
          <a:lstStyle/>
          <a:p>
            <a:r>
              <a:rPr lang="tr-TR" dirty="0" smtClean="0"/>
              <a:t>TGC- Hak ve Sorumluluk Bildirgesi:</a:t>
            </a:r>
            <a:endParaRPr lang="tr-TR" dirty="0"/>
          </a:p>
        </p:txBody>
      </p:sp>
      <p:sp>
        <p:nvSpPr>
          <p:cNvPr id="13" name="Dikdörtgen 10"/>
          <p:cNvSpPr/>
          <p:nvPr/>
        </p:nvSpPr>
        <p:spPr>
          <a:xfrm>
            <a:off x="971791" y="4347147"/>
            <a:ext cx="5890566" cy="369332"/>
          </a:xfrm>
          <a:prstGeom prst="rect">
            <a:avLst/>
          </a:prstGeom>
        </p:spPr>
        <p:txBody>
          <a:bodyPr wrap="square">
            <a:spAutoFit/>
          </a:bodyPr>
          <a:lstStyle/>
          <a:p>
            <a:r>
              <a:rPr lang="tr-TR" dirty="0" smtClean="0"/>
              <a:t>- Toplumu kötü etkileyici bir tutumla ilgili araştırma</a:t>
            </a:r>
            <a:endParaRPr lang="tr-TR" dirty="0"/>
          </a:p>
        </p:txBody>
      </p:sp>
      <p:sp>
        <p:nvSpPr>
          <p:cNvPr id="14" name="Dikdörtgen 13"/>
          <p:cNvSpPr/>
          <p:nvPr/>
        </p:nvSpPr>
        <p:spPr>
          <a:xfrm>
            <a:off x="971791" y="4716479"/>
            <a:ext cx="5890566" cy="369332"/>
          </a:xfrm>
          <a:prstGeom prst="rect">
            <a:avLst/>
          </a:prstGeom>
        </p:spPr>
        <p:txBody>
          <a:bodyPr wrap="square">
            <a:spAutoFit/>
          </a:bodyPr>
          <a:lstStyle/>
          <a:p>
            <a:r>
              <a:rPr lang="tr-TR" dirty="0" smtClean="0"/>
              <a:t>- Toplumun güvenliğinin ve sağlığının korunması</a:t>
            </a:r>
            <a:endParaRPr lang="tr-TR" dirty="0"/>
          </a:p>
        </p:txBody>
      </p:sp>
    </p:spTree>
    <p:extLst>
      <p:ext uri="{BB962C8B-B14F-4D97-AF65-F5344CB8AC3E}">
        <p14:creationId xmlns:p14="http://schemas.microsoft.com/office/powerpoint/2010/main" val="3574193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8"/>
          <p:cNvSpPr/>
          <p:nvPr/>
        </p:nvSpPr>
        <p:spPr>
          <a:xfrm>
            <a:off x="781835" y="715715"/>
            <a:ext cx="7758007" cy="400110"/>
          </a:xfrm>
          <a:prstGeom prst="rect">
            <a:avLst/>
          </a:prstGeom>
        </p:spPr>
        <p:txBody>
          <a:bodyPr wrap="square">
            <a:spAutoFit/>
          </a:bodyPr>
          <a:lstStyle/>
          <a:p>
            <a:r>
              <a:rPr lang="tr-TR" sz="2000" dirty="0" smtClean="0">
                <a:solidFill>
                  <a:srgbClr val="FF0000"/>
                </a:solidFill>
              </a:rPr>
              <a:t>2. Habere Konu Olan Kişinin Korunması</a:t>
            </a:r>
            <a:endParaRPr lang="tr-TR" sz="2000" dirty="0">
              <a:solidFill>
                <a:srgbClr val="FF0000"/>
              </a:solidFill>
            </a:endParaRPr>
          </a:p>
        </p:txBody>
      </p:sp>
      <p:sp>
        <p:nvSpPr>
          <p:cNvPr id="3" name="Dikdörtgen 10"/>
          <p:cNvSpPr/>
          <p:nvPr/>
        </p:nvSpPr>
        <p:spPr>
          <a:xfrm>
            <a:off x="906692" y="1887552"/>
            <a:ext cx="9403963" cy="461665"/>
          </a:xfrm>
          <a:prstGeom prst="rect">
            <a:avLst/>
          </a:prstGeom>
        </p:spPr>
        <p:txBody>
          <a:bodyPr wrap="square">
            <a:spAutoFit/>
          </a:bodyPr>
          <a:lstStyle/>
          <a:p>
            <a:r>
              <a:rPr lang="tr-TR" sz="2400" dirty="0" smtClean="0"/>
              <a:t>«Suçlu  olduğu yargı kararıyla belirlenmedikçe kimse suçlu ilan edilemez.»</a:t>
            </a:r>
            <a:endParaRPr lang="tr-TR" sz="2400" dirty="0"/>
          </a:p>
        </p:txBody>
      </p:sp>
      <p:sp>
        <p:nvSpPr>
          <p:cNvPr id="4" name="Dikdörtgen 10"/>
          <p:cNvSpPr/>
          <p:nvPr/>
        </p:nvSpPr>
        <p:spPr>
          <a:xfrm>
            <a:off x="906691" y="2718733"/>
            <a:ext cx="9403963" cy="1938992"/>
          </a:xfrm>
          <a:prstGeom prst="rect">
            <a:avLst/>
          </a:prstGeom>
        </p:spPr>
        <p:txBody>
          <a:bodyPr wrap="square">
            <a:spAutoFit/>
          </a:bodyPr>
          <a:lstStyle/>
          <a:p>
            <a:r>
              <a:rPr lang="tr-TR" sz="2400" dirty="0" smtClean="0"/>
              <a:t>«Çocuklarla ilgili suçlarda cinsel saldırılarda, 18 yaşından küçüklerin açık isimleri ve fotoğraflarının yayınlanmaması, çocuğun kişiliğini ve davranışlarını etkileyebilecek durumlarda, gazetecinin bir aile büyüğünün veya çocuktan sorumlu bir başkasının izni olmaksızın çocukla röportaj yapmaması ve görüntü almaya çalışmaması»</a:t>
            </a:r>
            <a:endParaRPr lang="tr-TR" sz="2400" dirty="0"/>
          </a:p>
        </p:txBody>
      </p:sp>
      <p:sp>
        <p:nvSpPr>
          <p:cNvPr id="10" name="Dikdörtgen 10"/>
          <p:cNvSpPr/>
          <p:nvPr/>
        </p:nvSpPr>
        <p:spPr>
          <a:xfrm>
            <a:off x="196391" y="6110750"/>
            <a:ext cx="5890566" cy="369332"/>
          </a:xfrm>
          <a:prstGeom prst="rect">
            <a:avLst/>
          </a:prstGeom>
        </p:spPr>
        <p:txBody>
          <a:bodyPr wrap="square">
            <a:spAutoFit/>
          </a:bodyPr>
          <a:lstStyle/>
          <a:p>
            <a:r>
              <a:rPr lang="tr-TR" dirty="0" smtClean="0"/>
              <a:t>Kaynak: </a:t>
            </a:r>
            <a:r>
              <a:rPr lang="tr-TR" dirty="0" err="1" smtClean="0"/>
              <a:t>Ruhdan</a:t>
            </a:r>
            <a:r>
              <a:rPr lang="tr-TR" dirty="0" smtClean="0"/>
              <a:t> Uzun, İletişim Etiği</a:t>
            </a:r>
            <a:endParaRPr lang="tr-TR" dirty="0"/>
          </a:p>
        </p:txBody>
      </p:sp>
    </p:spTree>
    <p:extLst>
      <p:ext uri="{BB962C8B-B14F-4D97-AF65-F5344CB8AC3E}">
        <p14:creationId xmlns:p14="http://schemas.microsoft.com/office/powerpoint/2010/main" val="2203505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8"/>
          <p:cNvSpPr/>
          <p:nvPr/>
        </p:nvSpPr>
        <p:spPr>
          <a:xfrm>
            <a:off x="732849" y="1074944"/>
            <a:ext cx="7758007" cy="400110"/>
          </a:xfrm>
          <a:prstGeom prst="rect">
            <a:avLst/>
          </a:prstGeom>
        </p:spPr>
        <p:txBody>
          <a:bodyPr wrap="square">
            <a:spAutoFit/>
          </a:bodyPr>
          <a:lstStyle/>
          <a:p>
            <a:r>
              <a:rPr lang="tr-TR" sz="2000" dirty="0">
                <a:solidFill>
                  <a:srgbClr val="FF0000"/>
                </a:solidFill>
              </a:rPr>
              <a:t>3</a:t>
            </a:r>
            <a:r>
              <a:rPr lang="tr-TR" sz="2000" dirty="0" smtClean="0">
                <a:solidFill>
                  <a:srgbClr val="FF0000"/>
                </a:solidFill>
              </a:rPr>
              <a:t>. </a:t>
            </a:r>
            <a:r>
              <a:rPr lang="tr-TR" sz="2000" dirty="0" smtClean="0">
                <a:solidFill>
                  <a:srgbClr val="FF0000"/>
                </a:solidFill>
              </a:rPr>
              <a:t>Ayrımcılık, Aşağılama ve Hakaret</a:t>
            </a:r>
            <a:endParaRPr lang="tr-TR" sz="2000" dirty="0">
              <a:solidFill>
                <a:srgbClr val="FF0000"/>
              </a:solidFill>
            </a:endParaRPr>
          </a:p>
        </p:txBody>
      </p:sp>
      <p:sp>
        <p:nvSpPr>
          <p:cNvPr id="3" name="Dikdörtgen 10"/>
          <p:cNvSpPr/>
          <p:nvPr/>
        </p:nvSpPr>
        <p:spPr>
          <a:xfrm>
            <a:off x="1070814" y="2389224"/>
            <a:ext cx="9403963" cy="1200329"/>
          </a:xfrm>
          <a:prstGeom prst="rect">
            <a:avLst/>
          </a:prstGeom>
        </p:spPr>
        <p:txBody>
          <a:bodyPr wrap="square">
            <a:spAutoFit/>
          </a:bodyPr>
          <a:lstStyle/>
          <a:p>
            <a:r>
              <a:rPr lang="tr-TR" sz="2400" dirty="0" smtClean="0"/>
              <a:t>Gazetecilik etiği dinsel, ırksal, etnik, cinsel kültürel ya da ekonomik her türlü ayrımcılıktan, küçük düşürücü ifadelerden, aşağılamadan ve hakaretten kaçınmayı gerektirir.</a:t>
            </a:r>
            <a:endParaRPr lang="tr-TR" sz="2400" dirty="0"/>
          </a:p>
        </p:txBody>
      </p:sp>
    </p:spTree>
    <p:extLst>
      <p:ext uri="{BB962C8B-B14F-4D97-AF65-F5344CB8AC3E}">
        <p14:creationId xmlns:p14="http://schemas.microsoft.com/office/powerpoint/2010/main" val="2094954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0"/>
          <p:cNvSpPr/>
          <p:nvPr/>
        </p:nvSpPr>
        <p:spPr>
          <a:xfrm>
            <a:off x="646272" y="511439"/>
            <a:ext cx="9403963" cy="369332"/>
          </a:xfrm>
          <a:prstGeom prst="rect">
            <a:avLst/>
          </a:prstGeom>
        </p:spPr>
        <p:txBody>
          <a:bodyPr wrap="square">
            <a:spAutoFit/>
          </a:bodyPr>
          <a:lstStyle/>
          <a:p>
            <a:r>
              <a:rPr lang="tr-TR" dirty="0" smtClean="0">
                <a:solidFill>
                  <a:srgbClr val="FF0000"/>
                </a:solidFill>
              </a:rPr>
              <a:t>D. Haberde Doğruluk Sorunu</a:t>
            </a:r>
            <a:endParaRPr lang="tr-TR" dirty="0">
              <a:solidFill>
                <a:srgbClr val="FF0000"/>
              </a:solidFill>
            </a:endParaRPr>
          </a:p>
        </p:txBody>
      </p:sp>
      <p:pic>
        <p:nvPicPr>
          <p:cNvPr id="1026" name="Picture 2" descr="C:\Users\Beris Artan Özoran\Desktop\Sozcu-ihlaszedeler-haberi-636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99" y="1022675"/>
            <a:ext cx="3309257" cy="44065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eris Artan Özoran\Desktop\janina-flieger-facebook-fo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557" y="1343074"/>
            <a:ext cx="5433114" cy="365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534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eris Artan Özoran\Desktop\emirhan-belli-proj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911" y="610281"/>
            <a:ext cx="4889046" cy="44467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54535" y="1864390"/>
            <a:ext cx="4887686" cy="1200329"/>
          </a:xfrm>
          <a:prstGeom prst="rect">
            <a:avLst/>
          </a:prstGeom>
        </p:spPr>
        <p:txBody>
          <a:bodyPr wrap="square">
            <a:spAutoFit/>
          </a:bodyPr>
          <a:lstStyle/>
          <a:p>
            <a:r>
              <a:rPr lang="tr-TR" dirty="0"/>
              <a:t> </a:t>
            </a:r>
            <a:r>
              <a:rPr lang="tr-TR" dirty="0">
                <a:hlinkClick r:id="rId3"/>
              </a:rPr>
              <a:t>NTV</a:t>
            </a:r>
            <a:r>
              <a:rPr lang="tr-TR" dirty="0"/>
              <a:t>, </a:t>
            </a:r>
            <a:r>
              <a:rPr lang="tr-TR" dirty="0">
                <a:hlinkClick r:id="rId4"/>
              </a:rPr>
              <a:t>Aydınlık</a:t>
            </a:r>
            <a:r>
              <a:rPr lang="tr-TR" dirty="0"/>
              <a:t>, </a:t>
            </a:r>
            <a:r>
              <a:rPr lang="tr-TR" dirty="0">
                <a:hlinkClick r:id="rId5"/>
              </a:rPr>
              <a:t>Hürriyet</a:t>
            </a:r>
            <a:r>
              <a:rPr lang="tr-TR" dirty="0"/>
              <a:t>, </a:t>
            </a:r>
            <a:r>
              <a:rPr lang="tr-TR" dirty="0">
                <a:hlinkClick r:id="rId6"/>
              </a:rPr>
              <a:t>Yeni Şafak</a:t>
            </a:r>
            <a:r>
              <a:rPr lang="tr-TR" dirty="0"/>
              <a:t>, </a:t>
            </a:r>
            <a:r>
              <a:rPr lang="tr-TR" dirty="0">
                <a:hlinkClick r:id="rId7"/>
              </a:rPr>
              <a:t>Sputnik</a:t>
            </a:r>
            <a:r>
              <a:rPr lang="tr-TR" dirty="0"/>
              <a:t>, </a:t>
            </a:r>
            <a:r>
              <a:rPr lang="tr-TR" dirty="0">
                <a:hlinkClick r:id="rId8"/>
              </a:rPr>
              <a:t>HaberTürk</a:t>
            </a:r>
            <a:r>
              <a:rPr lang="tr-TR" dirty="0"/>
              <a:t>, </a:t>
            </a:r>
            <a:r>
              <a:rPr lang="tr-TR" dirty="0">
                <a:hlinkClick r:id="rId9"/>
              </a:rPr>
              <a:t>Yeni Asya</a:t>
            </a:r>
            <a:r>
              <a:rPr lang="tr-TR" dirty="0"/>
              <a:t>, </a:t>
            </a:r>
            <a:r>
              <a:rPr lang="tr-TR" dirty="0">
                <a:hlinkClick r:id="rId10"/>
              </a:rPr>
              <a:t>Yeni Akit</a:t>
            </a:r>
            <a:r>
              <a:rPr lang="tr-TR" dirty="0"/>
              <a:t>, </a:t>
            </a:r>
            <a:r>
              <a:rPr lang="tr-TR" dirty="0">
                <a:hlinkClick r:id="rId11"/>
              </a:rPr>
              <a:t>Web Tekno</a:t>
            </a:r>
            <a:r>
              <a:rPr lang="tr-TR" dirty="0"/>
              <a:t>,</a:t>
            </a:r>
            <a:r>
              <a:rPr lang="tr-TR" dirty="0">
                <a:hlinkClick r:id="rId12"/>
              </a:rPr>
              <a:t> Time Türk</a:t>
            </a:r>
            <a:r>
              <a:rPr lang="tr-TR" dirty="0"/>
              <a:t>, </a:t>
            </a:r>
            <a:r>
              <a:rPr lang="tr-TR" dirty="0">
                <a:hlinkClick r:id="rId13"/>
              </a:rPr>
              <a:t>Star</a:t>
            </a:r>
            <a:r>
              <a:rPr lang="tr-TR" dirty="0"/>
              <a:t>, </a:t>
            </a:r>
            <a:r>
              <a:rPr lang="tr-TR" dirty="0">
                <a:hlinkClick r:id="rId14"/>
              </a:rPr>
              <a:t>Kanal B</a:t>
            </a:r>
            <a:r>
              <a:rPr lang="tr-TR" dirty="0"/>
              <a:t>, </a:t>
            </a:r>
            <a:r>
              <a:rPr lang="tr-TR" dirty="0">
                <a:hlinkClick r:id="rId15"/>
              </a:rPr>
              <a:t>Mynet</a:t>
            </a:r>
            <a:r>
              <a:rPr lang="tr-TR" dirty="0"/>
              <a:t> ve </a:t>
            </a:r>
            <a:r>
              <a:rPr lang="tr-TR" dirty="0">
                <a:hlinkClick r:id="rId16"/>
              </a:rPr>
              <a:t>Daily Sabah </a:t>
            </a:r>
            <a:endParaRPr lang="tr-TR" dirty="0"/>
          </a:p>
        </p:txBody>
      </p:sp>
    </p:spTree>
    <p:extLst>
      <p:ext uri="{BB962C8B-B14F-4D97-AF65-F5344CB8AC3E}">
        <p14:creationId xmlns:p14="http://schemas.microsoft.com/office/powerpoint/2010/main" val="1761534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eris Artan Özoran\Desktop\Adsı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071" y="57151"/>
            <a:ext cx="5462815" cy="5694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534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11709</TotalTime>
  <Words>1043</Words>
  <Application>Microsoft Office PowerPoint</Application>
  <PresentationFormat>Özel</PresentationFormat>
  <Paragraphs>67</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Görüntü ve Etik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ilaum</dc:creator>
  <cp:lastModifiedBy>SINIF</cp:lastModifiedBy>
  <cp:revision>372</cp:revision>
  <dcterms:created xsi:type="dcterms:W3CDTF">2019-01-17T10:01:17Z</dcterms:created>
  <dcterms:modified xsi:type="dcterms:W3CDTF">2019-04-16T09:53:31Z</dcterms:modified>
</cp:coreProperties>
</file>