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5"/>
  </p:notesMasterIdLst>
  <p:handoutMasterIdLst>
    <p:handoutMasterId r:id="rId16"/>
  </p:handoutMasterIdLst>
  <p:sldIdLst>
    <p:sldId id="670" r:id="rId4"/>
    <p:sldId id="671" r:id="rId5"/>
    <p:sldId id="672" r:id="rId6"/>
    <p:sldId id="673" r:id="rId7"/>
    <p:sldId id="674" r:id="rId8"/>
    <p:sldId id="675" r:id="rId9"/>
    <p:sldId id="676" r:id="rId10"/>
    <p:sldId id="677" r:id="rId11"/>
    <p:sldId id="678" r:id="rId12"/>
    <p:sldId id="679" r:id="rId13"/>
    <p:sldId id="680"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GGY401</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ve Varlık Değerleme 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11754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416594"/>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Nix</a:t>
            </a:r>
            <a:r>
              <a:rPr lang="tr-TR" sz="1400" spc="-50" dirty="0">
                <a:solidFill>
                  <a:srgbClr val="000000"/>
                </a:solidFill>
                <a:ea typeface="Trebuchet MS" panose="020B0603020202020204" pitchFamily="34" charset="0"/>
                <a:cs typeface="Trebuchet MS" panose="020B0603020202020204" pitchFamily="34" charset="0"/>
              </a:rPr>
              <a:t>, J. </a:t>
            </a:r>
            <a:r>
              <a:rPr lang="tr-TR" sz="1400" spc="-50" dirty="0" err="1">
                <a:solidFill>
                  <a:srgbClr val="000000"/>
                </a:solidFill>
                <a:ea typeface="Trebuchet MS" panose="020B0603020202020204" pitchFamily="34" charset="0"/>
                <a:cs typeface="Trebuchet MS" panose="020B0603020202020204" pitchFamily="34" charset="0"/>
              </a:rPr>
              <a:t>Hill</a:t>
            </a:r>
            <a:r>
              <a:rPr lang="tr-TR" sz="1400" spc="-50" dirty="0">
                <a:solidFill>
                  <a:srgbClr val="000000"/>
                </a:solidFill>
                <a:ea typeface="Trebuchet MS" panose="020B0603020202020204" pitchFamily="34" charset="0"/>
                <a:cs typeface="Trebuchet MS" panose="020B0603020202020204" pitchFamily="34" charset="0"/>
              </a:rPr>
              <a:t>, P. Williams N.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Bough</a:t>
            </a:r>
            <a:r>
              <a:rPr lang="tr-TR" sz="1400" spc="-50" dirty="0">
                <a:solidFill>
                  <a:srgbClr val="000000"/>
                </a:solidFill>
                <a:ea typeface="Trebuchet MS" panose="020B0603020202020204" pitchFamily="34" charset="0"/>
                <a:cs typeface="Trebuchet MS" panose="020B0603020202020204" pitchFamily="34" charset="0"/>
              </a:rPr>
              <a:t> J., 1999. Land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Management, , Packard Publishing Limited, Third Edition, </a:t>
            </a:r>
            <a:r>
              <a:rPr lang="tr-TR" sz="1400" spc="-50" dirty="0" err="1">
                <a:solidFill>
                  <a:srgbClr val="000000"/>
                </a:solidFill>
                <a:ea typeface="Trebuchet MS" panose="020B0603020202020204" pitchFamily="34" charset="0"/>
                <a:cs typeface="Trebuchet MS" panose="020B0603020202020204" pitchFamily="34" charset="0"/>
              </a:rPr>
              <a:t>Chichester</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Scarette</a:t>
            </a:r>
            <a:r>
              <a:rPr lang="tr-TR" sz="1400" spc="-50" dirty="0">
                <a:solidFill>
                  <a:srgbClr val="000000"/>
                </a:solidFill>
                <a:ea typeface="Trebuchet MS" panose="020B0603020202020204" pitchFamily="34" charset="0"/>
                <a:cs typeface="Trebuchet MS" panose="020B0603020202020204" pitchFamily="34" charset="0"/>
              </a:rPr>
              <a:t>, D., 1991.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Valuation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The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Five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Methods</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London</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Gündoğmuş, E. ve Demirci, R., 2004. Arazilerin Kamulaştırma Bedellerinin Takdiri Tarım Arazilerinin Kamulaştırma Bedellerinin Takdirinde Kullanılabilecek </a:t>
            </a:r>
            <a:r>
              <a:rPr lang="tr-TR" sz="1400" spc="-50" dirty="0" err="1">
                <a:solidFill>
                  <a:srgbClr val="000000"/>
                </a:solidFill>
                <a:ea typeface="Trebuchet MS" panose="020B0603020202020204" pitchFamily="34" charset="0"/>
                <a:cs typeface="Trebuchet MS" panose="020B0603020202020204" pitchFamily="34" charset="0"/>
              </a:rPr>
              <a:t>Kapitalizasyon</a:t>
            </a:r>
            <a:r>
              <a:rPr lang="tr-TR" sz="1400" spc="-50" dirty="0">
                <a:solidFill>
                  <a:srgbClr val="000000"/>
                </a:solidFill>
                <a:ea typeface="Trebuchet MS" panose="020B0603020202020204" pitchFamily="34" charset="0"/>
                <a:cs typeface="Trebuchet MS" panose="020B0603020202020204" pitchFamily="34" charset="0"/>
              </a:rPr>
              <a:t> Faiz Oranları, Arazi Gelirleri ve Arazi Birim Değerleri, EDUSER Limited Şirketi, Ankara.</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H.,2008. Taşınmaz Değerlemede Gelir Çarpanları Yaklaşımı ve Türkiye’de Kentsel ve Kırsal Taşınmaz Değerleme Uygulamalarında Kullanım Olanakları, , Vergi Sorunları Dergisi, Sayı:241:106-148, İstanbul.</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040386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3293209"/>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a:t>
            </a:r>
            <a:r>
              <a:rPr lang="tr-TR" sz="1400" spc="-50" dirty="0" err="1">
                <a:solidFill>
                  <a:srgbClr val="000000"/>
                </a:solidFill>
                <a:ea typeface="Trebuchet MS" panose="020B0603020202020204" pitchFamily="34" charset="0"/>
                <a:cs typeface="Trebuchet MS" panose="020B0603020202020204" pitchFamily="34" charset="0"/>
              </a:rPr>
              <a:t>Aliefendioğlu</a:t>
            </a:r>
            <a:r>
              <a:rPr lang="tr-TR" sz="1400" spc="-50" dirty="0">
                <a:solidFill>
                  <a:srgbClr val="000000"/>
                </a:solidFill>
                <a:ea typeface="Trebuchet MS" panose="020B0603020202020204" pitchFamily="34" charset="0"/>
                <a:cs typeface="Trebuchet MS" panose="020B0603020202020204" pitchFamily="34" charset="0"/>
              </a:rPr>
              <a:t> Y., 2008. Yapı Değerlemesinin Teorik Esasları ve Uygulamaları: Türkiye’de Kamulaştırma, Emlak Vergisi ve İmar Düzenlemeleri Yönünden Bir İnceleme, , Türk Kooperatifçilik Kurumu, Üçüncü Sektör Kooperatifçilik, Cilt (2008):43, Sayı:4:88-111,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Şanlı, H. 2008. Tarım Politikalarının Arazi Değerlerine Etkilerinin Değerlendirilmesi, Türk Kooperatifçilik Kurumu, Üçüncü Sektör Kooperatifçilik, Cilt (2008):43, Sayı:1:88-111,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Appraisal</a:t>
            </a:r>
            <a:r>
              <a:rPr lang="tr-TR" sz="1400" spc="-50" dirty="0">
                <a:solidFill>
                  <a:srgbClr val="000000"/>
                </a:solidFill>
                <a:ea typeface="Trebuchet MS" panose="020B0603020202020204" pitchFamily="34" charset="0"/>
                <a:cs typeface="Trebuchet MS" panose="020B0603020202020204" pitchFamily="34" charset="0"/>
              </a:rPr>
              <a:t> of </a:t>
            </a:r>
            <a:r>
              <a:rPr lang="tr-TR" sz="1400" spc="-50" dirty="0" err="1">
                <a:solidFill>
                  <a:srgbClr val="000000"/>
                </a:solidFill>
                <a:ea typeface="Trebuchet MS" panose="020B0603020202020204" pitchFamily="34" charset="0"/>
                <a:cs typeface="Trebuchet MS" panose="020B0603020202020204" pitchFamily="34" charset="0"/>
              </a:rPr>
              <a:t>Rural</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American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Institute</a:t>
            </a:r>
            <a:r>
              <a:rPr lang="tr-TR" sz="1400" spc="-50" dirty="0">
                <a:solidFill>
                  <a:srgbClr val="000000"/>
                </a:solidFill>
                <a:ea typeface="Trebuchet MS" panose="020B0603020202020204" pitchFamily="34" charset="0"/>
                <a:cs typeface="Trebuchet MS" panose="020B0603020202020204" pitchFamily="34" charset="0"/>
              </a:rPr>
              <a:t> of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Appraisers</a:t>
            </a:r>
            <a:r>
              <a:rPr lang="tr-TR" sz="1400" spc="-50" dirty="0">
                <a:solidFill>
                  <a:srgbClr val="000000"/>
                </a:solidFill>
                <a:ea typeface="Trebuchet MS" panose="020B0603020202020204" pitchFamily="34" charset="0"/>
                <a:cs typeface="Trebuchet MS" panose="020B0603020202020204" pitchFamily="34" charset="0"/>
              </a:rPr>
              <a:t>, Chicago, Illinois, USA, 1983.</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10920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ankara üniversitesi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03" y="0"/>
            <a:ext cx="786560" cy="1044000"/>
          </a:xfrm>
          <a:prstGeom prst="rect">
            <a:avLst/>
          </a:prstGeom>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1212039" y="55786"/>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5"/>
            <a:ext cx="7557470" cy="4555093"/>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Temel Kavramlar: Ekonomi biliminde değer ve değerleme kavramlarının tarihsel gelişimi, ekonomide mal kavramları ve sınıflandırılması, taşınır ve taşınmaz (gayrimenkul) malların özellikleri, piyasa yapısı ve değerleme çalışmalarına etkileri, değerleme uygulamaları ve değerleme uzmanlığının gelişimi.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Temel Ekonomik ve Yasal Kavramlar ve Kapsamları: Değer kavramları ve kapsamları, ekonomistlerin değer kavramına yaklaşımları, değer teorileri, ekonomide fiyat, değer, maliyet ve değerleme (değer biçme veya kıymet takdiri) kavramları ve aralarındaki ilişkileri, taşınmaz değerlerini etkileyen faktörler, değerleme ilkeleri ve değerleme uygulamalarında kullanımı, değerleme hizmetlerinin yasal ve kurumsal boyutları ve analizleri.</a:t>
            </a:r>
          </a:p>
        </p:txBody>
      </p:sp>
      <p:sp>
        <p:nvSpPr>
          <p:cNvPr id="14" name="Altbilgi Yer Tutucusu 1"/>
          <p:cNvSpPr txBox="1">
            <a:spLocks/>
          </p:cNvSpPr>
          <p:nvPr/>
        </p:nvSpPr>
        <p:spPr>
          <a:xfrm>
            <a:off x="3699513" y="6339193"/>
            <a:ext cx="4827668"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TANRIVERMİŞ		 GAYRİMENKUL VE VARLIK DEĞERLEME  I</a:t>
            </a:r>
            <a:endParaRPr lang="en-US" sz="1000" dirty="0">
              <a:ln>
                <a:solidFill>
                  <a:srgbClr val="47176C"/>
                </a:solidFill>
              </a:ln>
              <a:solidFill>
                <a:srgbClr val="46166B"/>
              </a:solidFill>
              <a:latin typeface="Century Gothic" panose="020B0502020202020204" pitchFamily="34" charset="0"/>
            </a:endParaRPr>
          </a:p>
          <a:p>
            <a:pPr algn="l"/>
            <a:endParaRPr lang="en-US" sz="100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390919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5" y="139137"/>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5"/>
            <a:ext cx="7557470" cy="3016210"/>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Değerleme nedir?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Mal, gelir ve haklara (irtifak hakkı, su hakkı vb.) bilimsel yöntemlere göre değer belirleme tekniği ve sanatı olarak tanımlanabilmektedir. Değerlemeye kavramı çok geniş bir yelpazede incelendiğinden bazı ülkelerde bu kavram kırsal ve kentsel değerleme olarak ayrı ayrı incelenmektedir. Değerleme çalışmaları farklı özelliklerine göre sınıflandırılabilmektedir.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79" y="3746336"/>
            <a:ext cx="2702719"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77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5" y="167295"/>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6"/>
            <a:ext cx="7557470" cy="3323987"/>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DEĞERLEME KONUSU MALLARA GÖRE;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1- Kırsal Değerleme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 2- Kentsel Değerleme</a:t>
            </a: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DEĞERLENEN PARSEL SAYISINA GÖRE;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1- Tekil Değerleme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2- Kitlesel Değerleme</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014479"/>
            <a:ext cx="261580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84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5" y="190409"/>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6"/>
            <a:ext cx="7557470" cy="4247317"/>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DEĞERLENEN TAŞINMAZIN NEVİNE GÖRE;  </a:t>
            </a:r>
            <a:endParaRPr lang="tr-TR" sz="2000" b="1" spc="-50" dirty="0" smtClean="0">
              <a:ea typeface="Trebuchet MS" panose="020B0603020202020204" pitchFamily="34" charset="0"/>
              <a:cs typeface="Trebuchet MS" panose="020B0603020202020204" pitchFamily="34" charset="0"/>
            </a:endParaRPr>
          </a:p>
          <a:p>
            <a:pPr algn="just">
              <a:spcBef>
                <a:spcPts val="600"/>
              </a:spcBef>
              <a:spcAft>
                <a:spcPts val="600"/>
              </a:spcAft>
            </a:pPr>
            <a:r>
              <a:rPr lang="tr-TR" sz="2000" b="1" spc="-50" dirty="0" smtClean="0">
                <a:ea typeface="Trebuchet MS" panose="020B0603020202020204" pitchFamily="34" charset="0"/>
                <a:cs typeface="Trebuchet MS" panose="020B0603020202020204" pitchFamily="34" charset="0"/>
              </a:rPr>
              <a:t>1- </a:t>
            </a:r>
            <a:r>
              <a:rPr lang="tr-TR" sz="2000" b="1" spc="-50" dirty="0">
                <a:ea typeface="Trebuchet MS" panose="020B0603020202020204" pitchFamily="34" charset="0"/>
                <a:cs typeface="Trebuchet MS" panose="020B0603020202020204" pitchFamily="34" charset="0"/>
              </a:rPr>
              <a:t>Arazi-Arsa Değerleme</a:t>
            </a:r>
          </a:p>
          <a:p>
            <a:pPr algn="just">
              <a:spcBef>
                <a:spcPts val="600"/>
              </a:spcBef>
              <a:spcAft>
                <a:spcPts val="600"/>
              </a:spcAft>
            </a:pPr>
            <a:r>
              <a:rPr lang="tr-TR" sz="2000" b="1" spc="-50" dirty="0" smtClean="0">
                <a:ea typeface="Trebuchet MS" panose="020B0603020202020204" pitchFamily="34" charset="0"/>
                <a:cs typeface="Trebuchet MS" panose="020B0603020202020204" pitchFamily="34" charset="0"/>
              </a:rPr>
              <a:t>2- </a:t>
            </a:r>
            <a:r>
              <a:rPr lang="tr-TR" sz="2000" b="1" spc="-50" dirty="0">
                <a:ea typeface="Trebuchet MS" panose="020B0603020202020204" pitchFamily="34" charset="0"/>
                <a:cs typeface="Trebuchet MS" panose="020B0603020202020204" pitchFamily="34" charset="0"/>
              </a:rPr>
              <a:t>Yapı Değerleme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3- Taşınmaz Üzerindeki Hakların Değerlemesi </a:t>
            </a:r>
          </a:p>
          <a:p>
            <a:pPr algn="just">
              <a:spcBef>
                <a:spcPts val="600"/>
              </a:spcBef>
              <a:spcAft>
                <a:spcPts val="600"/>
              </a:spcAft>
            </a:pPr>
            <a:r>
              <a:rPr lang="tr-TR" sz="2000" b="1" spc="-50" dirty="0" smtClean="0">
                <a:ea typeface="Trebuchet MS" panose="020B0603020202020204" pitchFamily="34" charset="0"/>
                <a:cs typeface="Trebuchet MS" panose="020B0603020202020204" pitchFamily="34" charset="0"/>
              </a:rPr>
              <a:t>4- </a:t>
            </a:r>
            <a:r>
              <a:rPr lang="tr-TR" sz="2000" b="1" spc="-50" dirty="0">
                <a:ea typeface="Trebuchet MS" panose="020B0603020202020204" pitchFamily="34" charset="0"/>
                <a:cs typeface="Trebuchet MS" panose="020B0603020202020204" pitchFamily="34" charset="0"/>
              </a:rPr>
              <a:t>Proje Değerleme</a:t>
            </a: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TAŞINMAZIN NAKLEDİLME DURUMUNA GÖRE;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1- Menkul Varlıkların Değerlemesi </a:t>
            </a:r>
          </a:p>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2- Gayrimenkullerin Değerlemesi</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378" y="3179861"/>
            <a:ext cx="261580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10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144435"/>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5"/>
            <a:ext cx="7557470" cy="3785652"/>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Kırsal Değerleme: </a:t>
            </a:r>
            <a:r>
              <a:rPr lang="tr-TR" sz="2000" spc="-50" dirty="0">
                <a:ea typeface="Trebuchet MS" panose="020B0603020202020204" pitchFamily="34" charset="0"/>
                <a:cs typeface="Trebuchet MS" panose="020B0603020202020204" pitchFamily="34" charset="0"/>
              </a:rPr>
              <a:t>(Tarımsal/Kırsal Alanda Değerleme): Kırsal kesim ile ilgili mal, gelir ve haklarla ilgili değerlemede izlenecek ilke ve yöntemlerle ilgilenilir.</a:t>
            </a: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Kentsel Değerleme: </a:t>
            </a:r>
            <a:r>
              <a:rPr lang="tr-TR" sz="2000" spc="-50" dirty="0">
                <a:ea typeface="Trebuchet MS" panose="020B0603020202020204" pitchFamily="34" charset="0"/>
                <a:cs typeface="Trebuchet MS" panose="020B0603020202020204" pitchFamily="34" charset="0"/>
              </a:rPr>
              <a:t>Kentsel kesimle ilgili olan varlık, hak ve gelirlerin değerlenmesi ile ilgilenir (konut, arsa, arazi, inanç kurumları, spor kulüpleri vb.).</a:t>
            </a:r>
          </a:p>
          <a:p>
            <a:pPr marL="342900" indent="-342900" algn="just">
              <a:spcBef>
                <a:spcPts val="600"/>
              </a:spcBef>
              <a:spcAft>
                <a:spcPts val="600"/>
              </a:spcAft>
              <a:buFont typeface="Wingdings" panose="05000000000000000000" pitchFamily="2" charset="2"/>
              <a:buChar char="Ø"/>
            </a:pPr>
            <a:r>
              <a:rPr lang="tr-TR" sz="2000" b="1" spc="-50" dirty="0">
                <a:ea typeface="Trebuchet MS" panose="020B0603020202020204" pitchFamily="34" charset="0"/>
                <a:cs typeface="Trebuchet MS" panose="020B0603020202020204" pitchFamily="34" charset="0"/>
              </a:rPr>
              <a:t>Kitlesel Değerleme: </a:t>
            </a:r>
            <a:r>
              <a:rPr lang="tr-TR" sz="2000" spc="-50" dirty="0">
                <a:ea typeface="Trebuchet MS" panose="020B0603020202020204" pitchFamily="34" charset="0"/>
                <a:cs typeface="Trebuchet MS" panose="020B0603020202020204" pitchFamily="34" charset="0"/>
              </a:rPr>
              <a:t>Birden çok taşınmazın belirli bir tarihteki değerlerinin, standartlara dayalı olarak istatistiksel ve </a:t>
            </a:r>
            <a:r>
              <a:rPr lang="tr-TR" sz="2000" spc="-50" dirty="0" err="1">
                <a:ea typeface="Trebuchet MS" panose="020B0603020202020204" pitchFamily="34" charset="0"/>
                <a:cs typeface="Trebuchet MS" panose="020B0603020202020204" pitchFamily="34" charset="0"/>
              </a:rPr>
              <a:t>ekonometrik</a:t>
            </a:r>
            <a:r>
              <a:rPr lang="tr-TR" sz="2000" spc="-50" dirty="0">
                <a:ea typeface="Trebuchet MS" panose="020B0603020202020204" pitchFamily="34" charset="0"/>
                <a:cs typeface="Trebuchet MS" panose="020B0603020202020204" pitchFamily="34" charset="0"/>
              </a:rPr>
              <a:t> yöntemlerle tahmin edilmesi işlemidir.</a:t>
            </a:r>
          </a:p>
        </p:txBody>
      </p:sp>
      <p:pic>
        <p:nvPicPr>
          <p:cNvPr id="17" name="Picture 2" descr="rural valuati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607" y="3911422"/>
            <a:ext cx="2106216"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027" y="3911422"/>
            <a:ext cx="2154379"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94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5" y="93149"/>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6"/>
            <a:ext cx="7557470" cy="4555093"/>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Tekil değerleme-toplu değerleme ilişkisi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Ülkede toplam 56.210.000 tescilli parsel mevcut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Bunun 1.125.320 adedi kat irtifaklı ve bunların üzerinde de toplam 15.160.000 dolayında bağımsız bölüm mevcut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Kalan toplam 55 milyon arsa ve arazi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Mevcut arsa, arazi ve yapı envanteri değerleme için yeterli değil</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Tescil harici yerlerin değerlemesi- Neden??</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Kitlesel değerleme - tekil değerleme ilişkisi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Vergi-değeri / piyasa değeri ilişkisi</a:t>
            </a:r>
          </a:p>
        </p:txBody>
      </p:sp>
    </p:spTree>
    <p:extLst>
      <p:ext uri="{BB962C8B-B14F-4D97-AF65-F5344CB8AC3E}">
        <p14:creationId xmlns:p14="http://schemas.microsoft.com/office/powerpoint/2010/main" val="197761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38042" y="178979"/>
            <a:ext cx="6356393" cy="904863"/>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Değerleme Bilimi ve Uzmanlığına İlişkin </a:t>
            </a:r>
          </a:p>
          <a:p>
            <a:pPr marL="0" lvl="1" algn="ctr">
              <a:spcBef>
                <a:spcPct val="20000"/>
              </a:spcBef>
              <a:buClr>
                <a:schemeClr val="accent1"/>
              </a:buClr>
            </a:pPr>
            <a:r>
              <a:rPr lang="tr-TR" sz="2400" b="1" dirty="0">
                <a:solidFill>
                  <a:schemeClr val="tx2"/>
                </a:solidFill>
              </a:rPr>
              <a:t>Temel Kavramlar ve Kapsamları</a:t>
            </a:r>
          </a:p>
        </p:txBody>
      </p:sp>
      <p:sp>
        <p:nvSpPr>
          <p:cNvPr id="4" name="Dikdörtgen 3"/>
          <p:cNvSpPr/>
          <p:nvPr/>
        </p:nvSpPr>
        <p:spPr>
          <a:xfrm>
            <a:off x="782858" y="967636"/>
            <a:ext cx="7557470" cy="3323987"/>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İşletme ve taşınmazların ayrı değerlemesi,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Arsa/arazi, yapı, tesis ve varlıkların ayrı ayrı değerlenmesi,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Değerlemede iktisadi ve ticari bütünlük -TMSF uygulamaları,</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Tasfiye amaçlı değerleme işlemleri,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Taşınabilir varlıkların değerleme işlemleri,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Kültürel ve sanatsal eserleri değerleme...</a:t>
            </a:r>
          </a:p>
        </p:txBody>
      </p:sp>
    </p:spTree>
    <p:extLst>
      <p:ext uri="{BB962C8B-B14F-4D97-AF65-F5344CB8AC3E}">
        <p14:creationId xmlns:p14="http://schemas.microsoft.com/office/powerpoint/2010/main" val="35139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570482"/>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Akerson</a:t>
            </a:r>
            <a:r>
              <a:rPr lang="tr-TR" sz="1400" spc="-50" dirty="0" smtClean="0">
                <a:solidFill>
                  <a:srgbClr val="000000"/>
                </a:solidFill>
                <a:ea typeface="Trebuchet MS" panose="020B0603020202020204" pitchFamily="34" charset="0"/>
                <a:cs typeface="Trebuchet MS" panose="020B0603020202020204" pitchFamily="34" charset="0"/>
              </a:rPr>
              <a:t>, B.C., 1980.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Appraiser’s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Workbook</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Institute</a:t>
            </a:r>
            <a:r>
              <a:rPr lang="tr-TR" sz="1400" spc="-50" dirty="0" smtClean="0">
                <a:solidFill>
                  <a:srgbClr val="000000"/>
                </a:solidFill>
                <a:ea typeface="Trebuchet MS" panose="020B0603020202020204" pitchFamily="34" charset="0"/>
                <a:cs typeface="Trebuchet MS" panose="020B0603020202020204" pitchFamily="34" charset="0"/>
              </a:rPr>
              <a:t>, Chicago,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Baum</a:t>
            </a:r>
            <a:r>
              <a:rPr lang="tr-TR" sz="1400" spc="-50" dirty="0" smtClean="0">
                <a:solidFill>
                  <a:srgbClr val="000000"/>
                </a:solidFill>
                <a:ea typeface="Trebuchet MS" panose="020B0603020202020204" pitchFamily="34" charset="0"/>
                <a:cs typeface="Trebuchet MS" panose="020B0603020202020204" pitchFamily="34" charset="0"/>
              </a:rPr>
              <a:t>, A., </a:t>
            </a:r>
            <a:r>
              <a:rPr lang="tr-TR" sz="1400" spc="-50" dirty="0" err="1" smtClean="0">
                <a:solidFill>
                  <a:srgbClr val="000000"/>
                </a:solidFill>
                <a:ea typeface="Trebuchet MS" panose="020B0603020202020204" pitchFamily="34" charset="0"/>
                <a:cs typeface="Trebuchet MS" panose="020B0603020202020204" pitchFamily="34" charset="0"/>
              </a:rPr>
              <a:t>Mackmin</a:t>
            </a:r>
            <a:r>
              <a:rPr lang="tr-TR" sz="1400" spc="-50" dirty="0" smtClean="0">
                <a:solidFill>
                  <a:srgbClr val="000000"/>
                </a:solidFill>
                <a:ea typeface="Trebuchet MS" panose="020B0603020202020204" pitchFamily="34" charset="0"/>
                <a:cs typeface="Trebuchet MS" panose="020B0603020202020204" pitchFamily="34" charset="0"/>
              </a:rPr>
              <a:t>, D.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Nunnington</a:t>
            </a:r>
            <a:r>
              <a:rPr lang="tr-TR" sz="1400" spc="-50" dirty="0" smtClean="0">
                <a:solidFill>
                  <a:srgbClr val="000000"/>
                </a:solidFill>
                <a:ea typeface="Trebuchet MS" panose="020B0603020202020204" pitchFamily="34" charset="0"/>
                <a:cs typeface="Trebuchet MS" panose="020B0603020202020204" pitchFamily="34" charset="0"/>
              </a:rPr>
              <a:t>, N., 1997.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Approach</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to</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Property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Edition 4, International </a:t>
            </a:r>
            <a:r>
              <a:rPr lang="tr-TR" sz="1400" spc="-50" dirty="0" err="1" smtClean="0">
                <a:solidFill>
                  <a:srgbClr val="000000"/>
                </a:solidFill>
                <a:ea typeface="Trebuchet MS" panose="020B0603020202020204" pitchFamily="34" charset="0"/>
                <a:cs typeface="Trebuchet MS" panose="020B0603020202020204" pitchFamily="34" charset="0"/>
              </a:rPr>
              <a:t>Thomson</a:t>
            </a:r>
            <a:r>
              <a:rPr lang="tr-TR" sz="1400" spc="-50" dirty="0" smtClean="0">
                <a:solidFill>
                  <a:srgbClr val="000000"/>
                </a:solidFill>
                <a:ea typeface="Trebuchet MS" panose="020B0603020202020204" pitchFamily="34" charset="0"/>
                <a:cs typeface="Trebuchet MS" panose="020B0603020202020204" pitchFamily="34" charset="0"/>
              </a:rPr>
              <a:t> Business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London</a:t>
            </a:r>
            <a:r>
              <a:rPr lang="tr-TR" sz="1400" spc="-50" dirty="0" smtClean="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Casler</a:t>
            </a:r>
            <a:r>
              <a:rPr lang="tr-TR" sz="1400" spc="-50" dirty="0" smtClean="0">
                <a:solidFill>
                  <a:srgbClr val="000000"/>
                </a:solidFill>
                <a:ea typeface="Trebuchet MS" panose="020B0603020202020204" pitchFamily="34" charset="0"/>
                <a:cs typeface="Trebuchet MS" panose="020B0603020202020204" pitchFamily="34" charset="0"/>
              </a:rPr>
              <a:t>, G.L.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White, G.B., 1982. </a:t>
            </a:r>
            <a:r>
              <a:rPr lang="tr-TR" sz="1400" spc="-50" dirty="0" err="1" smtClean="0">
                <a:solidFill>
                  <a:srgbClr val="000000"/>
                </a:solidFill>
                <a:ea typeface="Trebuchet MS" panose="020B0603020202020204" pitchFamily="34" charset="0"/>
                <a:cs typeface="Trebuchet MS" panose="020B0603020202020204" pitchFamily="34" charset="0"/>
              </a:rPr>
              <a:t>Alternative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Methods</a:t>
            </a:r>
            <a:r>
              <a:rPr lang="tr-TR" sz="1400" spc="-50" dirty="0" smtClean="0">
                <a:solidFill>
                  <a:srgbClr val="000000"/>
                </a:solidFill>
                <a:ea typeface="Trebuchet MS" panose="020B0603020202020204" pitchFamily="34" charset="0"/>
                <a:cs typeface="Trebuchet MS" panose="020B0603020202020204" pitchFamily="34" charset="0"/>
              </a:rPr>
              <a:t> of </a:t>
            </a:r>
            <a:r>
              <a:rPr lang="tr-TR" sz="1400" spc="-50" dirty="0" err="1" smtClean="0">
                <a:solidFill>
                  <a:srgbClr val="000000"/>
                </a:solidFill>
                <a:ea typeface="Trebuchet MS" panose="020B0603020202020204" pitchFamily="34" charset="0"/>
                <a:cs typeface="Trebuchet MS" panose="020B0603020202020204" pitchFamily="34" charset="0"/>
              </a:rPr>
              <a:t>Capitalizing</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From</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Orchard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Groves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Vineyards</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Staff</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Paper</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July</a:t>
            </a:r>
            <a:r>
              <a:rPr lang="tr-TR" sz="1400" spc="-50" dirty="0" smtClean="0">
                <a:solidFill>
                  <a:srgbClr val="000000"/>
                </a:solidFill>
                <a:ea typeface="Trebuchet MS" panose="020B0603020202020204" pitchFamily="34" charset="0"/>
                <a:cs typeface="Trebuchet MS" panose="020B0603020202020204" pitchFamily="34" charset="0"/>
              </a:rPr>
              <a:t> 1982, No: 82-22,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Conneman</a:t>
            </a:r>
            <a:r>
              <a:rPr lang="tr-TR" sz="1400" spc="-50" dirty="0" smtClean="0">
                <a:solidFill>
                  <a:srgbClr val="000000"/>
                </a:solidFill>
                <a:ea typeface="Trebuchet MS" panose="020B0603020202020204" pitchFamily="34" charset="0"/>
                <a:cs typeface="Trebuchet MS" panose="020B0603020202020204" pitchFamily="34" charset="0"/>
              </a:rPr>
              <a:t>,, G.J.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Handbook</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Ithaca</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Newyork</a:t>
            </a:r>
            <a:r>
              <a:rPr lang="tr-TR" sz="1400" spc="-50" dirty="0" smtClean="0">
                <a:solidFill>
                  <a:srgbClr val="000000"/>
                </a:solidFill>
                <a:ea typeface="Trebuchet MS" panose="020B0603020202020204" pitchFamily="34" charset="0"/>
                <a:cs typeface="Trebuchet MS" panose="020B0603020202020204" pitchFamily="34" charset="0"/>
              </a:rPr>
              <a:t>,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Murray</a:t>
            </a:r>
            <a:r>
              <a:rPr lang="tr-TR" sz="1400" spc="-50" dirty="0" smtClean="0">
                <a:solidFill>
                  <a:srgbClr val="000000"/>
                </a:solidFill>
                <a:ea typeface="Trebuchet MS" panose="020B0603020202020204" pitchFamily="34" charset="0"/>
                <a:cs typeface="Trebuchet MS" panose="020B0603020202020204" pitchFamily="34" charset="0"/>
              </a:rPr>
              <a:t>, W.G., </a:t>
            </a:r>
            <a:r>
              <a:rPr lang="tr-TR" sz="1400" spc="-50" dirty="0" err="1" smtClean="0">
                <a:solidFill>
                  <a:srgbClr val="000000"/>
                </a:solidFill>
                <a:ea typeface="Trebuchet MS" panose="020B0603020202020204" pitchFamily="34" charset="0"/>
                <a:cs typeface="Trebuchet MS" panose="020B0603020202020204" pitchFamily="34" charset="0"/>
              </a:rPr>
              <a:t>Hariss</a:t>
            </a:r>
            <a:r>
              <a:rPr lang="tr-TR" sz="1400" spc="-50" dirty="0" smtClean="0">
                <a:solidFill>
                  <a:srgbClr val="000000"/>
                </a:solidFill>
                <a:ea typeface="Trebuchet MS" panose="020B0603020202020204" pitchFamily="34" charset="0"/>
                <a:cs typeface="Trebuchet MS" panose="020B0603020202020204" pitchFamily="34" charset="0"/>
              </a:rPr>
              <a:t>, D.G., Miller, G.A.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Thompson</a:t>
            </a:r>
            <a:r>
              <a:rPr lang="tr-TR" sz="1400" spc="-50" dirty="0" smtClean="0">
                <a:solidFill>
                  <a:srgbClr val="000000"/>
                </a:solidFill>
                <a:ea typeface="Trebuchet MS" panose="020B0603020202020204" pitchFamily="34" charset="0"/>
                <a:cs typeface="Trebuchet MS" panose="020B0603020202020204" pitchFamily="34" charset="0"/>
              </a:rPr>
              <a:t>, N.S.,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a:t>
            </a:r>
            <a:r>
              <a:rPr lang="tr-TR" sz="1400" spc="-50" dirty="0" err="1" smtClean="0">
                <a:solidFill>
                  <a:srgbClr val="000000"/>
                </a:solidFill>
                <a:ea typeface="Trebuchet MS" panose="020B0603020202020204" pitchFamily="34" charset="0"/>
                <a:cs typeface="Trebuchet MS" panose="020B0603020202020204" pitchFamily="34" charset="0"/>
              </a:rPr>
              <a:t>Sixth</a:t>
            </a:r>
            <a:r>
              <a:rPr lang="tr-TR" sz="1400" spc="-50" dirty="0" smtClean="0">
                <a:solidFill>
                  <a:srgbClr val="000000"/>
                </a:solidFill>
                <a:ea typeface="Trebuchet MS" panose="020B0603020202020204" pitchFamily="34" charset="0"/>
                <a:cs typeface="Trebuchet MS" panose="020B0603020202020204" pitchFamily="34" charset="0"/>
              </a:rPr>
              <a:t> Edition,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Iowa </a:t>
            </a:r>
            <a:r>
              <a:rPr lang="tr-TR" sz="1400" spc="-50" dirty="0" err="1" smtClean="0">
                <a:solidFill>
                  <a:srgbClr val="000000"/>
                </a:solidFill>
                <a:ea typeface="Trebuchet MS" panose="020B0603020202020204" pitchFamily="34" charset="0"/>
                <a:cs typeface="Trebuchet MS" panose="020B0603020202020204" pitchFamily="34" charset="0"/>
              </a:rPr>
              <a:t>State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Iowa, USA.</a:t>
            </a:r>
          </a:p>
          <a:p>
            <a:pPr marL="342900" indent="-342900">
              <a:lnSpc>
                <a:spcPct val="150000"/>
              </a:lnSpc>
              <a:spcBef>
                <a:spcPts val="600"/>
              </a:spcBef>
              <a:spcAft>
                <a:spcPts val="600"/>
              </a:spcAft>
              <a:buFont typeface="Wingdings" panose="05000000000000000000" pitchFamily="2" charset="2"/>
              <a:buChar char="Ø"/>
            </a:pPr>
            <a:r>
              <a:rPr lang="tr-TR" sz="1400" spc="-50" dirty="0" smtClean="0">
                <a:solidFill>
                  <a:srgbClr val="000000"/>
                </a:solidFill>
                <a:ea typeface="Trebuchet MS" panose="020B0603020202020204" pitchFamily="34" charset="0"/>
                <a:cs typeface="Trebuchet MS" panose="020B0603020202020204" pitchFamily="34" charset="0"/>
              </a:rPr>
              <a:t>Mülayim, Z.G., 2001. Tarımsal Değer Biçme ve Bilirkişilik, Yenilenmiş ve Genişletilmiş, II. Baskı, Yetkin Yayınları, Ankara.</a:t>
            </a:r>
          </a:p>
        </p:txBody>
      </p:sp>
    </p:spTree>
    <p:extLst>
      <p:ext uri="{BB962C8B-B14F-4D97-AF65-F5344CB8AC3E}">
        <p14:creationId xmlns:p14="http://schemas.microsoft.com/office/powerpoint/2010/main" val="1996888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17068</TotalTime>
  <Words>865</Words>
  <Application>Microsoft Office PowerPoint</Application>
  <PresentationFormat>Ekran Gösterisi (4:3)</PresentationFormat>
  <Paragraphs>76</Paragraphs>
  <Slides>11</Slides>
  <Notes>0</Notes>
  <HiddenSlides>0</HiddenSlides>
  <MMClips>0</MMClips>
  <ScaleCrop>false</ScaleCrop>
  <HeadingPairs>
    <vt:vector size="4" baseType="variant">
      <vt:variant>
        <vt:lpstr>Tema</vt:lpstr>
      </vt:variant>
      <vt:variant>
        <vt:i4>3</vt:i4>
      </vt:variant>
      <vt:variant>
        <vt:lpstr>Slayt Başlıkları</vt:lpstr>
      </vt:variant>
      <vt:variant>
        <vt:i4>11</vt:i4>
      </vt:variant>
    </vt:vector>
  </HeadingPairs>
  <TitlesOfParts>
    <vt:vector size="14"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844</cp:revision>
  <cp:lastPrinted>2016-10-24T07:53:35Z</cp:lastPrinted>
  <dcterms:created xsi:type="dcterms:W3CDTF">2016-09-18T09:35:24Z</dcterms:created>
  <dcterms:modified xsi:type="dcterms:W3CDTF">2020-02-24T07:28:30Z</dcterms:modified>
</cp:coreProperties>
</file>