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313" r:id="rId4"/>
    <p:sldId id="312" r:id="rId5"/>
    <p:sldId id="318" r:id="rId6"/>
    <p:sldId id="317" r:id="rId7"/>
    <p:sldId id="316" r:id="rId8"/>
    <p:sldId id="321" r:id="rId9"/>
    <p:sldId id="320" r:id="rId10"/>
    <p:sldId id="319" r:id="rId11"/>
    <p:sldId id="315" r:id="rId12"/>
    <p:sldId id="322" r:id="rId13"/>
    <p:sldId id="323" r:id="rId14"/>
    <p:sldId id="324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396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96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01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8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41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77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81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65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72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44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39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46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0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1556792"/>
            <a:ext cx="6172200" cy="38884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203 Eskiçağ Hint tarihi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</a:rPr>
              <a:t>Magadha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</a:rPr>
              <a:t> İmparatorluğu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</a:rPr>
              <a:t>Bimbisara</a:t>
            </a:r>
            <a:br>
              <a:rPr lang="tr-TR" dirty="0"/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Bimbisāra’nın</a:t>
            </a:r>
            <a:r>
              <a:rPr lang="tr-TR" dirty="0"/>
              <a:t> yaklaşık olarak MÖ 491’de oğlu </a:t>
            </a:r>
            <a:r>
              <a:rPr lang="tr-TR" dirty="0" err="1"/>
              <a:t>Acātaşatru</a:t>
            </a:r>
            <a:r>
              <a:rPr lang="tr-TR" dirty="0"/>
              <a:t> tarafından zehirlenerek öldürüldüğü bilinmektedir. Geleneksel yaklaşım, </a:t>
            </a:r>
            <a:r>
              <a:rPr lang="tr-TR" dirty="0" err="1"/>
              <a:t>Acātaşatru’nun</a:t>
            </a:r>
            <a:r>
              <a:rPr lang="tr-TR" dirty="0"/>
              <a:t> </a:t>
            </a:r>
            <a:r>
              <a:rPr lang="tr-TR" dirty="0" err="1"/>
              <a:t>Buddha’nın</a:t>
            </a:r>
            <a:r>
              <a:rPr lang="tr-TR" dirty="0"/>
              <a:t> kıskanç ve kötü kuzeni </a:t>
            </a:r>
            <a:r>
              <a:rPr lang="tr-TR" dirty="0" err="1"/>
              <a:t>Devadatta’nın</a:t>
            </a:r>
            <a:r>
              <a:rPr lang="tr-TR" dirty="0"/>
              <a:t> kışkırtmaları sonucu babasını öldürdüğünü ileri sürmektedir. </a:t>
            </a:r>
            <a:r>
              <a:rPr lang="tr-TR" dirty="0" err="1"/>
              <a:t>Acātaşatru</a:t>
            </a:r>
            <a:r>
              <a:rPr lang="tr-TR" dirty="0"/>
              <a:t> ilk seferinde kendi kılıcıyla babasını öldürmeye çalışmış ancak bu girişimi bilinmeyen bir sebeple başarısız olmuştur.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47965426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olayın ortaya çıkması üzerine </a:t>
            </a:r>
            <a:r>
              <a:rPr lang="tr-TR" dirty="0" err="1"/>
              <a:t>Bimbisāra’nın</a:t>
            </a:r>
            <a:r>
              <a:rPr lang="tr-TR" dirty="0"/>
              <a:t> danışma meclisi üyeleri, suikast girişimine karışan herkesin öldürülmesine hükmetse de </a:t>
            </a:r>
            <a:r>
              <a:rPr lang="tr-TR" dirty="0" err="1"/>
              <a:t>Bimbisāra</a:t>
            </a:r>
            <a:r>
              <a:rPr lang="tr-TR" dirty="0"/>
              <a:t> oğlunu affetmiştir. Ancak </a:t>
            </a:r>
            <a:r>
              <a:rPr lang="tr-TR" dirty="0" err="1"/>
              <a:t>Devadatta</a:t>
            </a:r>
            <a:r>
              <a:rPr lang="tr-TR" dirty="0"/>
              <a:t>, hayatın kısa olduğunu ve krallığının uzun sürmesi için babası </a:t>
            </a:r>
            <a:r>
              <a:rPr lang="tr-TR" dirty="0" err="1"/>
              <a:t>Bimbisāra’yı</a:t>
            </a:r>
            <a:r>
              <a:rPr lang="tr-TR" dirty="0"/>
              <a:t> öldürmesi gerektiğini söyleyerek </a:t>
            </a:r>
            <a:r>
              <a:rPr lang="tr-TR" dirty="0" err="1"/>
              <a:t>Acātaşatru’yu</a:t>
            </a:r>
            <a:r>
              <a:rPr lang="tr-TR" dirty="0"/>
              <a:t> kışkırtmaya devam etmiş ve sonunda </a:t>
            </a:r>
            <a:r>
              <a:rPr lang="tr-TR" dirty="0" err="1"/>
              <a:t>Acātaşatru</a:t>
            </a:r>
            <a:r>
              <a:rPr lang="tr-TR" dirty="0"/>
              <a:t> babası </a:t>
            </a:r>
            <a:r>
              <a:rPr lang="tr-TR" dirty="0" err="1"/>
              <a:t>Bimbisāra’yı</a:t>
            </a:r>
            <a:r>
              <a:rPr lang="tr-TR" dirty="0"/>
              <a:t> öldürmüştür.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406667516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Ayrıca </a:t>
            </a:r>
            <a:r>
              <a:rPr lang="tr-TR" dirty="0" err="1"/>
              <a:t>Acātaşatru’nun</a:t>
            </a:r>
            <a:r>
              <a:rPr lang="tr-TR" dirty="0"/>
              <a:t> suçunu, </a:t>
            </a:r>
            <a:r>
              <a:rPr lang="tr-TR" dirty="0" err="1"/>
              <a:t>Buddha’ya</a:t>
            </a:r>
            <a:r>
              <a:rPr lang="tr-TR" dirty="0"/>
              <a:t> itiraf ettiği de kaydedilmiştir. Bu olay, </a:t>
            </a:r>
            <a:r>
              <a:rPr lang="tr-TR" dirty="0" err="1"/>
              <a:t>Magadha</a:t>
            </a:r>
            <a:r>
              <a:rPr lang="tr-TR" dirty="0"/>
              <a:t> sarayını da derinden etkilemiş ve özellikle </a:t>
            </a:r>
            <a:r>
              <a:rPr lang="tr-TR" dirty="0" err="1"/>
              <a:t>Bimbisāra’nın</a:t>
            </a:r>
            <a:r>
              <a:rPr lang="tr-TR" dirty="0"/>
              <a:t> eşleri vasıtasıyla kurulan ilişkiler hasar görmüştür.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87251210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Cainist</a:t>
            </a:r>
            <a:r>
              <a:rPr lang="tr-TR" dirty="0"/>
              <a:t> gelenekte ise bu durum daha farklı bir biçimde aktarılmaktadır. </a:t>
            </a:r>
            <a:r>
              <a:rPr lang="tr-TR" dirty="0" err="1"/>
              <a:t>Cainler</a:t>
            </a:r>
            <a:r>
              <a:rPr lang="tr-TR" dirty="0"/>
              <a:t> </a:t>
            </a:r>
            <a:r>
              <a:rPr lang="tr-TR" dirty="0" err="1"/>
              <a:t>Acātaşatru’ya</a:t>
            </a:r>
            <a:r>
              <a:rPr lang="tr-TR" dirty="0"/>
              <a:t> karşı daha merhametlidir. Onu baba katili olarak addetmezler. Efsaneye göre, </a:t>
            </a:r>
            <a:r>
              <a:rPr lang="tr-TR" dirty="0" err="1"/>
              <a:t>Bimbisāra</a:t>
            </a:r>
            <a:r>
              <a:rPr lang="tr-TR" dirty="0"/>
              <a:t> diğer bir oğlunu krallığın varisi olarak göstermiştir.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91204029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Bunu öğrenen </a:t>
            </a:r>
            <a:r>
              <a:rPr lang="tr-TR" dirty="0" err="1"/>
              <a:t>Acātaşatru</a:t>
            </a:r>
            <a:r>
              <a:rPr lang="tr-TR" dirty="0"/>
              <a:t> çok sinirlenmiş ve tahtın sahibi olabilmek için babasını hapsetmiştir. Günler süren tutsaklıktan sonra </a:t>
            </a:r>
            <a:r>
              <a:rPr lang="tr-TR" dirty="0" err="1"/>
              <a:t>Bimbisāra</a:t>
            </a:r>
            <a:r>
              <a:rPr lang="tr-TR" dirty="0"/>
              <a:t>, oğlunun daha kötü bir şey yapmasını engellemek için kendini zehirleyerek ölmüştür… </a:t>
            </a:r>
          </a:p>
          <a:p>
            <a:pPr marL="0" indent="0" algn="ctr">
              <a:buNone/>
            </a:pPr>
            <a:r>
              <a:rPr lang="tr-TR" dirty="0"/>
              <a:t> 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245473916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 Bazı kaynaklarda </a:t>
            </a:r>
            <a:r>
              <a:rPr lang="tr-TR" dirty="0" err="1"/>
              <a:t>Bimbisāra’nın</a:t>
            </a:r>
            <a:r>
              <a:rPr lang="tr-TR" dirty="0"/>
              <a:t> babasının </a:t>
            </a:r>
            <a:r>
              <a:rPr lang="tr-TR" dirty="0" err="1"/>
              <a:t>Anga</a:t>
            </a:r>
            <a:r>
              <a:rPr lang="tr-TR" dirty="0"/>
              <a:t> kralı tarafından mağlup edildiği, bu sebeple de </a:t>
            </a:r>
            <a:r>
              <a:rPr lang="tr-TR" dirty="0" err="1"/>
              <a:t>Bimbisāra’nın</a:t>
            </a:r>
            <a:r>
              <a:rPr lang="tr-TR" dirty="0"/>
              <a:t> intikam almak için </a:t>
            </a:r>
            <a:r>
              <a:rPr lang="tr-TR" dirty="0" err="1"/>
              <a:t>Anga’ya</a:t>
            </a:r>
            <a:r>
              <a:rPr lang="tr-TR" dirty="0"/>
              <a:t> savaş açtığı aktarılmaktadır. Çetin bir mücadelenin ardından </a:t>
            </a:r>
            <a:r>
              <a:rPr lang="tr-TR" dirty="0" err="1"/>
              <a:t>Anga’yı</a:t>
            </a:r>
            <a:r>
              <a:rPr lang="tr-TR" dirty="0"/>
              <a:t> ele geçiren </a:t>
            </a:r>
            <a:r>
              <a:rPr lang="tr-TR" dirty="0" err="1"/>
              <a:t>Bimbisāra’nın</a:t>
            </a:r>
            <a:r>
              <a:rPr lang="tr-TR" dirty="0"/>
              <a:t>, oğlu </a:t>
            </a:r>
            <a:r>
              <a:rPr lang="tr-TR" dirty="0" err="1"/>
              <a:t>Acātaşatru’yu</a:t>
            </a:r>
            <a:r>
              <a:rPr lang="tr-TR" dirty="0"/>
              <a:t> </a:t>
            </a:r>
            <a:r>
              <a:rPr lang="tr-TR" dirty="0" err="1"/>
              <a:t>Anga</a:t>
            </a:r>
            <a:r>
              <a:rPr lang="tr-TR" dirty="0"/>
              <a:t> valisi olarak görevlendirdiği bilinmektedir.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08732814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Bimbisāra</a:t>
            </a:r>
            <a:r>
              <a:rPr lang="tr-TR" dirty="0"/>
              <a:t>, </a:t>
            </a:r>
            <a:r>
              <a:rPr lang="tr-TR" dirty="0" err="1"/>
              <a:t>Anga’nın</a:t>
            </a:r>
            <a:r>
              <a:rPr lang="tr-TR" dirty="0"/>
              <a:t> fethi hariç, barışçıl bir politikadan yana olmuş bir hükümdardı. </a:t>
            </a:r>
            <a:r>
              <a:rPr lang="tr-TR" dirty="0" err="1"/>
              <a:t>Gandhara</a:t>
            </a:r>
            <a:r>
              <a:rPr lang="tr-TR" dirty="0"/>
              <a:t> ve </a:t>
            </a:r>
            <a:r>
              <a:rPr lang="tr-TR" dirty="0" err="1"/>
              <a:t>Avanti</a:t>
            </a:r>
            <a:r>
              <a:rPr lang="tr-TR" dirty="0"/>
              <a:t> kralları ile oldukça iyi ilişkiler yürütmüş, ülkesinin ferahı ve güvenliği için ılımlı bir siyasetten yana olmuştur. </a:t>
            </a:r>
            <a:r>
              <a:rPr lang="tr-TR" dirty="0" err="1"/>
              <a:t>Buddha’nın</a:t>
            </a:r>
            <a:r>
              <a:rPr lang="tr-TR" dirty="0"/>
              <a:t> yaşadığı çağ ve coğrafyada yaklaşık elli bir yıl tahtta kalan </a:t>
            </a:r>
            <a:r>
              <a:rPr lang="tr-TR" dirty="0" err="1"/>
              <a:t>Bimbisāra</a:t>
            </a:r>
            <a:r>
              <a:rPr lang="tr-TR" dirty="0"/>
              <a:t>, Buddhizm’in de ilk hamilerinden biri olarak bilinmektedir.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86255163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Buddhist kaynaklarda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Gautama’yı</a:t>
            </a:r>
            <a:r>
              <a:rPr lang="tr-TR" dirty="0"/>
              <a:t> aydınlanmaya erişmeden yedi yıl önce </a:t>
            </a:r>
            <a:r>
              <a:rPr lang="tr-TR" dirty="0" err="1"/>
              <a:t>Girivraca’da</a:t>
            </a:r>
            <a:r>
              <a:rPr lang="tr-TR" dirty="0"/>
              <a:t> gördüğü aktarılır. Öyle ki </a:t>
            </a:r>
            <a:r>
              <a:rPr lang="tr-TR" dirty="0" err="1"/>
              <a:t>Gautama’dan</a:t>
            </a:r>
            <a:r>
              <a:rPr lang="tr-TR" dirty="0"/>
              <a:t> çok etkilenen </a:t>
            </a:r>
            <a:r>
              <a:rPr lang="tr-TR" dirty="0" err="1"/>
              <a:t>Bimbisāra’nın</a:t>
            </a:r>
            <a:r>
              <a:rPr lang="tr-TR" dirty="0"/>
              <a:t> onu, imparatorluğunun ruhani yol göstericisi olması için sarayına davet ettiği söylenmektedir. Ancak </a:t>
            </a:r>
            <a:r>
              <a:rPr lang="tr-TR" dirty="0" err="1"/>
              <a:t>Gautama</a:t>
            </a:r>
            <a:r>
              <a:rPr lang="tr-TR" dirty="0"/>
              <a:t> bu teklifi kabul etmemiştir.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428192294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İkinci görüşmelerinde ise </a:t>
            </a:r>
            <a:r>
              <a:rPr lang="tr-TR" dirty="0" err="1"/>
              <a:t>Bimbisāra</a:t>
            </a:r>
            <a:r>
              <a:rPr lang="tr-TR" dirty="0"/>
              <a:t>, aydınlanmaya ulaşmış olan </a:t>
            </a:r>
            <a:r>
              <a:rPr lang="tr-TR" dirty="0" err="1"/>
              <a:t>Buddha’ya</a:t>
            </a:r>
            <a:r>
              <a:rPr lang="tr-TR" dirty="0"/>
              <a:t> “efendimiz” şeklinde hitap etmiştir. Kendisinin ve tüm halkının ona bağlılığını bildirmiş ve Buddhist öğretilerin bazılarını doğrudan </a:t>
            </a:r>
            <a:r>
              <a:rPr lang="tr-TR" dirty="0" err="1"/>
              <a:t>Buddha’nın</a:t>
            </a:r>
            <a:r>
              <a:rPr lang="tr-TR" dirty="0"/>
              <a:t> kendisinden dinlediği kaydedilmiştir. Onun Buddhizm adına bilinen ilk icraatı, Karanda </a:t>
            </a:r>
            <a:r>
              <a:rPr lang="tr-TR" dirty="0" err="1"/>
              <a:t>Venu</a:t>
            </a:r>
            <a:r>
              <a:rPr lang="tr-TR" dirty="0"/>
              <a:t> Vana olarak anılan büyük bir bambu koruluğunu </a:t>
            </a:r>
            <a:r>
              <a:rPr lang="tr-TR" dirty="0" err="1"/>
              <a:t>Samgha’ya</a:t>
            </a:r>
            <a:r>
              <a:rPr lang="tr-TR" dirty="0"/>
              <a:t> bağışlaması olmuştur.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76642716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Sonrasında da çileci bir yaşam tarzı süren keşişler için hizmet etmek üzere, özel hekimi </a:t>
            </a:r>
            <a:r>
              <a:rPr lang="tr-TR" dirty="0" err="1"/>
              <a:t>Civaka’yı</a:t>
            </a:r>
            <a:r>
              <a:rPr lang="tr-TR" dirty="0"/>
              <a:t> görevlendirmiştir. Son olarak, bir sandalla nehrin karşına geçmek isteyen </a:t>
            </a:r>
            <a:r>
              <a:rPr lang="tr-TR" dirty="0" err="1"/>
              <a:t>Buddha’nın</a:t>
            </a:r>
            <a:r>
              <a:rPr lang="tr-TR" dirty="0"/>
              <a:t> sandalcıya verecek parası olmaması üzerine Buddha ve müritlerinin, hükümdarlığı </a:t>
            </a:r>
            <a:r>
              <a:rPr lang="tr-TR" dirty="0" err="1"/>
              <a:t>boyuncaki</a:t>
            </a:r>
            <a:r>
              <a:rPr lang="tr-TR" dirty="0"/>
              <a:t> tüm sandal ücretlerini kendi kasasından karşılamıştır.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406389658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Araştırmacılar aslında </a:t>
            </a:r>
            <a:r>
              <a:rPr lang="tr-TR" dirty="0" err="1"/>
              <a:t>Bimbisāra’nın</a:t>
            </a:r>
            <a:r>
              <a:rPr lang="tr-TR" dirty="0"/>
              <a:t>, hem Buddha hem de </a:t>
            </a:r>
            <a:r>
              <a:rPr lang="tr-TR" dirty="0" err="1"/>
              <a:t>Mahāvīra’nın</a:t>
            </a:r>
            <a:r>
              <a:rPr lang="tr-TR" dirty="0"/>
              <a:t> her ikisini de desteklediğini ve sempati duyduğunu bildirmektedir. Öyle ki </a:t>
            </a:r>
            <a:r>
              <a:rPr lang="tr-TR" dirty="0" err="1"/>
              <a:t>Buddhizm’e</a:t>
            </a:r>
            <a:r>
              <a:rPr lang="tr-TR" dirty="0"/>
              <a:t> paralel olarak, Brahmanizm’in sömürgeci hegemonyasına karşı gelişen ilk dönem </a:t>
            </a:r>
            <a:r>
              <a:rPr lang="tr-TR" dirty="0" err="1"/>
              <a:t>Cainist</a:t>
            </a:r>
            <a:r>
              <a:rPr lang="tr-TR" dirty="0"/>
              <a:t> düşünce ve öğretileri de yaklaşık olarak MÖ 6. yüzyıla dayandırılır. İlgili dönem, Buddhist felsefenin yayıldığı ve geliştiği devirle de çağdaştır.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64322434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Kurucusu </a:t>
            </a:r>
            <a:r>
              <a:rPr lang="tr-TR" dirty="0" err="1"/>
              <a:t>Vardhamāna</a:t>
            </a:r>
            <a:r>
              <a:rPr lang="tr-TR" dirty="0"/>
              <a:t> </a:t>
            </a:r>
            <a:r>
              <a:rPr lang="tr-TR" dirty="0" err="1"/>
              <a:t>Mahāvīra’nın</a:t>
            </a:r>
            <a:r>
              <a:rPr lang="tr-TR" dirty="0"/>
              <a:t>, insanlığın kurtarıcısı </a:t>
            </a:r>
            <a:r>
              <a:rPr lang="tr-TR" dirty="0" err="1"/>
              <a:t>Cina’nın</a:t>
            </a:r>
            <a:r>
              <a:rPr lang="tr-TR" dirty="0"/>
              <a:t> kendi bedeninde dünyaya yirmi dört kez geldiğine inanılır. Yirmi dördüncü son </a:t>
            </a:r>
            <a:r>
              <a:rPr lang="tr-TR" dirty="0" err="1"/>
              <a:t>Mahāvīra</a:t>
            </a:r>
            <a:r>
              <a:rPr lang="tr-TR" dirty="0"/>
              <a:t> ise, </a:t>
            </a:r>
            <a:r>
              <a:rPr lang="tr-TR" dirty="0" err="1"/>
              <a:t>Tīrthamkara</a:t>
            </a:r>
            <a:r>
              <a:rPr lang="tr-TR" dirty="0"/>
              <a:t> olarak isimlendirilir ve </a:t>
            </a:r>
            <a:r>
              <a:rPr lang="tr-TR" dirty="0" err="1"/>
              <a:t>Magadha</a:t>
            </a:r>
            <a:r>
              <a:rPr lang="tr-TR" dirty="0"/>
              <a:t> İmparatorluğu’nun Hindistan’da egemen olduğu çağda yaşayıp; öğretilerini yaymaya başladığı bilinmektedir.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64459206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Cain</a:t>
            </a:r>
            <a:r>
              <a:rPr lang="tr-TR" dirty="0"/>
              <a:t> kaynaklarda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Tīrthamkara’yı</a:t>
            </a:r>
            <a:r>
              <a:rPr lang="tr-TR" dirty="0"/>
              <a:t> bir keresinde sarayında ağırladığı iddia edilmektedir. Ayrıca </a:t>
            </a:r>
            <a:r>
              <a:rPr lang="tr-TR" dirty="0" err="1"/>
              <a:t>Magadha</a:t>
            </a:r>
            <a:r>
              <a:rPr lang="tr-TR" dirty="0"/>
              <a:t> ülkesi çok soğuklarla mücadele ettiği bir sırada, eşlerinden </a:t>
            </a:r>
            <a:r>
              <a:rPr lang="tr-TR" dirty="0" err="1"/>
              <a:t>Chellanā’nın</a:t>
            </a:r>
            <a:r>
              <a:rPr lang="tr-TR" dirty="0"/>
              <a:t>, </a:t>
            </a:r>
            <a:r>
              <a:rPr lang="tr-TR" dirty="0" err="1"/>
              <a:t>Mahāvīra’ya</a:t>
            </a:r>
            <a:r>
              <a:rPr lang="tr-TR" dirty="0"/>
              <a:t> ibadet ettiği ve </a:t>
            </a:r>
            <a:r>
              <a:rPr lang="tr-TR" dirty="0" err="1"/>
              <a:t>Bimbisāra’nın</a:t>
            </a:r>
            <a:r>
              <a:rPr lang="tr-TR" dirty="0"/>
              <a:t> da bundan çok etkilendiği aktarılmaktadır.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12809346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1262</TotalTime>
  <Words>696</Words>
  <Application>Microsoft Office PowerPoint</Application>
  <PresentationFormat>Ekran Gösterisi (4:3)</PresentationFormat>
  <Paragraphs>48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203 Eskiçağ Hint tarihi  11. hafta  Magadha İmparatorluğu Bimbisara        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120</cp:revision>
  <dcterms:created xsi:type="dcterms:W3CDTF">2014-11-21T09:52:05Z</dcterms:created>
  <dcterms:modified xsi:type="dcterms:W3CDTF">2020-02-26T17:31:05Z</dcterms:modified>
</cp:coreProperties>
</file>