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Kaynakça: Ağ Kaynakları ve Görsel/İşitsel Kaynaklar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356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Görsel/İşitsel Kaynaklar: Sinema Filmi Veya Bant Kaydı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2000" dirty="0"/>
          </a:p>
          <a:p>
            <a:r>
              <a:rPr lang="tr-TR" sz="2000" dirty="0"/>
              <a:t>Uluslararası veya ulusal düzeyde gösterime giren sinema filmi veya bant kaydı</a:t>
            </a:r>
            <a:endParaRPr lang="tr-TR" sz="2000" dirty="0" smtClean="0"/>
          </a:p>
          <a:p>
            <a:pPr lvl="1"/>
            <a:r>
              <a:rPr lang="tr-TR" sz="2000" dirty="0" smtClean="0"/>
              <a:t>Smith</a:t>
            </a:r>
            <a:r>
              <a:rPr lang="tr-TR" sz="2000" dirty="0"/>
              <a:t>, J. (Yapımcı) ve </a:t>
            </a:r>
            <a:r>
              <a:rPr lang="tr-TR" sz="2000" dirty="0" err="1"/>
              <a:t>Smithee</a:t>
            </a:r>
            <a:r>
              <a:rPr lang="tr-TR" sz="2000" dirty="0"/>
              <a:t> , A.F (Yönetmen). (2001) </a:t>
            </a:r>
            <a:r>
              <a:rPr lang="tr-TR" sz="2000" dirty="0" err="1"/>
              <a:t>Really</a:t>
            </a:r>
            <a:r>
              <a:rPr lang="tr-TR" sz="2000" dirty="0"/>
              <a:t> </a:t>
            </a:r>
            <a:r>
              <a:rPr lang="tr-TR" sz="2000" dirty="0" err="1"/>
              <a:t>Big</a:t>
            </a:r>
            <a:r>
              <a:rPr lang="tr-TR" sz="2000" dirty="0"/>
              <a:t> </a:t>
            </a:r>
            <a:r>
              <a:rPr lang="tr-TR" sz="2000" dirty="0" err="1"/>
              <a:t>Disaster</a:t>
            </a:r>
            <a:r>
              <a:rPr lang="tr-TR" sz="2000" dirty="0"/>
              <a:t> Movie [Sinema Filmi]. A.B.D.: </a:t>
            </a:r>
            <a:r>
              <a:rPr lang="tr-TR" sz="2000" dirty="0" err="1"/>
              <a:t>Paramaount</a:t>
            </a:r>
            <a:r>
              <a:rPr lang="tr-TR" sz="2000" dirty="0"/>
              <a:t> </a:t>
            </a:r>
            <a:r>
              <a:rPr lang="tr-TR" sz="2000" dirty="0" err="1" smtClean="0"/>
              <a:t>Pictures</a:t>
            </a:r>
            <a:endParaRPr lang="tr-TR" sz="2000" dirty="0"/>
          </a:p>
          <a:p>
            <a:r>
              <a:rPr lang="tr-TR" sz="2000" dirty="0"/>
              <a:t>Sınırlı dağıtıma giren sinema filmi veya bant </a:t>
            </a:r>
            <a:r>
              <a:rPr lang="tr-TR" sz="2000" dirty="0" smtClean="0"/>
              <a:t>kaydı</a:t>
            </a:r>
            <a:endParaRPr lang="tr-TR" sz="2000" dirty="0"/>
          </a:p>
          <a:p>
            <a:pPr lvl="1"/>
            <a:r>
              <a:rPr lang="tr-TR" sz="2000" dirty="0"/>
              <a:t>Harris, M. (Yapımcı) ve </a:t>
            </a:r>
            <a:r>
              <a:rPr lang="tr-TR" sz="2000" dirty="0" err="1"/>
              <a:t>Turkel</a:t>
            </a:r>
            <a:r>
              <a:rPr lang="tr-TR" sz="2000" dirty="0"/>
              <a:t> M. (Yönetmen). (2002). </a:t>
            </a:r>
            <a:r>
              <a:rPr lang="tr-TR" sz="2000" dirty="0" err="1"/>
              <a:t>Writing</a:t>
            </a:r>
            <a:r>
              <a:rPr lang="tr-TR" sz="2000" dirty="0"/>
              <a:t> </a:t>
            </a:r>
            <a:r>
              <a:rPr lang="tr-TR" sz="2000" dirty="0" err="1"/>
              <a:t>Labs</a:t>
            </a:r>
            <a:r>
              <a:rPr lang="tr-TR" sz="2000" dirty="0"/>
              <a:t>: A </a:t>
            </a:r>
            <a:r>
              <a:rPr lang="tr-TR" sz="2000" dirty="0" err="1"/>
              <a:t>History</a:t>
            </a:r>
            <a:r>
              <a:rPr lang="tr-TR" sz="2000" dirty="0"/>
              <a:t> [Sinema Filmi]. (Ankara </a:t>
            </a:r>
            <a:r>
              <a:rPr lang="tr-TR" sz="2000" dirty="0" err="1"/>
              <a:t>Sinematek’ten</a:t>
            </a:r>
            <a:r>
              <a:rPr lang="tr-TR" sz="2000" dirty="0"/>
              <a:t> alındı, Karaca Sokak </a:t>
            </a:r>
            <a:r>
              <a:rPr lang="tr-TR" sz="2000" dirty="0" err="1"/>
              <a:t>No:x</a:t>
            </a:r>
            <a:r>
              <a:rPr lang="tr-TR" sz="2000" dirty="0"/>
              <a:t>/x, PK: </a:t>
            </a:r>
            <a:r>
              <a:rPr lang="tr-TR" sz="2000" dirty="0" err="1"/>
              <a:t>xxxxx</a:t>
            </a:r>
            <a:r>
              <a:rPr lang="tr-TR" sz="2000" dirty="0" smtClean="0"/>
              <a:t>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43809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Görsel/İşitsel Kaynaklar: Televizyon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Televizyon </a:t>
            </a:r>
            <a:r>
              <a:rPr lang="tr-TR" dirty="0" smtClean="0"/>
              <a:t>Yayını</a:t>
            </a:r>
            <a:endParaRPr lang="tr-TR" dirty="0"/>
          </a:p>
          <a:p>
            <a:pPr lvl="1"/>
            <a:r>
              <a:rPr lang="tr-TR" sz="1800" dirty="0"/>
              <a:t>Coşkun, H. (Gerçekleştiren/Yapımcı/Haber Müdürü) (1999, 22 Kasım) Günün Ardından [Televizyon Yayını]. İstanbul: Kanal </a:t>
            </a:r>
            <a:r>
              <a:rPr lang="tr-TR" sz="1800" dirty="0" smtClean="0"/>
              <a:t>77</a:t>
            </a:r>
            <a:endParaRPr lang="tr-TR" sz="1800" dirty="0"/>
          </a:p>
          <a:p>
            <a:r>
              <a:rPr lang="tr-TR" dirty="0"/>
              <a:t>Televizyon </a:t>
            </a:r>
            <a:r>
              <a:rPr lang="tr-TR" dirty="0" smtClean="0"/>
              <a:t>Dizisi</a:t>
            </a:r>
            <a:endParaRPr lang="tr-TR" dirty="0"/>
          </a:p>
          <a:p>
            <a:pPr lvl="1"/>
            <a:r>
              <a:rPr lang="tr-TR" sz="1800" dirty="0"/>
              <a:t>Dikmen, M. (Yapımcı). (2004) Kurtlar Ovası [Televizyon Dizisi]. Yeşilçam: Kanal 99</a:t>
            </a:r>
          </a:p>
          <a:p>
            <a:r>
              <a:rPr lang="tr-TR" dirty="0"/>
              <a:t>Televizyon Dizisinin Bir </a:t>
            </a:r>
            <a:r>
              <a:rPr lang="tr-TR" dirty="0" smtClean="0"/>
              <a:t>Bölümü</a:t>
            </a:r>
            <a:endParaRPr lang="tr-TR" dirty="0"/>
          </a:p>
          <a:p>
            <a:pPr lvl="1"/>
            <a:r>
              <a:rPr lang="tr-TR" sz="1800" dirty="0"/>
              <a:t>Kutlu, N. (Senarist/Yazar) ve Hak, E. (Yönetmen) (2004) 15. Bölüm. Kurtlar Ovası içinde [Televizyon Dizisi]. Yeşilçam: Kanal </a:t>
            </a:r>
            <a:r>
              <a:rPr lang="tr-TR" sz="1800" dirty="0" smtClean="0"/>
              <a:t>99</a:t>
            </a:r>
          </a:p>
        </p:txBody>
      </p:sp>
    </p:spTree>
    <p:extLst>
      <p:ext uri="{BB962C8B-B14F-4D97-AF65-F5344CB8AC3E}">
        <p14:creationId xmlns:p14="http://schemas.microsoft.com/office/powerpoint/2010/main" val="2553265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Görsel/İşitsel Kaynaklar: Televizyon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Televizyon Programının Belli Bir </a:t>
            </a:r>
            <a:r>
              <a:rPr lang="tr-TR" sz="2400" dirty="0" smtClean="0"/>
              <a:t>Bölümü</a:t>
            </a:r>
          </a:p>
          <a:p>
            <a:pPr marL="0" indent="0">
              <a:buNone/>
            </a:pPr>
            <a:endParaRPr lang="tr-TR" sz="2400" dirty="0"/>
          </a:p>
          <a:p>
            <a:pPr lvl="1"/>
            <a:r>
              <a:rPr lang="tr-TR" sz="2400" dirty="0"/>
              <a:t>Balcı, A. (Yapımcı). (2004). </a:t>
            </a:r>
            <a:r>
              <a:rPr lang="tr-TR" sz="2400" dirty="0" err="1"/>
              <a:t>Nebil</a:t>
            </a:r>
            <a:r>
              <a:rPr lang="tr-TR" sz="2400" dirty="0"/>
              <a:t> Sevdim. [Televizyon programı bölümü]. Bir yudum yazar programı içinde. İstanbul: NNN </a:t>
            </a:r>
            <a:r>
              <a:rPr lang="tr-TR" sz="2400" dirty="0" smtClean="0"/>
              <a:t>Stüdyolar</a:t>
            </a:r>
            <a:endParaRPr lang="tr-TR" sz="2400" dirty="0"/>
          </a:p>
          <a:p>
            <a:pPr lvl="1"/>
            <a:r>
              <a:rPr lang="tr-TR" sz="2400" dirty="0"/>
              <a:t>Ertaş, M. (1974). </a:t>
            </a:r>
            <a:r>
              <a:rPr lang="tr-TR" sz="2400" dirty="0" err="1"/>
              <a:t>Mapusane</a:t>
            </a:r>
            <a:r>
              <a:rPr lang="tr-TR" sz="2400" dirty="0"/>
              <a:t> Türküsü [Derleyen/Kaydeden Eroğlu N]. Eroğlu derlemeleri [CD]. İstanbul: Poyraz Müzik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7240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Kaynakçayı Sınıflandırma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Kaynakça beş altı sayfadan fazlaysa toplu kaynakça olarak değil bölünmüş kaynakça biçiminde verilmesi daha iyi olur. </a:t>
            </a:r>
          </a:p>
          <a:p>
            <a:r>
              <a:rPr lang="tr-TR" dirty="0" smtClean="0"/>
              <a:t>Kaynakçanın bölümleri çalışmanın </a:t>
            </a:r>
            <a:r>
              <a:rPr lang="tr-TR" dirty="0"/>
              <a:t>niteliğine göre </a:t>
            </a:r>
            <a:r>
              <a:rPr lang="tr-TR" dirty="0" smtClean="0"/>
              <a:t>aşağıdaki gibi veya içeriğe göre daha farklı olarak sınıflandırılabilir.</a:t>
            </a:r>
            <a:endParaRPr lang="tr-TR" dirty="0"/>
          </a:p>
          <a:p>
            <a:pPr lvl="1"/>
            <a:r>
              <a:rPr lang="tr-TR" dirty="0"/>
              <a:t>Kitaplar</a:t>
            </a:r>
          </a:p>
          <a:p>
            <a:pPr lvl="1"/>
            <a:r>
              <a:rPr lang="tr-TR" dirty="0"/>
              <a:t>Makaleler</a:t>
            </a:r>
          </a:p>
          <a:p>
            <a:pPr lvl="1"/>
            <a:r>
              <a:rPr lang="tr-TR" dirty="0"/>
              <a:t>Gazete haberleri</a:t>
            </a:r>
          </a:p>
          <a:p>
            <a:pPr lvl="1"/>
            <a:r>
              <a:rPr lang="tr-TR" dirty="0"/>
              <a:t>İnternet kaynakları</a:t>
            </a:r>
          </a:p>
          <a:p>
            <a:pPr lvl="1"/>
            <a:r>
              <a:rPr lang="tr-TR" dirty="0"/>
              <a:t>Sosyal medya içerikleri</a:t>
            </a:r>
          </a:p>
          <a:p>
            <a:pPr lvl="1"/>
            <a:r>
              <a:rPr lang="tr-TR" dirty="0"/>
              <a:t>Görüşmeler</a:t>
            </a:r>
          </a:p>
          <a:p>
            <a:pPr lvl="1"/>
            <a:r>
              <a:rPr lang="tr-TR" dirty="0"/>
              <a:t>Diğer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3004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/>
              <a:t>, H. (2017) Toplumsal Araştırmalarda Nicel ve Nitel Yöntemlere Giriş. Ankara: Ütopya Yayınları</a:t>
            </a:r>
          </a:p>
        </p:txBody>
      </p:sp>
    </p:spTree>
    <p:extLst>
      <p:ext uri="{BB962C8B-B14F-4D97-AF65-F5344CB8AC3E}">
        <p14:creationId xmlns:p14="http://schemas.microsoft.com/office/powerpoint/2010/main" val="114270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Dönemli Ağ Kaynakları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5275" y="3048000"/>
            <a:ext cx="9663425" cy="190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377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Ağdaki Tam Metin Veri Tabanından Dönemli Yayınlar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Örnek 1 (Sayfası basılıyla aynı)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Kaylor</a:t>
            </a:r>
            <a:r>
              <a:rPr lang="tr-TR" dirty="0"/>
              <a:t>, C.,</a:t>
            </a:r>
            <a:r>
              <a:rPr lang="tr-TR" dirty="0" err="1"/>
              <a:t>Deshazo</a:t>
            </a:r>
            <a:r>
              <a:rPr lang="tr-TR" dirty="0"/>
              <a:t> R ve Van </a:t>
            </a:r>
            <a:r>
              <a:rPr lang="tr-TR" dirty="0" err="1"/>
              <a:t>Eck</a:t>
            </a:r>
            <a:r>
              <a:rPr lang="tr-TR" dirty="0"/>
              <a:t> D. (2001). “</a:t>
            </a:r>
            <a:r>
              <a:rPr lang="tr-TR" dirty="0" err="1"/>
              <a:t>Gauging</a:t>
            </a:r>
            <a:r>
              <a:rPr lang="tr-TR" dirty="0"/>
              <a:t> e-</a:t>
            </a:r>
            <a:r>
              <a:rPr lang="tr-TR" dirty="0" err="1"/>
              <a:t>government</a:t>
            </a:r>
            <a:r>
              <a:rPr lang="tr-TR" dirty="0"/>
              <a:t>: A </a:t>
            </a:r>
            <a:r>
              <a:rPr lang="tr-TR" dirty="0" err="1"/>
              <a:t>report</a:t>
            </a:r>
            <a:r>
              <a:rPr lang="tr-TR" dirty="0"/>
              <a:t> on </a:t>
            </a:r>
            <a:r>
              <a:rPr lang="tr-TR" dirty="0" err="1"/>
              <a:t>implementing</a:t>
            </a:r>
            <a:r>
              <a:rPr lang="tr-TR" dirty="0"/>
              <a:t> </a:t>
            </a:r>
            <a:r>
              <a:rPr lang="tr-TR" dirty="0" err="1"/>
              <a:t>services</a:t>
            </a:r>
            <a:r>
              <a:rPr lang="tr-TR" dirty="0"/>
              <a:t>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American</a:t>
            </a:r>
            <a:r>
              <a:rPr lang="tr-TR" dirty="0"/>
              <a:t> </a:t>
            </a:r>
            <a:r>
              <a:rPr lang="tr-TR" dirty="0" err="1"/>
              <a:t>cities</a:t>
            </a:r>
            <a:r>
              <a:rPr lang="tr-TR" dirty="0"/>
              <a:t>.” </a:t>
            </a:r>
            <a:r>
              <a:rPr lang="tr-TR" dirty="0" err="1"/>
              <a:t>Government</a:t>
            </a:r>
            <a:r>
              <a:rPr lang="tr-TR" dirty="0"/>
              <a:t> Information </a:t>
            </a:r>
            <a:r>
              <a:rPr lang="tr-TR" dirty="0" err="1"/>
              <a:t>Quarterly</a:t>
            </a:r>
            <a:r>
              <a:rPr lang="tr-TR" dirty="0"/>
              <a:t> 18, ss.293–307. </a:t>
            </a:r>
            <a:r>
              <a:rPr lang="tr-TR" dirty="0" err="1"/>
              <a:t>Ebscohost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Mass</a:t>
            </a:r>
            <a:r>
              <a:rPr lang="tr-TR" dirty="0"/>
              <a:t> Media Complete veri tabanından, 14 Nisan 2004.</a:t>
            </a:r>
          </a:p>
          <a:p>
            <a:endParaRPr lang="tr-TR" dirty="0"/>
          </a:p>
          <a:p>
            <a:r>
              <a:rPr lang="tr-TR" dirty="0"/>
              <a:t>Örnek 2 (Sayfası basılıdan farklı)</a:t>
            </a:r>
          </a:p>
          <a:p>
            <a:pPr marL="0" indent="0">
              <a:buNone/>
            </a:pPr>
            <a:r>
              <a:rPr lang="tr-TR" dirty="0" err="1" smtClean="0"/>
              <a:t>Kaylor</a:t>
            </a:r>
            <a:r>
              <a:rPr lang="tr-TR" dirty="0"/>
              <a:t>, C (1991). “A </a:t>
            </a:r>
            <a:r>
              <a:rPr lang="tr-TR" dirty="0" err="1"/>
              <a:t>report</a:t>
            </a:r>
            <a:r>
              <a:rPr lang="tr-TR" dirty="0"/>
              <a:t> on e-</a:t>
            </a:r>
            <a:r>
              <a:rPr lang="tr-TR" dirty="0" err="1"/>
              <a:t>government</a:t>
            </a:r>
            <a:r>
              <a:rPr lang="tr-TR" dirty="0"/>
              <a:t>.” </a:t>
            </a:r>
            <a:r>
              <a:rPr lang="tr-TR" dirty="0" err="1"/>
              <a:t>Government</a:t>
            </a:r>
            <a:r>
              <a:rPr lang="tr-TR" dirty="0"/>
              <a:t> Information</a:t>
            </a:r>
            <a:r>
              <a:rPr lang="tr-TR" dirty="0" smtClean="0"/>
              <a:t>, </a:t>
            </a:r>
            <a:r>
              <a:rPr lang="tr-TR" dirty="0" err="1"/>
              <a:t>Ebscohost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Mass</a:t>
            </a:r>
            <a:r>
              <a:rPr lang="tr-TR" dirty="0"/>
              <a:t> Media Complete veri tabanından, 14 Nisan 2004.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3863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İnternette Dönemli Ağ Yayınları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Örnek (Haber)</a:t>
            </a:r>
          </a:p>
          <a:p>
            <a:pPr marL="0" indent="0">
              <a:buNone/>
            </a:pPr>
            <a:r>
              <a:rPr lang="tr-TR" dirty="0" smtClean="0"/>
              <a:t>“</a:t>
            </a:r>
            <a:r>
              <a:rPr lang="tr-TR" dirty="0"/>
              <a:t>Eksik teknoloji raydan çıkardı.” B. </a:t>
            </a:r>
            <a:r>
              <a:rPr lang="tr-TR" dirty="0" err="1"/>
              <a:t>Kudat’ın</a:t>
            </a:r>
            <a:r>
              <a:rPr lang="tr-TR" dirty="0"/>
              <a:t> haberi.. http://www.bthaber.com.tr/</a:t>
            </a:r>
            <a:r>
              <a:rPr lang="tr-TR" dirty="0" err="1"/>
              <a:t>haber.phtml?yazi_id</a:t>
            </a:r>
            <a:r>
              <a:rPr lang="tr-TR" dirty="0"/>
              <a:t>=420000977’de 4 Temmuz 2004’de erişildi.</a:t>
            </a:r>
          </a:p>
          <a:p>
            <a:endParaRPr lang="tr-TR" dirty="0"/>
          </a:p>
          <a:p>
            <a:r>
              <a:rPr lang="tr-TR" dirty="0"/>
              <a:t>Örnek (</a:t>
            </a:r>
            <a:r>
              <a:rPr lang="tr-TR" dirty="0" smtClean="0"/>
              <a:t>Makale)</a:t>
            </a:r>
          </a:p>
          <a:p>
            <a:pPr marL="0" indent="0">
              <a:buNone/>
            </a:pPr>
            <a:r>
              <a:rPr lang="tr-TR" dirty="0" smtClean="0"/>
              <a:t>Pulur</a:t>
            </a:r>
            <a:r>
              <a:rPr lang="tr-TR" dirty="0"/>
              <a:t>, H. “Tesadüfen Yaşamak.” http://www.milliyet.com.tr/2004/08/04/ yazar/</a:t>
            </a:r>
            <a:r>
              <a:rPr lang="tr-TR" dirty="0" err="1"/>
              <a:t>pulur.html’den</a:t>
            </a:r>
            <a:r>
              <a:rPr lang="tr-TR" dirty="0"/>
              <a:t>, 4 Temmuz 2004’te erişildi.</a:t>
            </a:r>
          </a:p>
          <a:p>
            <a:endParaRPr lang="tr-TR" dirty="0"/>
          </a:p>
          <a:p>
            <a:r>
              <a:rPr lang="tr-TR" dirty="0"/>
              <a:t>Örnek (Hakemli veya bilimsel dergi niteliğindeki ağ dönemli yayını)</a:t>
            </a:r>
          </a:p>
          <a:p>
            <a:pPr marL="0" indent="0">
              <a:buNone/>
            </a:pPr>
            <a:r>
              <a:rPr lang="tr-TR" dirty="0" err="1" smtClean="0"/>
              <a:t>Kennet</a:t>
            </a:r>
            <a:r>
              <a:rPr lang="tr-TR" dirty="0"/>
              <a:t>, I. A (2000). “A </a:t>
            </a:r>
            <a:r>
              <a:rPr lang="tr-TR" dirty="0" err="1"/>
              <a:t>Buddhist</a:t>
            </a:r>
            <a:r>
              <a:rPr lang="tr-TR" dirty="0"/>
              <a:t> </a:t>
            </a:r>
            <a:r>
              <a:rPr lang="tr-TR" dirty="0" err="1"/>
              <a:t>response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nature</a:t>
            </a:r>
            <a:r>
              <a:rPr lang="tr-TR" dirty="0"/>
              <a:t> of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.” </a:t>
            </a:r>
            <a:r>
              <a:rPr lang="tr-TR" dirty="0" err="1"/>
              <a:t>Journal</a:t>
            </a:r>
            <a:r>
              <a:rPr lang="tr-TR" dirty="0"/>
              <a:t> of </a:t>
            </a:r>
            <a:r>
              <a:rPr lang="tr-TR" dirty="0" err="1"/>
              <a:t>Buddist</a:t>
            </a:r>
            <a:r>
              <a:rPr lang="tr-TR" dirty="0"/>
              <a:t> </a:t>
            </a:r>
            <a:r>
              <a:rPr lang="tr-TR" dirty="0" err="1"/>
              <a:t>Ethics</a:t>
            </a:r>
            <a:r>
              <a:rPr lang="tr-TR" dirty="0"/>
              <a:t>, 8(4). http://www.cac.psu.edu./jbe/ </a:t>
            </a:r>
            <a:r>
              <a:rPr lang="tr-TR" dirty="0" err="1"/>
              <a:t>twocont.html’den</a:t>
            </a:r>
            <a:r>
              <a:rPr lang="tr-TR" dirty="0"/>
              <a:t> 2001, Şubat 20’de erişildi.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959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Dönemsiz</a:t>
            </a:r>
            <a:r>
              <a:rPr lang="tr-TR" dirty="0" smtClean="0"/>
              <a:t> Yayınlar: Ağda Bulunan Rapor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2400" dirty="0"/>
              <a:t>İkinci Bilişim Şurası İletişim Altyapısı Çalışma Grubu Raporu, (2003 Şubat), http://www.bilisimsurasi.org.tr/</a:t>
            </a:r>
            <a:r>
              <a:rPr lang="tr-TR" sz="2400" dirty="0" err="1"/>
              <a:t>altyapi</a:t>
            </a:r>
            <a:r>
              <a:rPr lang="tr-TR" sz="2400" dirty="0"/>
              <a:t>/’dan 4 Temmuz 2004’te erişildi.</a:t>
            </a:r>
          </a:p>
        </p:txBody>
      </p:sp>
    </p:spTree>
    <p:extLst>
      <p:ext uri="{BB962C8B-B14F-4D97-AF65-F5344CB8AC3E}">
        <p14:creationId xmlns:p14="http://schemas.microsoft.com/office/powerpoint/2010/main" val="370708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Ağdaki Veri Tabanları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000" dirty="0" smtClean="0"/>
              <a:t>Pulur</a:t>
            </a:r>
            <a:r>
              <a:rPr lang="tr-TR" sz="2000" dirty="0"/>
              <a:t>, H. (2003, 11 Temmuz) Adam olacak çocuk, kitabından... http://www.milliyet.com/ 2003/07/11/ yazar/</a:t>
            </a:r>
            <a:r>
              <a:rPr lang="tr-TR" sz="2000" dirty="0" err="1"/>
              <a:t>pulur.html’den</a:t>
            </a:r>
            <a:r>
              <a:rPr lang="tr-TR" sz="2000" dirty="0"/>
              <a:t> 4 Temmuz 2004’te erişildi.</a:t>
            </a:r>
          </a:p>
        </p:txBody>
      </p:sp>
    </p:spTree>
    <p:extLst>
      <p:ext uri="{BB962C8B-B14F-4D97-AF65-F5344CB8AC3E}">
        <p14:creationId xmlns:p14="http://schemas.microsoft.com/office/powerpoint/2010/main" val="465347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Ağdaki Tartışma Listeleri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2000" dirty="0" err="1" smtClean="0"/>
              <a:t>Kohen</a:t>
            </a:r>
            <a:r>
              <a:rPr lang="tr-TR" sz="2000" dirty="0"/>
              <a:t>, H. (1999, Temmuz 21). İktisatta yeni yaklaşımlar [Mesaj 42]. http://www.yahoo.com/forum/iktisat/</a:t>
            </a:r>
            <a:r>
              <a:rPr lang="tr-TR" sz="2000" dirty="0" err="1"/>
              <a:t>messages</a:t>
            </a:r>
            <a:r>
              <a:rPr lang="tr-TR" sz="2000" dirty="0"/>
              <a:t>/000012.html’den erişildi</a:t>
            </a:r>
          </a:p>
        </p:txBody>
      </p:sp>
    </p:spTree>
    <p:extLst>
      <p:ext uri="{BB962C8B-B14F-4D97-AF65-F5344CB8AC3E}">
        <p14:creationId xmlns:p14="http://schemas.microsoft.com/office/powerpoint/2010/main" val="2352042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E-kitaplar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Yazar, A. (Yıl). Kitabın başlığı [E-okuyucu, türü, varsa]  http://xxxxx adresin-den erişildi.</a:t>
            </a:r>
          </a:p>
          <a:p>
            <a:endParaRPr lang="tr-TR" dirty="0" smtClean="0"/>
          </a:p>
          <a:p>
            <a:r>
              <a:rPr lang="tr-TR" dirty="0" smtClean="0"/>
              <a:t>Yazar</a:t>
            </a:r>
            <a:r>
              <a:rPr lang="tr-TR" dirty="0"/>
              <a:t>, A. (Yıl). Kitabın başlığı [E-okuyucu, türü, varsa]. </a:t>
            </a:r>
            <a:r>
              <a:rPr lang="tr-TR" dirty="0" err="1"/>
              <a:t>doi:xxxx</a:t>
            </a:r>
            <a:endParaRPr lang="tr-TR" dirty="0"/>
          </a:p>
          <a:p>
            <a:endParaRPr lang="tr-TR" dirty="0"/>
          </a:p>
          <a:p>
            <a:r>
              <a:rPr lang="tr-TR" dirty="0"/>
              <a:t>Eğer kitap çevrimiçi bir kütüphaneden indirilmiş ve e-okuyucu kullanılmadan orada okunmuşsa  göndermedeki köşeli parantez bölümü kullanılmaz.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3775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Derlenmiş E-kitaplardaki Makale Veya Bölümler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Yazar</a:t>
            </a:r>
            <a:r>
              <a:rPr lang="tr-TR" dirty="0"/>
              <a:t>, A. (Yıl). Makalenin başlığı. B. B. Derleyen (Der.), Kitabın adı [E-okuyucu, türü, varsa],  (</a:t>
            </a:r>
            <a:r>
              <a:rPr lang="tr-TR" dirty="0" err="1"/>
              <a:t>ss</a:t>
            </a:r>
            <a:r>
              <a:rPr lang="tr-TR" dirty="0"/>
              <a:t>. xxx–xxx). http://xxxxx adresinden erişildi.</a:t>
            </a:r>
          </a:p>
          <a:p>
            <a:endParaRPr lang="tr-TR" dirty="0" smtClean="0"/>
          </a:p>
          <a:p>
            <a:r>
              <a:rPr lang="tr-TR" dirty="0" smtClean="0"/>
              <a:t>Yazar</a:t>
            </a:r>
            <a:r>
              <a:rPr lang="tr-TR" dirty="0"/>
              <a:t>, A. (Yıl). Makalenin başlığı. B. B. Derleyen (Der.), Kitabın adı [E-okuyucu, türü, varsa],  (</a:t>
            </a:r>
            <a:r>
              <a:rPr lang="tr-TR" dirty="0" err="1"/>
              <a:t>ss</a:t>
            </a:r>
            <a:r>
              <a:rPr lang="tr-TR" dirty="0"/>
              <a:t>. xxx–xxx). http://xxxxx adresinden erişildi. </a:t>
            </a:r>
            <a:r>
              <a:rPr lang="tr-TR" dirty="0" err="1"/>
              <a:t>doi:xxxxx</a:t>
            </a:r>
            <a:endParaRPr lang="tr-TR" dirty="0"/>
          </a:p>
          <a:p>
            <a:endParaRPr lang="tr-TR" dirty="0"/>
          </a:p>
          <a:p>
            <a:r>
              <a:rPr lang="tr-TR" dirty="0"/>
              <a:t>E-kitabın sayfa sayıları yoksa göndermenin o bölümü çıkartılır.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483643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747</Words>
  <Application>Microsoft Office PowerPoint</Application>
  <PresentationFormat>Geniş ekran</PresentationFormat>
  <Paragraphs>76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Duman</vt:lpstr>
      <vt:lpstr>Kaynakça: Ağ Kaynakları ve Görsel/İşitsel Kaynaklar </vt:lpstr>
      <vt:lpstr>Dönemli Ağ Kaynakları</vt:lpstr>
      <vt:lpstr>Ağdaki Tam Metin Veri Tabanından Dönemli Yayınlar</vt:lpstr>
      <vt:lpstr>İnternette Dönemli Ağ Yayınları</vt:lpstr>
      <vt:lpstr>Dönemsiz Yayınlar: Ağda Bulunan Rapor</vt:lpstr>
      <vt:lpstr>Ağdaki Veri Tabanları</vt:lpstr>
      <vt:lpstr>Ağdaki Tartışma Listeleri</vt:lpstr>
      <vt:lpstr>E-kitaplar</vt:lpstr>
      <vt:lpstr>Derlenmiş E-kitaplardaki Makale Veya Bölümler</vt:lpstr>
      <vt:lpstr>Görsel/İşitsel Kaynaklar: Sinema Filmi Veya Bant Kaydı</vt:lpstr>
      <vt:lpstr>Görsel/İşitsel Kaynaklar: Televizyon</vt:lpstr>
      <vt:lpstr>Görsel/İşitsel Kaynaklar: Televizyon</vt:lpstr>
      <vt:lpstr>Kaynakçayı Sınıflandırma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Kaynakça</dc:title>
  <dc:creator>TEKNIK</dc:creator>
  <cp:lastModifiedBy>TEKNIK</cp:lastModifiedBy>
  <cp:revision>2</cp:revision>
  <dcterms:created xsi:type="dcterms:W3CDTF">2020-03-13T15:17:16Z</dcterms:created>
  <dcterms:modified xsi:type="dcterms:W3CDTF">2020-03-13T16:50:13Z</dcterms:modified>
</cp:coreProperties>
</file>