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80774-482D-432E-B042-4D207AB0F405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66DF7-756F-4418-8190-89BA6FEB64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837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80774-482D-432E-B042-4D207AB0F405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66DF7-756F-4418-8190-89BA6FEB64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33170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80774-482D-432E-B042-4D207AB0F405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66DF7-756F-4418-8190-89BA6FEB64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9830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Başlık, İçeri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F26B57-B212-4D4E-94EB-6F09A2442BD5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1394423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0BCDE5-DB6C-4B8B-80BC-5D195E8E3953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21552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80774-482D-432E-B042-4D207AB0F405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66DF7-756F-4418-8190-89BA6FEB64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23109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80774-482D-432E-B042-4D207AB0F405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66DF7-756F-4418-8190-89BA6FEB64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67508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80774-482D-432E-B042-4D207AB0F405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66DF7-756F-4418-8190-89BA6FEB64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7279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80774-482D-432E-B042-4D207AB0F405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66DF7-756F-4418-8190-89BA6FEB64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85109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80774-482D-432E-B042-4D207AB0F405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66DF7-756F-4418-8190-89BA6FEB64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02033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80774-482D-432E-B042-4D207AB0F405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66DF7-756F-4418-8190-89BA6FEB64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3572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80774-482D-432E-B042-4D207AB0F405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66DF7-756F-4418-8190-89BA6FEB64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25703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80774-482D-432E-B042-4D207AB0F405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66DF7-756F-4418-8190-89BA6FEB64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29593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D80774-482D-432E-B042-4D207AB0F405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566DF7-756F-4418-8190-89BA6FEB64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2677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930770" y="3244334"/>
            <a:ext cx="674076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dirty="0">
                <a:solidFill>
                  <a:srgbClr val="FF0000"/>
                </a:solidFill>
              </a:rPr>
              <a:t>MEDYADA ÇALIŞMA İLİŞKİLERİNİN TARİHİ </a:t>
            </a:r>
            <a:r>
              <a:rPr lang="en-US" sz="3600" dirty="0">
                <a:solidFill>
                  <a:srgbClr val="FF0000"/>
                </a:solidFill>
              </a:rPr>
              <a:t>II</a:t>
            </a:r>
            <a:endParaRPr lang="en-US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80272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9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Medya</a:t>
            </a:r>
            <a:r>
              <a:rPr lang="en-US" dirty="0"/>
              <a:t> </a:t>
            </a:r>
            <a:r>
              <a:rPr lang="en-US" dirty="0" err="1"/>
              <a:t>Endüstrili</a:t>
            </a:r>
            <a:r>
              <a:rPr lang="en-US" dirty="0"/>
              <a:t> </a:t>
            </a:r>
            <a:r>
              <a:rPr lang="en-US" dirty="0" err="1"/>
              <a:t>Kompleksler</a:t>
            </a:r>
            <a:r>
              <a:rPr lang="en-US" dirty="0"/>
              <a:t> </a:t>
            </a:r>
            <a:r>
              <a:rPr lang="en-US" dirty="0" err="1"/>
              <a:t>Döneminde</a:t>
            </a:r>
            <a:r>
              <a:rPr lang="en-US" dirty="0"/>
              <a:t> </a:t>
            </a:r>
            <a:r>
              <a:rPr lang="en-US" dirty="0" err="1"/>
              <a:t>Çalışma</a:t>
            </a:r>
            <a:r>
              <a:rPr lang="en-US" dirty="0"/>
              <a:t> </a:t>
            </a:r>
            <a:r>
              <a:rPr lang="en-US" dirty="0" err="1"/>
              <a:t>İlişkileri</a:t>
            </a:r>
            <a:r>
              <a:rPr lang="en-US" dirty="0"/>
              <a:t> </a:t>
            </a:r>
            <a:endParaRPr lang="tr-TR" dirty="0" smtClean="0"/>
          </a:p>
        </p:txBody>
      </p:sp>
      <p:sp>
        <p:nvSpPr>
          <p:cNvPr id="2949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tr-TR" dirty="0" smtClean="0"/>
              <a:t>2. Ücret politikası</a:t>
            </a:r>
          </a:p>
          <a:p>
            <a:pPr eaLnBrk="1" hangingPunct="1"/>
            <a:r>
              <a:rPr lang="tr-TR" dirty="0" smtClean="0"/>
              <a:t>Havuz sistemi</a:t>
            </a:r>
          </a:p>
          <a:p>
            <a:pPr eaLnBrk="1" hangingPunct="1"/>
            <a:r>
              <a:rPr lang="tr-TR" dirty="0" smtClean="0"/>
              <a:t>İkili ücret yapısı</a:t>
            </a:r>
          </a:p>
          <a:p>
            <a:pPr eaLnBrk="1" hangingPunct="1">
              <a:buFontTx/>
              <a:buNone/>
            </a:pPr>
            <a:endParaRPr lang="tr-TR" dirty="0" smtClean="0"/>
          </a:p>
          <a:p>
            <a:pPr eaLnBrk="1" hangingPunct="1">
              <a:buFontTx/>
              <a:buNone/>
            </a:pPr>
            <a:r>
              <a:rPr lang="tr-TR" dirty="0" smtClean="0"/>
              <a:t> </a:t>
            </a:r>
          </a:p>
          <a:p>
            <a:pPr eaLnBrk="1" hangingPunct="1">
              <a:buFontTx/>
              <a:buNone/>
            </a:pPr>
            <a:endParaRPr lang="tr-TR" dirty="0" smtClean="0"/>
          </a:p>
          <a:p>
            <a:pPr eaLnBrk="1" hangingPunct="1">
              <a:buFontTx/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4272256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9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Medya</a:t>
            </a:r>
            <a:r>
              <a:rPr lang="en-US" dirty="0"/>
              <a:t> </a:t>
            </a:r>
            <a:r>
              <a:rPr lang="en-US" dirty="0" err="1"/>
              <a:t>Endüstrili</a:t>
            </a:r>
            <a:r>
              <a:rPr lang="en-US" dirty="0"/>
              <a:t> </a:t>
            </a:r>
            <a:r>
              <a:rPr lang="en-US" dirty="0" err="1"/>
              <a:t>Kompleksler</a:t>
            </a:r>
            <a:r>
              <a:rPr lang="en-US" dirty="0"/>
              <a:t> </a:t>
            </a:r>
            <a:r>
              <a:rPr lang="en-US" dirty="0" err="1"/>
              <a:t>Döneminde</a:t>
            </a:r>
            <a:r>
              <a:rPr lang="en-US" dirty="0"/>
              <a:t> </a:t>
            </a:r>
            <a:r>
              <a:rPr lang="en-US" dirty="0" err="1"/>
              <a:t>Çalışma</a:t>
            </a:r>
            <a:r>
              <a:rPr lang="en-US" dirty="0"/>
              <a:t> </a:t>
            </a:r>
            <a:r>
              <a:rPr lang="en-US" dirty="0" err="1"/>
              <a:t>İlişkileri</a:t>
            </a:r>
            <a:r>
              <a:rPr lang="en-US" dirty="0"/>
              <a:t> </a:t>
            </a:r>
            <a:endParaRPr lang="tr-TR" dirty="0" smtClean="0"/>
          </a:p>
        </p:txBody>
      </p:sp>
      <p:sp>
        <p:nvSpPr>
          <p:cNvPr id="2949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tr-TR" dirty="0" smtClean="0"/>
              <a:t>3. Sendikasızlaşma/</a:t>
            </a:r>
            <a:r>
              <a:rPr lang="tr-TR" dirty="0" err="1" smtClean="0"/>
              <a:t>Örgütsüzleşme</a:t>
            </a:r>
            <a:endParaRPr lang="tr-TR" dirty="0" smtClean="0"/>
          </a:p>
          <a:p>
            <a:pPr eaLnBrk="1" hangingPunct="1">
              <a:buFontTx/>
              <a:buNone/>
            </a:pPr>
            <a:r>
              <a:rPr lang="tr-TR" dirty="0" smtClean="0"/>
              <a:t> </a:t>
            </a:r>
          </a:p>
          <a:p>
            <a:pPr eaLnBrk="1" hangingPunct="1">
              <a:buFontTx/>
              <a:buNone/>
            </a:pPr>
            <a:endParaRPr lang="tr-TR" dirty="0" smtClean="0"/>
          </a:p>
          <a:p>
            <a:pPr eaLnBrk="1" hangingPunct="1">
              <a:buFontTx/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249833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Medya</a:t>
            </a:r>
            <a:r>
              <a:rPr lang="en-US" dirty="0"/>
              <a:t> </a:t>
            </a:r>
            <a:r>
              <a:rPr lang="en-US" dirty="0" err="1"/>
              <a:t>Endüstrili</a:t>
            </a:r>
            <a:r>
              <a:rPr lang="en-US" dirty="0"/>
              <a:t> </a:t>
            </a:r>
            <a:r>
              <a:rPr lang="en-US" dirty="0" err="1"/>
              <a:t>Kompleksler</a:t>
            </a:r>
            <a:r>
              <a:rPr lang="en-US" dirty="0"/>
              <a:t> </a:t>
            </a:r>
            <a:r>
              <a:rPr lang="en-US" dirty="0" err="1"/>
              <a:t>Döneminde</a:t>
            </a:r>
            <a:r>
              <a:rPr lang="en-US" dirty="0"/>
              <a:t> </a:t>
            </a:r>
            <a:r>
              <a:rPr lang="en-US" dirty="0" err="1"/>
              <a:t>Çalışma</a:t>
            </a:r>
            <a:r>
              <a:rPr lang="en-US" dirty="0"/>
              <a:t> </a:t>
            </a:r>
            <a:r>
              <a:rPr lang="en-US" dirty="0" err="1"/>
              <a:t>İlişkileri</a:t>
            </a:r>
            <a:r>
              <a:rPr lang="en-US" dirty="0"/>
              <a:t> </a:t>
            </a:r>
            <a:endParaRPr lang="tr-TR" dirty="0" smtClean="0"/>
          </a:p>
        </p:txBody>
      </p:sp>
      <p:sp>
        <p:nvSpPr>
          <p:cNvPr id="2908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990600" lvl="1" indent="-533400">
              <a:buNone/>
            </a:pPr>
            <a:r>
              <a:rPr lang="tr-TR" dirty="0"/>
              <a:t>4</a:t>
            </a:r>
            <a:r>
              <a:rPr lang="tr-TR" dirty="0" smtClean="0"/>
              <a:t>. Medya çalışanlarının özgürlüğünün kısıtlanması</a:t>
            </a:r>
          </a:p>
          <a:p>
            <a:pPr marL="609600" indent="-609600">
              <a:buNone/>
            </a:pPr>
            <a:r>
              <a:rPr lang="tr-TR" dirty="0" smtClean="0"/>
              <a:t>	</a:t>
            </a:r>
            <a:r>
              <a:rPr lang="tr-TR" dirty="0" err="1" smtClean="0"/>
              <a:t>Otosansür</a:t>
            </a:r>
            <a:endParaRPr lang="tr-TR" dirty="0" smtClean="0"/>
          </a:p>
          <a:p>
            <a:pPr marL="609600" indent="-609600"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41758554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Medya</a:t>
            </a:r>
            <a:r>
              <a:rPr lang="en-US" dirty="0"/>
              <a:t> </a:t>
            </a:r>
            <a:r>
              <a:rPr lang="en-US" dirty="0" err="1"/>
              <a:t>Endüstrili</a:t>
            </a:r>
            <a:r>
              <a:rPr lang="en-US" dirty="0"/>
              <a:t> </a:t>
            </a:r>
            <a:r>
              <a:rPr lang="en-US" dirty="0" err="1"/>
              <a:t>Kompleksler</a:t>
            </a:r>
            <a:r>
              <a:rPr lang="en-US" dirty="0"/>
              <a:t> </a:t>
            </a:r>
            <a:r>
              <a:rPr lang="en-US" dirty="0" err="1"/>
              <a:t>Döneminde</a:t>
            </a:r>
            <a:r>
              <a:rPr lang="en-US" dirty="0"/>
              <a:t> </a:t>
            </a:r>
            <a:r>
              <a:rPr lang="en-US" dirty="0" err="1"/>
              <a:t>Çalışma</a:t>
            </a:r>
            <a:r>
              <a:rPr lang="en-US" dirty="0"/>
              <a:t> </a:t>
            </a:r>
            <a:r>
              <a:rPr lang="en-US" dirty="0" err="1"/>
              <a:t>İlişkileri</a:t>
            </a:r>
            <a:r>
              <a:rPr lang="en-US" dirty="0"/>
              <a:t> </a:t>
            </a:r>
            <a:endParaRPr lang="tr-TR" dirty="0" smtClean="0"/>
          </a:p>
        </p:txBody>
      </p:sp>
      <p:sp>
        <p:nvSpPr>
          <p:cNvPr id="2928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tr-TR" dirty="0"/>
              <a:t>5</a:t>
            </a:r>
            <a:r>
              <a:rPr lang="tr-TR" dirty="0" smtClean="0"/>
              <a:t>. Haber üretimlerinde yeni süreç</a:t>
            </a:r>
          </a:p>
          <a:p>
            <a:pPr eaLnBrk="1" hangingPunct="1">
              <a:buFontTx/>
              <a:buNone/>
            </a:pPr>
            <a:r>
              <a:rPr lang="tr-TR" dirty="0" smtClean="0"/>
              <a:t>		Medya sahibinin basın dışındaki 	faaliyet alanlarına ilişkin haberlerin 	sansürlenmesi</a:t>
            </a:r>
          </a:p>
          <a:p>
            <a:pPr eaLnBrk="1" hangingPunct="1">
              <a:buFontTx/>
              <a:buNone/>
            </a:pPr>
            <a:r>
              <a:rPr lang="tr-TR" dirty="0" smtClean="0"/>
              <a:t>	 	 Magazin haberlerinin artması</a:t>
            </a:r>
          </a:p>
          <a:p>
            <a:pPr eaLnBrk="1" hangingPunct="1"/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34795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8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Medya</a:t>
            </a:r>
            <a:r>
              <a:rPr lang="en-US" dirty="0"/>
              <a:t> </a:t>
            </a:r>
            <a:r>
              <a:rPr lang="en-US" dirty="0" err="1"/>
              <a:t>Endüstrili</a:t>
            </a:r>
            <a:r>
              <a:rPr lang="en-US" dirty="0"/>
              <a:t> </a:t>
            </a:r>
            <a:r>
              <a:rPr lang="en-US" dirty="0" err="1"/>
              <a:t>Kompleksler</a:t>
            </a:r>
            <a:r>
              <a:rPr lang="en-US" dirty="0"/>
              <a:t> </a:t>
            </a:r>
            <a:r>
              <a:rPr lang="en-US" dirty="0" err="1"/>
              <a:t>Döneminde</a:t>
            </a:r>
            <a:r>
              <a:rPr lang="en-US" dirty="0"/>
              <a:t> </a:t>
            </a:r>
            <a:r>
              <a:rPr lang="en-US" dirty="0" err="1"/>
              <a:t>Çalışma</a:t>
            </a:r>
            <a:r>
              <a:rPr lang="en-US" dirty="0"/>
              <a:t> </a:t>
            </a:r>
            <a:r>
              <a:rPr lang="en-US" dirty="0" err="1"/>
              <a:t>İlişkileri</a:t>
            </a:r>
            <a:r>
              <a:rPr lang="en-US" dirty="0"/>
              <a:t> </a:t>
            </a:r>
            <a:endParaRPr lang="tr-TR" dirty="0" smtClean="0"/>
          </a:p>
        </p:txBody>
      </p:sp>
      <p:sp>
        <p:nvSpPr>
          <p:cNvPr id="2938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tr-TR" dirty="0"/>
              <a:t>6</a:t>
            </a:r>
            <a:r>
              <a:rPr lang="tr-TR" dirty="0" smtClean="0"/>
              <a:t>. Yeni dönemin medya çalışanı</a:t>
            </a:r>
          </a:p>
          <a:p>
            <a:pPr eaLnBrk="1" hangingPunct="1"/>
            <a:r>
              <a:rPr lang="tr-TR" dirty="0" smtClean="0"/>
              <a:t>   	Medya yöneticileri….Şirket patronları</a:t>
            </a:r>
          </a:p>
          <a:p>
            <a:pPr eaLnBrk="1" hangingPunct="1"/>
            <a:r>
              <a:rPr lang="tr-TR" dirty="0" smtClean="0"/>
              <a:t>   	Medya yazı işleri, gazeteciler…Üst 	sınıfın 		çocukları</a:t>
            </a:r>
          </a:p>
          <a:p>
            <a:pPr eaLnBrk="1" hangingPunct="1"/>
            <a:r>
              <a:rPr lang="tr-TR" dirty="0" smtClean="0"/>
              <a:t>			</a:t>
            </a:r>
            <a:r>
              <a:rPr lang="tr-TR" dirty="0" err="1" smtClean="0"/>
              <a:t>Masabaşı</a:t>
            </a:r>
            <a:r>
              <a:rPr lang="tr-TR" dirty="0" smtClean="0"/>
              <a:t> haberciliği</a:t>
            </a:r>
          </a:p>
          <a:p>
            <a:pPr eaLnBrk="1" hangingPunct="1"/>
            <a:r>
              <a:rPr lang="tr-TR" dirty="0" smtClean="0"/>
              <a:t>  	 Medya çalışanları niteliksiz</a:t>
            </a:r>
          </a:p>
          <a:p>
            <a:pPr eaLnBrk="1" hangingPunct="1"/>
            <a:r>
              <a:rPr lang="tr-TR" dirty="0" smtClean="0"/>
              <a:t>      Toplumun güveni sarsılmıştır</a:t>
            </a:r>
          </a:p>
          <a:p>
            <a:pPr eaLnBrk="1" hangingPunct="1">
              <a:buFontTx/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999204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938" name="Rectangle 2"/>
          <p:cNvSpPr>
            <a:spLocks noChangeArrowheads="1"/>
          </p:cNvSpPr>
          <p:nvPr/>
        </p:nvSpPr>
        <p:spPr bwMode="auto">
          <a:xfrm>
            <a:off x="3171825" y="1202016"/>
            <a:ext cx="581943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b="1" dirty="0" err="1"/>
              <a:t>Medya</a:t>
            </a:r>
            <a:r>
              <a:rPr lang="en-US" b="1" dirty="0"/>
              <a:t> </a:t>
            </a:r>
            <a:r>
              <a:rPr lang="en-US" b="1" dirty="0" err="1"/>
              <a:t>Endüstrili</a:t>
            </a:r>
            <a:r>
              <a:rPr lang="en-US" b="1" dirty="0"/>
              <a:t> </a:t>
            </a:r>
            <a:r>
              <a:rPr lang="en-US" b="1" dirty="0" err="1"/>
              <a:t>Kompleksler</a:t>
            </a:r>
            <a:r>
              <a:rPr lang="en-US" b="1" dirty="0"/>
              <a:t> </a:t>
            </a:r>
            <a:r>
              <a:rPr lang="en-US" b="1" dirty="0" err="1"/>
              <a:t>Döneminde</a:t>
            </a:r>
            <a:r>
              <a:rPr lang="en-US" b="1" dirty="0"/>
              <a:t> </a:t>
            </a:r>
            <a:r>
              <a:rPr lang="en-US" b="1" dirty="0" err="1"/>
              <a:t>Çalışma</a:t>
            </a:r>
            <a:r>
              <a:rPr lang="en-US" b="1" dirty="0"/>
              <a:t> </a:t>
            </a:r>
            <a:r>
              <a:rPr lang="en-US" b="1" dirty="0" err="1"/>
              <a:t>İlişkileri</a:t>
            </a:r>
            <a:endParaRPr lang="tr-TR" b="1" dirty="0"/>
          </a:p>
        </p:txBody>
      </p:sp>
      <p:graphicFrame>
        <p:nvGraphicFramePr>
          <p:cNvPr id="400387" name="Group 3"/>
          <p:cNvGraphicFramePr>
            <a:graphicFrameLocks noGrp="1"/>
          </p:cNvGraphicFramePr>
          <p:nvPr/>
        </p:nvGraphicFramePr>
        <p:xfrm>
          <a:off x="3171825" y="1570039"/>
          <a:ext cx="5848350" cy="4087495"/>
        </p:xfrm>
        <a:graphic>
          <a:graphicData uri="http://schemas.openxmlformats.org/drawingml/2006/table">
            <a:tbl>
              <a:tblPr/>
              <a:tblGrid>
                <a:gridCol w="19494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494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494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413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Ekonomik Yapı</a:t>
                      </a: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Siyasi Yapı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İdeolojik Yapı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671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Tekelleşme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Yasal  Kayıplar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Prestij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671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Esnek Çalışma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Sendikasızlaşma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Güç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671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İşsizlik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Emeğin Güç Kaybı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Medya-Siyaset İlişkisi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6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Kimliksizleştirme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6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Apolitikleşme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6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Medya Çalışanı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6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Medya Eliti</a:t>
                      </a:r>
                      <a:endParaRPr kumimoji="0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4072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1407" y="202024"/>
            <a:ext cx="8229600" cy="1787114"/>
          </a:xfrm>
        </p:spPr>
        <p:txBody>
          <a:bodyPr>
            <a:noAutofit/>
          </a:bodyPr>
          <a:lstStyle/>
          <a:p>
            <a:r>
              <a:rPr lang="en-US" sz="2800" dirty="0" err="1"/>
              <a:t>Medya</a:t>
            </a:r>
            <a:r>
              <a:rPr lang="en-US" sz="2800" dirty="0"/>
              <a:t> </a:t>
            </a:r>
            <a:r>
              <a:rPr lang="en-US" sz="2800" dirty="0" err="1"/>
              <a:t>Endüstrili</a:t>
            </a:r>
            <a:r>
              <a:rPr lang="en-US" sz="2800" dirty="0"/>
              <a:t> </a:t>
            </a:r>
            <a:r>
              <a:rPr lang="en-US" sz="2800" dirty="0" err="1"/>
              <a:t>Kompleksler</a:t>
            </a:r>
            <a:r>
              <a:rPr lang="en-US" sz="2800" dirty="0"/>
              <a:t> Dönemi</a:t>
            </a:r>
            <a:br>
              <a:rPr lang="en-US" sz="2800" dirty="0"/>
            </a:br>
            <a:r>
              <a:rPr lang="en-US" sz="2800" dirty="0" err="1"/>
              <a:t>ya</a:t>
            </a:r>
            <a:r>
              <a:rPr lang="en-US" sz="2800" dirty="0"/>
              <a:t> da</a:t>
            </a:r>
            <a:br>
              <a:rPr lang="en-US" sz="2800" dirty="0"/>
            </a:br>
            <a:r>
              <a:rPr lang="en-US" sz="2800" dirty="0" err="1"/>
              <a:t>Medyada</a:t>
            </a:r>
            <a:r>
              <a:rPr lang="en-US" sz="2800" dirty="0"/>
              <a:t> </a:t>
            </a:r>
            <a:r>
              <a:rPr lang="en-US" sz="2800" dirty="0" err="1"/>
              <a:t>Diktatörleşme</a:t>
            </a:r>
            <a:r>
              <a:rPr lang="en-US" sz="2800" dirty="0"/>
              <a:t> Dönemi</a:t>
            </a:r>
            <a:br>
              <a:rPr lang="en-US" sz="2800" dirty="0"/>
            </a:br>
            <a:r>
              <a:rPr lang="en-US" sz="2800" dirty="0"/>
              <a:t>(1990’lardan </a:t>
            </a:r>
            <a:r>
              <a:rPr lang="en-US" sz="2800" dirty="0" err="1"/>
              <a:t>bugüne</a:t>
            </a:r>
            <a:r>
              <a:rPr lang="en-US" sz="2800" dirty="0"/>
              <a:t>)</a:t>
            </a:r>
            <a:br>
              <a:rPr lang="en-US" sz="2800" dirty="0"/>
            </a:b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2135685"/>
            <a:ext cx="8229600" cy="3990479"/>
          </a:xfrm>
        </p:spPr>
        <p:txBody>
          <a:bodyPr/>
          <a:lstStyle/>
          <a:p>
            <a:r>
              <a:rPr lang="en-US" dirty="0" err="1" smtClean="0"/>
              <a:t>Sermayenin</a:t>
            </a:r>
            <a:r>
              <a:rPr lang="en-US" dirty="0" smtClean="0"/>
              <a:t> </a:t>
            </a:r>
            <a:r>
              <a:rPr lang="en-US" dirty="0" err="1" smtClean="0"/>
              <a:t>medyaya</a:t>
            </a:r>
            <a:r>
              <a:rPr lang="en-US" dirty="0" smtClean="0"/>
              <a:t> </a:t>
            </a:r>
            <a:r>
              <a:rPr lang="en-US" dirty="0" err="1" smtClean="0"/>
              <a:t>girişi</a:t>
            </a:r>
            <a:endParaRPr lang="en-US" dirty="0" smtClean="0"/>
          </a:p>
          <a:p>
            <a:r>
              <a:rPr lang="en-US" dirty="0" err="1" smtClean="0"/>
              <a:t>Tekelci</a:t>
            </a:r>
            <a:r>
              <a:rPr lang="en-US" dirty="0" smtClean="0"/>
              <a:t> </a:t>
            </a:r>
            <a:r>
              <a:rPr lang="en-US" dirty="0" err="1"/>
              <a:t>m</a:t>
            </a:r>
            <a:r>
              <a:rPr lang="en-US" dirty="0" err="1" smtClean="0"/>
              <a:t>edya</a:t>
            </a:r>
            <a:endParaRPr lang="en-US" dirty="0" smtClean="0"/>
          </a:p>
          <a:p>
            <a:r>
              <a:rPr lang="en-US" dirty="0" err="1" smtClean="0"/>
              <a:t>Küresel</a:t>
            </a:r>
            <a:r>
              <a:rPr lang="en-US" dirty="0" smtClean="0"/>
              <a:t> </a:t>
            </a:r>
            <a:r>
              <a:rPr lang="en-US" dirty="0" err="1"/>
              <a:t>m</a:t>
            </a:r>
            <a:r>
              <a:rPr lang="en-US" dirty="0" err="1" smtClean="0"/>
              <a:t>edya</a:t>
            </a:r>
            <a:endParaRPr lang="en-US" dirty="0"/>
          </a:p>
          <a:p>
            <a:r>
              <a:rPr lang="en-US" dirty="0" err="1"/>
              <a:t>Yeni</a:t>
            </a:r>
            <a:r>
              <a:rPr lang="en-US" dirty="0"/>
              <a:t> </a:t>
            </a:r>
            <a:r>
              <a:rPr lang="en-US" dirty="0" err="1"/>
              <a:t>iletişim</a:t>
            </a:r>
            <a:r>
              <a:rPr lang="en-US" dirty="0"/>
              <a:t> </a:t>
            </a:r>
            <a:r>
              <a:rPr lang="en-US" dirty="0" err="1"/>
              <a:t>teknolojilerini</a:t>
            </a:r>
            <a:r>
              <a:rPr lang="en-US" dirty="0"/>
              <a:t> </a:t>
            </a:r>
            <a:r>
              <a:rPr lang="en-US" dirty="0" err="1"/>
              <a:t>yeni</a:t>
            </a:r>
            <a:r>
              <a:rPr lang="en-US" dirty="0"/>
              <a:t> </a:t>
            </a:r>
            <a:r>
              <a:rPr lang="en-US" dirty="0" err="1"/>
              <a:t>yapısı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5916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-1"/>
            <a:ext cx="8229600" cy="2090615"/>
          </a:xfrm>
        </p:spPr>
        <p:txBody>
          <a:bodyPr>
            <a:noAutofit/>
          </a:bodyPr>
          <a:lstStyle/>
          <a:p>
            <a:r>
              <a:rPr lang="en-US" sz="2400" dirty="0" err="1"/>
              <a:t>Medya</a:t>
            </a:r>
            <a:r>
              <a:rPr lang="en-US" sz="2400" dirty="0"/>
              <a:t> </a:t>
            </a:r>
            <a:r>
              <a:rPr lang="en-US" sz="2400" dirty="0" err="1"/>
              <a:t>Endüstrili</a:t>
            </a:r>
            <a:r>
              <a:rPr lang="en-US" sz="2400" dirty="0"/>
              <a:t> </a:t>
            </a:r>
            <a:r>
              <a:rPr lang="en-US" sz="2400" dirty="0" err="1"/>
              <a:t>Kompleksler</a:t>
            </a:r>
            <a:r>
              <a:rPr lang="en-US" sz="2400" dirty="0"/>
              <a:t> Dönemi</a:t>
            </a:r>
            <a:br>
              <a:rPr lang="en-US" sz="2400" dirty="0"/>
            </a:br>
            <a:r>
              <a:rPr lang="en-US" sz="2400" dirty="0" err="1"/>
              <a:t>ya</a:t>
            </a:r>
            <a:r>
              <a:rPr lang="en-US" sz="2400" dirty="0"/>
              <a:t> da</a:t>
            </a:r>
            <a:br>
              <a:rPr lang="en-US" sz="2400" dirty="0"/>
            </a:br>
            <a:r>
              <a:rPr lang="en-US" sz="2400" dirty="0" err="1"/>
              <a:t>Medyada</a:t>
            </a:r>
            <a:r>
              <a:rPr lang="en-US" sz="2400" dirty="0"/>
              <a:t> </a:t>
            </a:r>
            <a:r>
              <a:rPr lang="en-US" sz="2400" dirty="0" err="1"/>
              <a:t>Diktatörleşme</a:t>
            </a:r>
            <a:r>
              <a:rPr lang="en-US" sz="2400" dirty="0"/>
              <a:t> Dönemi</a:t>
            </a:r>
            <a:br>
              <a:rPr lang="en-US" sz="2400" dirty="0"/>
            </a:br>
            <a:r>
              <a:rPr lang="en-US" sz="2400" dirty="0"/>
              <a:t>(1990’lardan </a:t>
            </a:r>
            <a:r>
              <a:rPr lang="en-US" sz="2400" dirty="0" err="1"/>
              <a:t>bugüne</a:t>
            </a:r>
            <a:r>
              <a:rPr lang="en-US" sz="2400" dirty="0"/>
              <a:t>)</a:t>
            </a:r>
            <a:br>
              <a:rPr lang="en-US" sz="2400" dirty="0"/>
            </a:b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en-US" dirty="0"/>
          </a:p>
          <a:p>
            <a:endParaRPr lang="en-US" dirty="0" smtClean="0"/>
          </a:p>
          <a:p>
            <a:r>
              <a:rPr lang="en-US" dirty="0" err="1" smtClean="0"/>
              <a:t>Medya</a:t>
            </a:r>
            <a:r>
              <a:rPr lang="en-US" dirty="0" smtClean="0"/>
              <a:t> </a:t>
            </a:r>
            <a:r>
              <a:rPr lang="en-US" dirty="0" err="1" smtClean="0"/>
              <a:t>girişimcisinin</a:t>
            </a:r>
            <a:r>
              <a:rPr lang="en-US" dirty="0" smtClean="0"/>
              <a:t> </a:t>
            </a:r>
            <a:r>
              <a:rPr lang="en-US" dirty="0" err="1" smtClean="0"/>
              <a:t>medya</a:t>
            </a:r>
            <a:r>
              <a:rPr lang="en-US" dirty="0" smtClean="0"/>
              <a:t> </a:t>
            </a:r>
            <a:r>
              <a:rPr lang="en-US" dirty="0" err="1" smtClean="0"/>
              <a:t>dışı</a:t>
            </a:r>
            <a:r>
              <a:rPr lang="en-US" dirty="0" smtClean="0"/>
              <a:t> </a:t>
            </a:r>
            <a:r>
              <a:rPr lang="en-US" dirty="0" err="1" smtClean="0"/>
              <a:t>alanlara</a:t>
            </a:r>
            <a:r>
              <a:rPr lang="en-US" dirty="0" smtClean="0"/>
              <a:t> </a:t>
            </a:r>
            <a:r>
              <a:rPr lang="en-US" dirty="0" err="1" smtClean="0"/>
              <a:t>yatırım</a:t>
            </a:r>
            <a:r>
              <a:rPr lang="en-US" dirty="0" smtClean="0"/>
              <a:t> </a:t>
            </a:r>
            <a:r>
              <a:rPr lang="en-US" dirty="0" err="1" smtClean="0"/>
              <a:t>yatığı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medya</a:t>
            </a:r>
            <a:r>
              <a:rPr lang="en-US" dirty="0" smtClean="0"/>
              <a:t> </a:t>
            </a:r>
            <a:r>
              <a:rPr lang="en-US" dirty="0" err="1" smtClean="0"/>
              <a:t>dışındakilerin</a:t>
            </a:r>
            <a:r>
              <a:rPr lang="en-US" dirty="0" smtClean="0"/>
              <a:t> </a:t>
            </a:r>
            <a:r>
              <a:rPr lang="en-US" dirty="0" err="1" smtClean="0"/>
              <a:t>medyaya</a:t>
            </a:r>
            <a:r>
              <a:rPr lang="en-US" dirty="0" smtClean="0"/>
              <a:t> </a:t>
            </a:r>
            <a:r>
              <a:rPr lang="en-US" dirty="0" err="1" smtClean="0"/>
              <a:t>yatırım</a:t>
            </a:r>
            <a:r>
              <a:rPr lang="en-US" dirty="0" smtClean="0"/>
              <a:t> </a:t>
            </a:r>
            <a:r>
              <a:rPr lang="en-US" dirty="0" err="1" smtClean="0"/>
              <a:t>yaptığı</a:t>
            </a:r>
            <a:r>
              <a:rPr lang="en-US" dirty="0" smtClean="0"/>
              <a:t> </a:t>
            </a:r>
            <a:r>
              <a:rPr lang="en-US" dirty="0" err="1" smtClean="0"/>
              <a:t>dönem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Eğlence</a:t>
            </a:r>
            <a:r>
              <a:rPr lang="en-US" dirty="0" smtClean="0"/>
              <a:t>, </a:t>
            </a:r>
            <a:r>
              <a:rPr lang="en-US" dirty="0" err="1" smtClean="0"/>
              <a:t>magazin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medyanın</a:t>
            </a:r>
            <a:r>
              <a:rPr lang="en-US" dirty="0" smtClean="0"/>
              <a:t> </a:t>
            </a:r>
            <a:r>
              <a:rPr lang="en-US" dirty="0" err="1" smtClean="0"/>
              <a:t>iç</a:t>
            </a:r>
            <a:r>
              <a:rPr lang="en-US" dirty="0" smtClean="0"/>
              <a:t> </a:t>
            </a:r>
            <a:r>
              <a:rPr lang="en-US" dirty="0" err="1" smtClean="0"/>
              <a:t>içe</a:t>
            </a:r>
            <a:r>
              <a:rPr lang="en-US" dirty="0" smtClean="0"/>
              <a:t> </a:t>
            </a:r>
            <a:r>
              <a:rPr lang="en-US" dirty="0" err="1" smtClean="0"/>
              <a:t>geçmesi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Halkla</a:t>
            </a:r>
            <a:r>
              <a:rPr lang="en-US" dirty="0" smtClean="0"/>
              <a:t> </a:t>
            </a:r>
            <a:r>
              <a:rPr lang="en-US" dirty="0" err="1" smtClean="0"/>
              <a:t>ilişkiler</a:t>
            </a:r>
            <a:r>
              <a:rPr lang="en-US" dirty="0" smtClean="0"/>
              <a:t>, </a:t>
            </a:r>
            <a:r>
              <a:rPr lang="en-US" dirty="0" err="1" smtClean="0"/>
              <a:t>reklamcılık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/>
              <a:t>Dizi-hegemonik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 smtClean="0"/>
              <a:t>medya</a:t>
            </a:r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Medya</a:t>
            </a:r>
            <a:r>
              <a:rPr lang="en-US" dirty="0" smtClean="0"/>
              <a:t>, </a:t>
            </a:r>
            <a:r>
              <a:rPr lang="en-US" dirty="0" err="1" smtClean="0"/>
              <a:t>siyasi</a:t>
            </a:r>
            <a:r>
              <a:rPr lang="en-US" dirty="0" smtClean="0"/>
              <a:t> </a:t>
            </a:r>
            <a:r>
              <a:rPr lang="en-US" dirty="0" err="1" smtClean="0"/>
              <a:t>iktidara</a:t>
            </a:r>
            <a:r>
              <a:rPr lang="en-US" dirty="0" smtClean="0"/>
              <a:t>, </a:t>
            </a:r>
            <a:r>
              <a:rPr lang="en-US" dirty="0" err="1" smtClean="0"/>
              <a:t>rakiplere</a:t>
            </a:r>
            <a:r>
              <a:rPr lang="en-US" dirty="0" smtClean="0"/>
              <a:t>, </a:t>
            </a:r>
            <a:r>
              <a:rPr lang="en-US" dirty="0" err="1" smtClean="0"/>
              <a:t>reklam</a:t>
            </a:r>
            <a:r>
              <a:rPr lang="en-US" dirty="0" smtClean="0"/>
              <a:t> </a:t>
            </a:r>
            <a:r>
              <a:rPr lang="en-US" dirty="0" err="1" smtClean="0"/>
              <a:t>veren</a:t>
            </a:r>
            <a:r>
              <a:rPr lang="en-US" dirty="0" smtClean="0"/>
              <a:t> </a:t>
            </a:r>
            <a:r>
              <a:rPr lang="en-US" dirty="0" err="1" smtClean="0"/>
              <a:t>karşı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“</a:t>
            </a:r>
            <a:r>
              <a:rPr lang="en-US" dirty="0" err="1" smtClean="0"/>
              <a:t>silah</a:t>
            </a:r>
            <a:r>
              <a:rPr lang="en-US" dirty="0" smtClean="0"/>
              <a:t>”…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26517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7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Medya</a:t>
            </a:r>
            <a:r>
              <a:rPr lang="en-US" dirty="0"/>
              <a:t> </a:t>
            </a:r>
            <a:r>
              <a:rPr lang="en-US" dirty="0" err="1"/>
              <a:t>Endüstrili</a:t>
            </a:r>
            <a:r>
              <a:rPr lang="en-US" dirty="0"/>
              <a:t> </a:t>
            </a:r>
            <a:r>
              <a:rPr lang="en-US" dirty="0" err="1"/>
              <a:t>Kompleksler</a:t>
            </a:r>
            <a:r>
              <a:rPr lang="en-US" dirty="0"/>
              <a:t> </a:t>
            </a:r>
            <a:r>
              <a:rPr lang="en-US" dirty="0" err="1"/>
              <a:t>Döneminde</a:t>
            </a:r>
            <a:r>
              <a:rPr lang="en-US" dirty="0"/>
              <a:t> </a:t>
            </a:r>
            <a:r>
              <a:rPr lang="en-US" dirty="0" err="1"/>
              <a:t>Çalışma</a:t>
            </a:r>
            <a:r>
              <a:rPr lang="en-US" dirty="0"/>
              <a:t> </a:t>
            </a:r>
            <a:r>
              <a:rPr lang="en-US" dirty="0" err="1"/>
              <a:t>İlişkileri</a:t>
            </a:r>
            <a:r>
              <a:rPr lang="en-US" dirty="0"/>
              <a:t> </a:t>
            </a:r>
            <a:endParaRPr lang="tr-TR" dirty="0" smtClean="0"/>
          </a:p>
        </p:txBody>
      </p:sp>
      <p:sp>
        <p:nvSpPr>
          <p:cNvPr id="2897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tr-TR" smtClean="0"/>
              <a:t>1. Esnek Çalışma</a:t>
            </a:r>
          </a:p>
        </p:txBody>
      </p:sp>
    </p:spTree>
    <p:extLst>
      <p:ext uri="{BB962C8B-B14F-4D97-AF65-F5344CB8AC3E}">
        <p14:creationId xmlns:p14="http://schemas.microsoft.com/office/powerpoint/2010/main" val="1824930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Esnek Çalışma Modeli</a:t>
            </a:r>
          </a:p>
        </p:txBody>
      </p:sp>
      <p:sp>
        <p:nvSpPr>
          <p:cNvPr id="285699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1981200" y="1600201"/>
            <a:ext cx="4033838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tr-TR"/>
              <a:t> </a:t>
            </a:r>
          </a:p>
        </p:txBody>
      </p:sp>
      <p:sp>
        <p:nvSpPr>
          <p:cNvPr id="28570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6383338" y="2420939"/>
            <a:ext cx="3827462" cy="3705225"/>
          </a:xfrm>
        </p:spPr>
        <p:txBody>
          <a:bodyPr/>
          <a:lstStyle/>
          <a:p>
            <a:pPr eaLnBrk="1" hangingPunct="1"/>
            <a:r>
              <a:rPr lang="tr-TR"/>
              <a:t>Çalışma saatleri belli</a:t>
            </a:r>
          </a:p>
          <a:p>
            <a:pPr eaLnBrk="1" hangingPunct="1"/>
            <a:r>
              <a:rPr lang="tr-TR"/>
              <a:t>Kadrolu</a:t>
            </a:r>
          </a:p>
          <a:p>
            <a:pPr eaLnBrk="1" hangingPunct="1"/>
            <a:r>
              <a:rPr lang="tr-TR"/>
              <a:t>Görece iyi ücretler alan</a:t>
            </a:r>
          </a:p>
          <a:p>
            <a:pPr eaLnBrk="1" hangingPunct="1"/>
            <a:r>
              <a:rPr lang="tr-TR"/>
              <a:t>Sigortalı</a:t>
            </a:r>
          </a:p>
        </p:txBody>
      </p:sp>
      <p:sp>
        <p:nvSpPr>
          <p:cNvPr id="285701" name="Oval 5"/>
          <p:cNvSpPr>
            <a:spLocks noChangeArrowheads="1"/>
          </p:cNvSpPr>
          <p:nvPr/>
        </p:nvSpPr>
        <p:spPr bwMode="auto">
          <a:xfrm>
            <a:off x="2855914" y="3141664"/>
            <a:ext cx="2808287" cy="18002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tr-TR"/>
              <a:t>Merkez İşgücü</a:t>
            </a:r>
          </a:p>
          <a:p>
            <a:pPr algn="ctr"/>
            <a:r>
              <a:rPr lang="tr-TR"/>
              <a:t>(Çekirdek İşgücü)</a:t>
            </a:r>
          </a:p>
        </p:txBody>
      </p:sp>
    </p:spTree>
    <p:extLst>
      <p:ext uri="{BB962C8B-B14F-4D97-AF65-F5344CB8AC3E}">
        <p14:creationId xmlns:p14="http://schemas.microsoft.com/office/powerpoint/2010/main" val="937599063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Esnek Çalışma Modeli</a:t>
            </a:r>
          </a:p>
        </p:txBody>
      </p:sp>
      <p:sp>
        <p:nvSpPr>
          <p:cNvPr id="1033" name="Rectangle 10"/>
          <p:cNvSpPr>
            <a:spLocks noGrp="1" noChangeArrowheads="1"/>
          </p:cNvSpPr>
          <p:nvPr>
            <p:ph type="body" sz="half" idx="1"/>
          </p:nvPr>
        </p:nvSpPr>
        <p:spPr>
          <a:xfrm>
            <a:off x="1774826" y="1844676"/>
            <a:ext cx="3103563" cy="445452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tr-TR" sz="1600" dirty="0"/>
              <a:t>	</a:t>
            </a:r>
          </a:p>
          <a:p>
            <a:pPr eaLnBrk="1" hangingPunct="1">
              <a:buFontTx/>
              <a:buNone/>
            </a:pPr>
            <a:r>
              <a:rPr lang="tr-TR" sz="1600" dirty="0"/>
              <a:t>	</a:t>
            </a:r>
            <a:r>
              <a:rPr lang="tr-TR" sz="1600" u="sng" dirty="0"/>
              <a:t>Çevre İşgücü</a:t>
            </a:r>
          </a:p>
          <a:p>
            <a:pPr eaLnBrk="1" hangingPunct="1">
              <a:buFontTx/>
              <a:buNone/>
            </a:pPr>
            <a:r>
              <a:rPr lang="tr-TR" sz="1600" dirty="0"/>
              <a:t>	Taşeron</a:t>
            </a:r>
          </a:p>
          <a:p>
            <a:pPr eaLnBrk="1" hangingPunct="1">
              <a:buFontTx/>
              <a:buNone/>
            </a:pPr>
            <a:r>
              <a:rPr lang="tr-TR" sz="1600" dirty="0"/>
              <a:t>	Sözleşmeli</a:t>
            </a:r>
          </a:p>
          <a:p>
            <a:pPr eaLnBrk="1" hangingPunct="1">
              <a:buFontTx/>
              <a:buNone/>
            </a:pPr>
            <a:r>
              <a:rPr lang="tr-TR" sz="1600" dirty="0"/>
              <a:t>	Norm Kadro</a:t>
            </a:r>
          </a:p>
          <a:p>
            <a:pPr eaLnBrk="1" hangingPunct="1">
              <a:buFontTx/>
              <a:buNone/>
            </a:pPr>
            <a:r>
              <a:rPr lang="tr-TR" sz="1600" dirty="0"/>
              <a:t>	Stajyer</a:t>
            </a:r>
          </a:p>
          <a:p>
            <a:pPr eaLnBrk="1" hangingPunct="1">
              <a:buFontTx/>
              <a:buNone/>
            </a:pPr>
            <a:r>
              <a:rPr lang="tr-TR" sz="1600" dirty="0"/>
              <a:t>	Evde çalışma</a:t>
            </a:r>
          </a:p>
          <a:p>
            <a:pPr eaLnBrk="1" hangingPunct="1">
              <a:buFontTx/>
              <a:buNone/>
            </a:pPr>
            <a:r>
              <a:rPr lang="tr-TR" sz="1600" dirty="0"/>
              <a:t>	Tele çalışma (</a:t>
            </a:r>
            <a:r>
              <a:rPr lang="tr-TR" sz="1600" dirty="0" err="1"/>
              <a:t>home</a:t>
            </a:r>
            <a:r>
              <a:rPr lang="tr-TR" sz="1600" dirty="0"/>
              <a:t> </a:t>
            </a:r>
            <a:r>
              <a:rPr lang="tr-TR" sz="1600" dirty="0" err="1"/>
              <a:t>office</a:t>
            </a:r>
            <a:r>
              <a:rPr lang="tr-TR" sz="1600" dirty="0"/>
              <a:t>)</a:t>
            </a:r>
          </a:p>
          <a:p>
            <a:pPr eaLnBrk="1" hangingPunct="1">
              <a:buFontTx/>
              <a:buNone/>
            </a:pPr>
            <a:r>
              <a:rPr lang="tr-TR" sz="1600" dirty="0"/>
              <a:t>	</a:t>
            </a:r>
            <a:r>
              <a:rPr lang="tr-TR" sz="1600" dirty="0" err="1"/>
              <a:t>Free</a:t>
            </a:r>
            <a:r>
              <a:rPr lang="tr-TR" sz="1600" dirty="0"/>
              <a:t> </a:t>
            </a:r>
            <a:r>
              <a:rPr lang="tr-TR" sz="1600" dirty="0" err="1"/>
              <a:t>lance</a:t>
            </a:r>
            <a:r>
              <a:rPr lang="tr-TR" sz="1600" dirty="0"/>
              <a:t> (bağımsız çalışma)</a:t>
            </a:r>
          </a:p>
        </p:txBody>
      </p:sp>
      <p:sp>
        <p:nvSpPr>
          <p:cNvPr id="1034" name="Text Box 3"/>
          <p:cNvSpPr txBox="1">
            <a:spLocks noChangeArrowheads="1"/>
          </p:cNvSpPr>
          <p:nvPr/>
        </p:nvSpPr>
        <p:spPr bwMode="auto">
          <a:xfrm>
            <a:off x="5808664" y="3284538"/>
            <a:ext cx="1800225" cy="779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/>
              <a:t>Çevre İşgücü</a:t>
            </a:r>
          </a:p>
          <a:p>
            <a:pPr>
              <a:spcBef>
                <a:spcPct val="50000"/>
              </a:spcBef>
            </a:pPr>
            <a:endParaRPr lang="tr-TR"/>
          </a:p>
        </p:txBody>
      </p:sp>
      <p:grpSp>
        <p:nvGrpSpPr>
          <p:cNvPr id="2" name="Diagram 4"/>
          <p:cNvGrpSpPr>
            <a:grpSpLocks/>
          </p:cNvGrpSpPr>
          <p:nvPr/>
        </p:nvGrpSpPr>
        <p:grpSpPr bwMode="auto">
          <a:xfrm>
            <a:off x="3756026" y="836613"/>
            <a:ext cx="6454775" cy="5289550"/>
            <a:chOff x="1586" y="660"/>
            <a:chExt cx="2630" cy="2948"/>
          </a:xfrm>
        </p:grpSpPr>
        <p:sp>
          <p:nvSpPr>
            <p:cNvPr id="1027" name="AutoShape 5"/>
            <p:cNvSpPr>
              <a:spLocks noChangeAspect="1" noChangeArrowheads="1" noTextEdit="1"/>
            </p:cNvSpPr>
            <p:nvPr/>
          </p:nvSpPr>
          <p:spPr bwMode="auto">
            <a:xfrm>
              <a:off x="1586" y="660"/>
              <a:ext cx="2630" cy="29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28" name="_s1028"/>
            <p:cNvSpPr>
              <a:spLocks noChangeArrowheads="1" noTextEdit="1"/>
            </p:cNvSpPr>
            <p:nvPr/>
          </p:nvSpPr>
          <p:spPr bwMode="auto">
            <a:xfrm>
              <a:off x="2106" y="1656"/>
              <a:ext cx="954" cy="954"/>
            </a:xfrm>
            <a:custGeom>
              <a:avLst/>
              <a:gdLst>
                <a:gd name="G0" fmla="+- 5400 0 0"/>
                <a:gd name="G1" fmla="+- 21600 0 5400"/>
                <a:gd name="G2" fmla="+- 21600 0 5400"/>
                <a:gd name="G3" fmla="*/ G0 2929 10000"/>
                <a:gd name="G4" fmla="+- 21600 0 G3"/>
                <a:gd name="G5" fmla="+- 21600 0 G3"/>
                <a:gd name="T0" fmla="*/ 10800 w 21600"/>
                <a:gd name="T1" fmla="*/ 0 h 21600"/>
                <a:gd name="T2" fmla="*/ 3163 w 21600"/>
                <a:gd name="T3" fmla="*/ 3163 h 21600"/>
                <a:gd name="T4" fmla="*/ 0 w 21600"/>
                <a:gd name="T5" fmla="*/ 10800 h 21600"/>
                <a:gd name="T6" fmla="*/ 3163 w 21600"/>
                <a:gd name="T7" fmla="*/ 18437 h 21600"/>
                <a:gd name="T8" fmla="*/ 10800 w 21600"/>
                <a:gd name="T9" fmla="*/ 21600 h 21600"/>
                <a:gd name="T10" fmla="*/ 18437 w 21600"/>
                <a:gd name="T11" fmla="*/ 18437 h 21600"/>
                <a:gd name="T12" fmla="*/ 21600 w 21600"/>
                <a:gd name="T13" fmla="*/ 10800 h 21600"/>
                <a:gd name="T14" fmla="*/ 18437 w 21600"/>
                <a:gd name="T15" fmla="*/ 3163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5400" y="10800"/>
                  </a:moveTo>
                  <a:cubicBezTo>
                    <a:pt x="5400" y="13782"/>
                    <a:pt x="7818" y="16200"/>
                    <a:pt x="10800" y="16200"/>
                  </a:cubicBezTo>
                  <a:cubicBezTo>
                    <a:pt x="13782" y="16200"/>
                    <a:pt x="16200" y="13782"/>
                    <a:pt x="16200" y="10800"/>
                  </a:cubicBezTo>
                  <a:cubicBezTo>
                    <a:pt x="16200" y="7818"/>
                    <a:pt x="13782" y="5400"/>
                    <a:pt x="10800" y="5400"/>
                  </a:cubicBezTo>
                  <a:cubicBezTo>
                    <a:pt x="7818" y="5400"/>
                    <a:pt x="5400" y="7818"/>
                    <a:pt x="5400" y="10800"/>
                  </a:cubicBez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29" name="_s1029"/>
            <p:cNvSpPr>
              <a:spLocks/>
            </p:cNvSpPr>
            <p:nvPr/>
          </p:nvSpPr>
          <p:spPr bwMode="auto">
            <a:xfrm>
              <a:off x="3791" y="1285"/>
              <a:ext cx="382" cy="424"/>
            </a:xfrm>
            <a:prstGeom prst="callout2">
              <a:avLst>
                <a:gd name="adj1" fmla="val 15000"/>
                <a:gd name="adj2" fmla="val -8120"/>
                <a:gd name="adj3" fmla="val 15000"/>
                <a:gd name="adj4" fmla="val -16750"/>
                <a:gd name="adj5" fmla="val 200000"/>
                <a:gd name="adj6" fmla="val -222514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tr-TR" sz="1300">
                  <a:latin typeface="Arial" charset="0"/>
                  <a:ea typeface="ＭＳ Ｐゴシック" charset="0"/>
                  <a:cs typeface="Arial" charset="0"/>
                </a:rPr>
                <a:t>Çevre İşgücü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 sz="1300">
                <a:latin typeface="Arial" charset="0"/>
                <a:ea typeface="ＭＳ Ｐゴシック" charset="0"/>
                <a:cs typeface="Arial" charset="0"/>
              </a:endParaRPr>
            </a:p>
          </p:txBody>
        </p:sp>
        <p:sp>
          <p:nvSpPr>
            <p:cNvPr id="1030" name="_s1030"/>
            <p:cNvSpPr>
              <a:spLocks noChangeArrowheads="1" noTextEdit="1"/>
            </p:cNvSpPr>
            <p:nvPr/>
          </p:nvSpPr>
          <p:spPr bwMode="auto">
            <a:xfrm>
              <a:off x="2345" y="1895"/>
              <a:ext cx="477" cy="477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1" name="_s1031"/>
            <p:cNvSpPr>
              <a:spLocks/>
            </p:cNvSpPr>
            <p:nvPr/>
          </p:nvSpPr>
          <p:spPr bwMode="auto">
            <a:xfrm>
              <a:off x="3791" y="861"/>
              <a:ext cx="382" cy="424"/>
            </a:xfrm>
            <a:prstGeom prst="callout2">
              <a:avLst>
                <a:gd name="adj1" fmla="val 15032"/>
                <a:gd name="adj2" fmla="val -8120"/>
                <a:gd name="adj3" fmla="val 15032"/>
                <a:gd name="adj4" fmla="val -16750"/>
                <a:gd name="adj5" fmla="val 300000"/>
                <a:gd name="adj6" fmla="val -315968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tr-TR" sz="1300">
                  <a:latin typeface="Arial" charset="0"/>
                  <a:ea typeface="ＭＳ Ｐゴシック" charset="0"/>
                  <a:cs typeface="Arial" charset="0"/>
                </a:rPr>
                <a:t>Merkez İşgücü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tr-TR" sz="1300">
                  <a:latin typeface="Arial" charset="0"/>
                  <a:ea typeface="ＭＳ Ｐゴシック" charset="0"/>
                  <a:cs typeface="Arial" charset="0"/>
                </a:rPr>
                <a:t>(Çekirdek İşgücü)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9219031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Medyada Esnek Çalışma</a:t>
            </a:r>
          </a:p>
        </p:txBody>
      </p:sp>
      <p:sp>
        <p:nvSpPr>
          <p:cNvPr id="2867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/>
              <a:t>Stajyer: Ömürboyu stajyerlik kurumu</a:t>
            </a:r>
          </a:p>
          <a:p>
            <a:pPr eaLnBrk="1" hangingPunct="1">
              <a:lnSpc>
                <a:spcPct val="90000"/>
              </a:lnSpc>
            </a:pPr>
            <a:r>
              <a:rPr lang="tr-TR"/>
              <a:t>Kaşeli çalışma</a:t>
            </a:r>
          </a:p>
          <a:p>
            <a:pPr eaLnBrk="1" hangingPunct="1">
              <a:lnSpc>
                <a:spcPct val="90000"/>
              </a:lnSpc>
            </a:pPr>
            <a:r>
              <a:rPr lang="tr-TR"/>
              <a:t>Free-lance muhabirlik ve yazarlık</a:t>
            </a:r>
          </a:p>
          <a:p>
            <a:pPr eaLnBrk="1" hangingPunct="1">
              <a:lnSpc>
                <a:spcPct val="90000"/>
              </a:lnSpc>
            </a:pPr>
            <a:r>
              <a:rPr lang="tr-TR"/>
              <a:t>Proje bazlı çalışma</a:t>
            </a:r>
          </a:p>
          <a:p>
            <a:pPr eaLnBrk="1" hangingPunct="1">
              <a:lnSpc>
                <a:spcPct val="90000"/>
              </a:lnSpc>
            </a:pPr>
            <a:r>
              <a:rPr lang="tr-TR"/>
              <a:t>Home-office</a:t>
            </a:r>
          </a:p>
          <a:p>
            <a:pPr eaLnBrk="1" hangingPunct="1">
              <a:lnSpc>
                <a:spcPct val="90000"/>
              </a:lnSpc>
            </a:pPr>
            <a:r>
              <a:rPr lang="tr-TR"/>
              <a:t>Tele çalışma</a:t>
            </a:r>
          </a:p>
          <a:p>
            <a:pPr eaLnBrk="1" hangingPunct="1">
              <a:lnSpc>
                <a:spcPct val="90000"/>
              </a:lnSpc>
            </a:pPr>
            <a:endParaRPr lang="tr-TR"/>
          </a:p>
          <a:p>
            <a:pPr eaLnBrk="1" hangingPunct="1">
              <a:lnSpc>
                <a:spcPct val="90000"/>
              </a:lnSpc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0040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Medyada Esnek Çalışma</a:t>
            </a:r>
          </a:p>
        </p:txBody>
      </p:sp>
      <p:sp>
        <p:nvSpPr>
          <p:cNvPr id="287747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1981200" y="1600201"/>
            <a:ext cx="4033838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tr-TR" smtClean="0"/>
              <a:t>Olumlayanlar</a:t>
            </a:r>
          </a:p>
          <a:p>
            <a:pPr eaLnBrk="1" hangingPunct="1"/>
            <a:r>
              <a:rPr lang="tr-TR" smtClean="0"/>
              <a:t>Birden fazla iş</a:t>
            </a:r>
          </a:p>
          <a:p>
            <a:pPr eaLnBrk="1" hangingPunct="1"/>
            <a:r>
              <a:rPr lang="tr-TR" smtClean="0"/>
              <a:t>Ek gelir</a:t>
            </a:r>
          </a:p>
          <a:p>
            <a:pPr eaLnBrk="1" hangingPunct="1"/>
            <a:r>
              <a:rPr lang="tr-TR" smtClean="0"/>
              <a:t>Kendi zamanını ayarlar</a:t>
            </a:r>
          </a:p>
          <a:p>
            <a:pPr eaLnBrk="1" hangingPunct="1"/>
            <a:r>
              <a:rPr lang="tr-TR" smtClean="0"/>
              <a:t>Hiyerarşik, bürokratik yapılar ortadan kalktı</a:t>
            </a:r>
          </a:p>
        </p:txBody>
      </p:sp>
      <p:sp>
        <p:nvSpPr>
          <p:cNvPr id="287748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6176964" y="1600201"/>
            <a:ext cx="4033837" cy="4525963"/>
          </a:xfrm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144471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Medyada Esnek Çalışma</a:t>
            </a:r>
          </a:p>
        </p:txBody>
      </p:sp>
      <p:sp>
        <p:nvSpPr>
          <p:cNvPr id="2887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smtClean="0"/>
              <a:t>Olumsuzlayanlar</a:t>
            </a:r>
          </a:p>
          <a:p>
            <a:pPr eaLnBrk="1" hangingPunct="1"/>
            <a:r>
              <a:rPr lang="tr-TR" smtClean="0"/>
              <a:t>Sendikasız</a:t>
            </a:r>
          </a:p>
          <a:p>
            <a:pPr eaLnBrk="1" hangingPunct="1"/>
            <a:r>
              <a:rPr lang="tr-TR" smtClean="0"/>
              <a:t>İş güvencesi yok</a:t>
            </a:r>
          </a:p>
          <a:p>
            <a:pPr eaLnBrk="1" hangingPunct="1"/>
            <a:r>
              <a:rPr lang="tr-TR" smtClean="0"/>
              <a:t>Sigortası yok</a:t>
            </a:r>
          </a:p>
          <a:p>
            <a:pPr eaLnBrk="1" hangingPunct="1"/>
            <a:r>
              <a:rPr lang="tr-TR" smtClean="0"/>
              <a:t>Düşük ücretler</a:t>
            </a:r>
          </a:p>
          <a:p>
            <a:pPr eaLnBrk="1" hangingPunct="1"/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3725315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366</Words>
  <Application>Microsoft Office PowerPoint</Application>
  <PresentationFormat>Geniş ekran</PresentationFormat>
  <Paragraphs>102</Paragraphs>
  <Slides>15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21" baseType="lpstr">
      <vt:lpstr>ＭＳ Ｐゴシック</vt:lpstr>
      <vt:lpstr>Arial</vt:lpstr>
      <vt:lpstr>Calibri</vt:lpstr>
      <vt:lpstr>Calibri Light</vt:lpstr>
      <vt:lpstr>Times New Roman</vt:lpstr>
      <vt:lpstr>Office Teması</vt:lpstr>
      <vt:lpstr>PowerPoint Sunusu</vt:lpstr>
      <vt:lpstr>Medya Endüstrili Kompleksler Dönemi ya da Medyada Diktatörleşme Dönemi (1990’lardan bugüne) </vt:lpstr>
      <vt:lpstr>Medya Endüstrili Kompleksler Dönemi ya da Medyada Diktatörleşme Dönemi (1990’lardan bugüne) </vt:lpstr>
      <vt:lpstr>Medya Endüstrili Kompleksler Döneminde Çalışma İlişkileri </vt:lpstr>
      <vt:lpstr>Esnek Çalışma Modeli</vt:lpstr>
      <vt:lpstr>Esnek Çalışma Modeli</vt:lpstr>
      <vt:lpstr>Medyada Esnek Çalışma</vt:lpstr>
      <vt:lpstr>Medyada Esnek Çalışma</vt:lpstr>
      <vt:lpstr>Medyada Esnek Çalışma</vt:lpstr>
      <vt:lpstr>Medya Endüstrili Kompleksler Döneminde Çalışma İlişkileri </vt:lpstr>
      <vt:lpstr>Medya Endüstrili Kompleksler Döneminde Çalışma İlişkileri </vt:lpstr>
      <vt:lpstr>Medya Endüstrili Kompleksler Döneminde Çalışma İlişkileri </vt:lpstr>
      <vt:lpstr>Medya Endüstrili Kompleksler Döneminde Çalışma İlişkileri </vt:lpstr>
      <vt:lpstr>Medya Endüstrili Kompleksler Döneminde Çalışma İlişkileri 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Windows Kullanıcısı</cp:lastModifiedBy>
  <cp:revision>1</cp:revision>
  <dcterms:created xsi:type="dcterms:W3CDTF">2020-02-12T14:11:42Z</dcterms:created>
  <dcterms:modified xsi:type="dcterms:W3CDTF">2020-02-12T14:11:59Z</dcterms:modified>
</cp:coreProperties>
</file>