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3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31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830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6B57-B212-4D4E-94EB-6F09A2442BD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39442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BCDE5-DB6C-4B8B-80BC-5D195E8E39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155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310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5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279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51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20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57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57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95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0774-482D-432E-B042-4D207AB0F405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66DF7-756F-4418-8190-89BA6FEB6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67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0770" y="3244334"/>
            <a:ext cx="67407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MEDYADA ÇALIŞMA İLİŞKİLERİNİN TARİHİ </a:t>
            </a:r>
            <a:r>
              <a:rPr lang="en-US" sz="3600" dirty="0">
                <a:solidFill>
                  <a:srgbClr val="FF0000"/>
                </a:solidFill>
              </a:rPr>
              <a:t>II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27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 smtClean="0"/>
              <a:t>2. Ücret politikası</a:t>
            </a:r>
          </a:p>
          <a:p>
            <a:pPr eaLnBrk="1" hangingPunct="1"/>
            <a:r>
              <a:rPr lang="tr-TR" dirty="0" smtClean="0"/>
              <a:t>Havuz sistemi</a:t>
            </a:r>
          </a:p>
          <a:p>
            <a:pPr eaLnBrk="1" hangingPunct="1"/>
            <a:r>
              <a:rPr lang="tr-TR" dirty="0" smtClean="0"/>
              <a:t>İkili ücret yapısı</a:t>
            </a:r>
          </a:p>
          <a:p>
            <a:pPr eaLnBrk="1" hangingPunct="1">
              <a:buFontTx/>
              <a:buNone/>
            </a:pPr>
            <a:endParaRPr lang="tr-TR" dirty="0" smtClean="0"/>
          </a:p>
          <a:p>
            <a:pPr eaLnBrk="1" hangingPunct="1">
              <a:buFontTx/>
              <a:buNone/>
            </a:pPr>
            <a:r>
              <a:rPr lang="tr-TR" dirty="0" smtClean="0"/>
              <a:t> </a:t>
            </a:r>
          </a:p>
          <a:p>
            <a:pPr eaLnBrk="1" hangingPunct="1">
              <a:buFontTx/>
              <a:buNone/>
            </a:pPr>
            <a:endParaRPr lang="tr-TR" dirty="0" smtClean="0"/>
          </a:p>
          <a:p>
            <a:pPr eaLnBrk="1" hangingPunct="1">
              <a:buFontTx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225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 smtClean="0"/>
              <a:t>3. Sendikasızlaşma/</a:t>
            </a:r>
            <a:r>
              <a:rPr lang="tr-TR" dirty="0" err="1" smtClean="0"/>
              <a:t>Örgütsüzleşme</a:t>
            </a:r>
            <a:endParaRPr lang="tr-TR" dirty="0" smtClean="0"/>
          </a:p>
          <a:p>
            <a:pPr eaLnBrk="1" hangingPunct="1">
              <a:buFontTx/>
              <a:buNone/>
            </a:pPr>
            <a:r>
              <a:rPr lang="tr-TR" dirty="0" smtClean="0"/>
              <a:t> </a:t>
            </a:r>
          </a:p>
          <a:p>
            <a:pPr eaLnBrk="1" hangingPunct="1">
              <a:buFontTx/>
              <a:buNone/>
            </a:pPr>
            <a:endParaRPr lang="tr-TR" dirty="0" smtClean="0"/>
          </a:p>
          <a:p>
            <a:pPr eaLnBrk="1" hangingPunct="1">
              <a:buFontTx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4983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90600" lvl="1" indent="-533400">
              <a:buNone/>
            </a:pPr>
            <a:r>
              <a:rPr lang="tr-TR" dirty="0"/>
              <a:t>4</a:t>
            </a:r>
            <a:r>
              <a:rPr lang="tr-TR" dirty="0" smtClean="0"/>
              <a:t>. Medya çalışanlarının özgürlüğünün kısıtlanması</a:t>
            </a:r>
          </a:p>
          <a:p>
            <a:pPr marL="609600" indent="-609600">
              <a:buNone/>
            </a:pPr>
            <a:r>
              <a:rPr lang="tr-TR" dirty="0" smtClean="0"/>
              <a:t>	</a:t>
            </a:r>
            <a:r>
              <a:rPr lang="tr-TR" dirty="0" err="1" smtClean="0"/>
              <a:t>Otosansür</a:t>
            </a:r>
            <a:endParaRPr lang="tr-TR" dirty="0" smtClean="0"/>
          </a:p>
          <a:p>
            <a:pPr marL="609600" indent="-60960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7585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/>
              <a:t>5</a:t>
            </a:r>
            <a:r>
              <a:rPr lang="tr-TR" dirty="0" smtClean="0"/>
              <a:t>. Haber üretimlerinde yeni süreç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	Medya sahibinin basın dışındaki 	faaliyet alanlarına ilişkin haberlerin 	sansürlenmesi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 	 Magazin haberlerinin artması</a:t>
            </a:r>
          </a:p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479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93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/>
              <a:t>6</a:t>
            </a:r>
            <a:r>
              <a:rPr lang="tr-TR" dirty="0" smtClean="0"/>
              <a:t>. Yeni dönemin medya çalışanı</a:t>
            </a:r>
          </a:p>
          <a:p>
            <a:pPr eaLnBrk="1" hangingPunct="1"/>
            <a:r>
              <a:rPr lang="tr-TR" dirty="0" smtClean="0"/>
              <a:t>   	Medya yöneticileri….Şirket patronları</a:t>
            </a:r>
          </a:p>
          <a:p>
            <a:pPr eaLnBrk="1" hangingPunct="1"/>
            <a:r>
              <a:rPr lang="tr-TR" dirty="0" smtClean="0"/>
              <a:t>   	Medya yazı işleri, gazeteciler…Üst 	sınıfın 		çocukları</a:t>
            </a:r>
          </a:p>
          <a:p>
            <a:pPr eaLnBrk="1" hangingPunct="1"/>
            <a:r>
              <a:rPr lang="tr-TR" dirty="0" smtClean="0"/>
              <a:t>			</a:t>
            </a:r>
            <a:r>
              <a:rPr lang="tr-TR" dirty="0" err="1" smtClean="0"/>
              <a:t>Masabaşı</a:t>
            </a:r>
            <a:r>
              <a:rPr lang="tr-TR" dirty="0" smtClean="0"/>
              <a:t> haberciliği</a:t>
            </a:r>
          </a:p>
          <a:p>
            <a:pPr eaLnBrk="1" hangingPunct="1"/>
            <a:r>
              <a:rPr lang="tr-TR" dirty="0" smtClean="0"/>
              <a:t>  	 Medya çalışanları niteliksiz</a:t>
            </a:r>
          </a:p>
          <a:p>
            <a:pPr eaLnBrk="1" hangingPunct="1"/>
            <a:r>
              <a:rPr lang="tr-TR" dirty="0" smtClean="0"/>
              <a:t>      Toplumun güveni sarsılmıştır</a:t>
            </a:r>
          </a:p>
          <a:p>
            <a:pPr eaLnBrk="1" hangingPunct="1">
              <a:buFontTx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9920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3171825" y="1202016"/>
            <a:ext cx="58194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dirty="0" err="1"/>
              <a:t>Medya</a:t>
            </a:r>
            <a:r>
              <a:rPr lang="en-US" b="1" dirty="0"/>
              <a:t> </a:t>
            </a:r>
            <a:r>
              <a:rPr lang="en-US" b="1" dirty="0" err="1"/>
              <a:t>Endüstrili</a:t>
            </a:r>
            <a:r>
              <a:rPr lang="en-US" b="1" dirty="0"/>
              <a:t> </a:t>
            </a:r>
            <a:r>
              <a:rPr lang="en-US" b="1" dirty="0" err="1"/>
              <a:t>Kompleksler</a:t>
            </a:r>
            <a:r>
              <a:rPr lang="en-US" b="1" dirty="0"/>
              <a:t> </a:t>
            </a:r>
            <a:r>
              <a:rPr lang="en-US" b="1" dirty="0" err="1"/>
              <a:t>Döneminde</a:t>
            </a:r>
            <a:r>
              <a:rPr lang="en-US" b="1" dirty="0"/>
              <a:t> </a:t>
            </a:r>
            <a:r>
              <a:rPr lang="en-US" b="1" dirty="0" err="1"/>
              <a:t>Çalışma</a:t>
            </a:r>
            <a:r>
              <a:rPr lang="en-US" b="1" dirty="0"/>
              <a:t> </a:t>
            </a:r>
            <a:r>
              <a:rPr lang="en-US" b="1" dirty="0" err="1"/>
              <a:t>İlişkileri</a:t>
            </a:r>
            <a:endParaRPr lang="tr-TR" b="1" dirty="0"/>
          </a:p>
        </p:txBody>
      </p:sp>
      <p:graphicFrame>
        <p:nvGraphicFramePr>
          <p:cNvPr id="400387" name="Group 3"/>
          <p:cNvGraphicFramePr>
            <a:graphicFrameLocks noGrp="1"/>
          </p:cNvGraphicFramePr>
          <p:nvPr/>
        </p:nvGraphicFramePr>
        <p:xfrm>
          <a:off x="3171825" y="1570039"/>
          <a:ext cx="5848350" cy="4087495"/>
        </p:xfrm>
        <a:graphic>
          <a:graphicData uri="http://schemas.openxmlformats.org/drawingml/2006/table">
            <a:tbl>
              <a:tblPr/>
              <a:tblGrid>
                <a:gridCol w="194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13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Ekonomik Yapı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Siyasi Yapı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İdeolojik Yapı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Tekelleşme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Yasal  Kayıplar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Prestij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Esnek Çalışma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Sendikasızlaşma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Güç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İşsizlik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Emeğin Güç Kaybı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Medya-Siyaset İlişkisi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Kimliksizleştirme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Apolitikleşme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Medya Çalışanı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Medya Eliti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07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07" y="202024"/>
            <a:ext cx="8229600" cy="1787114"/>
          </a:xfrm>
        </p:spPr>
        <p:txBody>
          <a:bodyPr>
            <a:noAutofit/>
          </a:bodyPr>
          <a:lstStyle/>
          <a:p>
            <a:r>
              <a:rPr lang="en-US" sz="2800" dirty="0" err="1"/>
              <a:t>Medya</a:t>
            </a:r>
            <a:r>
              <a:rPr lang="en-US" sz="2800" dirty="0"/>
              <a:t> </a:t>
            </a:r>
            <a:r>
              <a:rPr lang="en-US" sz="2800" dirty="0" err="1"/>
              <a:t>Endüstrili</a:t>
            </a:r>
            <a:r>
              <a:rPr lang="en-US" sz="2800" dirty="0"/>
              <a:t> </a:t>
            </a:r>
            <a:r>
              <a:rPr lang="en-US" sz="2800" dirty="0" err="1"/>
              <a:t>Kompleksler</a:t>
            </a:r>
            <a:r>
              <a:rPr lang="en-US" sz="2800" dirty="0"/>
              <a:t> Dönemi</a:t>
            </a:r>
            <a:br>
              <a:rPr lang="en-US" sz="2800" dirty="0"/>
            </a:br>
            <a:r>
              <a:rPr lang="en-US" sz="2800" dirty="0" err="1"/>
              <a:t>ya</a:t>
            </a:r>
            <a:r>
              <a:rPr lang="en-US" sz="2800" dirty="0"/>
              <a:t> da</a:t>
            </a:r>
            <a:br>
              <a:rPr lang="en-US" sz="2800" dirty="0"/>
            </a:br>
            <a:r>
              <a:rPr lang="en-US" sz="2800" dirty="0" err="1"/>
              <a:t>Medyada</a:t>
            </a:r>
            <a:r>
              <a:rPr lang="en-US" sz="2800" dirty="0"/>
              <a:t> </a:t>
            </a:r>
            <a:r>
              <a:rPr lang="en-US" sz="2800" dirty="0" err="1"/>
              <a:t>Diktatörleşme</a:t>
            </a:r>
            <a:r>
              <a:rPr lang="en-US" sz="2800" dirty="0"/>
              <a:t> Dönemi</a:t>
            </a:r>
            <a:br>
              <a:rPr lang="en-US" sz="2800" dirty="0"/>
            </a:br>
            <a:r>
              <a:rPr lang="en-US" sz="2800" dirty="0"/>
              <a:t>(1990’lardan </a:t>
            </a:r>
            <a:r>
              <a:rPr lang="en-US" sz="2800" dirty="0" err="1"/>
              <a:t>bugüne</a:t>
            </a:r>
            <a:r>
              <a:rPr lang="en-US" sz="2800" dirty="0"/>
              <a:t>)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135685"/>
            <a:ext cx="8229600" cy="3990479"/>
          </a:xfrm>
        </p:spPr>
        <p:txBody>
          <a:bodyPr/>
          <a:lstStyle/>
          <a:p>
            <a:r>
              <a:rPr lang="en-US" dirty="0" err="1" smtClean="0"/>
              <a:t>Sermayenin</a:t>
            </a:r>
            <a:r>
              <a:rPr lang="en-US" dirty="0" smtClean="0"/>
              <a:t> </a:t>
            </a:r>
            <a:r>
              <a:rPr lang="en-US" dirty="0" err="1" smtClean="0"/>
              <a:t>medyaya</a:t>
            </a:r>
            <a:r>
              <a:rPr lang="en-US" dirty="0" smtClean="0"/>
              <a:t> </a:t>
            </a:r>
            <a:r>
              <a:rPr lang="en-US" dirty="0" err="1" smtClean="0"/>
              <a:t>girişi</a:t>
            </a:r>
            <a:endParaRPr lang="en-US" dirty="0" smtClean="0"/>
          </a:p>
          <a:p>
            <a:r>
              <a:rPr lang="en-US" dirty="0" err="1" smtClean="0"/>
              <a:t>Tekelci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edya</a:t>
            </a:r>
            <a:endParaRPr lang="en-US" dirty="0" smtClean="0"/>
          </a:p>
          <a:p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edya</a:t>
            </a:r>
            <a:endParaRPr lang="en-US" dirty="0"/>
          </a:p>
          <a:p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teknolojilerini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yapısı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9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"/>
            <a:ext cx="8229600" cy="2090615"/>
          </a:xfrm>
        </p:spPr>
        <p:txBody>
          <a:bodyPr>
            <a:noAutofit/>
          </a:bodyPr>
          <a:lstStyle/>
          <a:p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Endüstrili</a:t>
            </a:r>
            <a:r>
              <a:rPr lang="en-US" sz="2400" dirty="0"/>
              <a:t> </a:t>
            </a:r>
            <a:r>
              <a:rPr lang="en-US" sz="2400" dirty="0" err="1"/>
              <a:t>Kompleksler</a:t>
            </a:r>
            <a:r>
              <a:rPr lang="en-US" sz="2400" dirty="0"/>
              <a:t> Dönemi</a:t>
            </a:r>
            <a:br>
              <a:rPr lang="en-US" sz="2400" dirty="0"/>
            </a:br>
            <a:r>
              <a:rPr lang="en-US" sz="2400" dirty="0" err="1"/>
              <a:t>ya</a:t>
            </a:r>
            <a:r>
              <a:rPr lang="en-US" sz="2400" dirty="0"/>
              <a:t> da</a:t>
            </a:r>
            <a:br>
              <a:rPr lang="en-US" sz="2400" dirty="0"/>
            </a:br>
            <a:r>
              <a:rPr lang="en-US" sz="2400" dirty="0" err="1"/>
              <a:t>Medyada</a:t>
            </a:r>
            <a:r>
              <a:rPr lang="en-US" sz="2400" dirty="0"/>
              <a:t> </a:t>
            </a:r>
            <a:r>
              <a:rPr lang="en-US" sz="2400" dirty="0" err="1"/>
              <a:t>Diktatörleşme</a:t>
            </a:r>
            <a:r>
              <a:rPr lang="en-US" sz="2400" dirty="0"/>
              <a:t> Dönemi</a:t>
            </a:r>
            <a:br>
              <a:rPr lang="en-US" sz="2400" dirty="0"/>
            </a:br>
            <a:r>
              <a:rPr lang="en-US" sz="2400" dirty="0"/>
              <a:t>(1990’lardan </a:t>
            </a:r>
            <a:r>
              <a:rPr lang="en-US" sz="2400" dirty="0" err="1"/>
              <a:t>bugüne</a:t>
            </a:r>
            <a:r>
              <a:rPr lang="en-US" sz="2400" dirty="0"/>
              <a:t>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girişimcisinin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alanlara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yatığı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dışındakilerin</a:t>
            </a:r>
            <a:r>
              <a:rPr lang="en-US" dirty="0" smtClean="0"/>
              <a:t> </a:t>
            </a:r>
            <a:r>
              <a:rPr lang="en-US" dirty="0" err="1" smtClean="0"/>
              <a:t>medyaya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yaptığı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Eğlence</a:t>
            </a:r>
            <a:r>
              <a:rPr lang="en-US" dirty="0" smtClean="0"/>
              <a:t>, </a:t>
            </a:r>
            <a:r>
              <a:rPr lang="en-US" dirty="0" err="1" smtClean="0"/>
              <a:t>magazin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medyanın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içe</a:t>
            </a:r>
            <a:r>
              <a:rPr lang="en-US" dirty="0" smtClean="0"/>
              <a:t> </a:t>
            </a:r>
            <a:r>
              <a:rPr lang="en-US" dirty="0" err="1" smtClean="0"/>
              <a:t>geçmesi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Halkla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reklamcılık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/>
              <a:t>Dizi-hegemonik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medya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Medya</a:t>
            </a:r>
            <a:r>
              <a:rPr lang="en-US" dirty="0" smtClean="0"/>
              <a:t>,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iktidara</a:t>
            </a:r>
            <a:r>
              <a:rPr lang="en-US" dirty="0" smtClean="0"/>
              <a:t>, </a:t>
            </a:r>
            <a:r>
              <a:rPr lang="en-US" dirty="0" err="1" smtClean="0"/>
              <a:t>rakiplere</a:t>
            </a:r>
            <a:r>
              <a:rPr lang="en-US" dirty="0" smtClean="0"/>
              <a:t>,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“</a:t>
            </a:r>
            <a:r>
              <a:rPr lang="en-US" dirty="0" err="1" smtClean="0"/>
              <a:t>silah</a:t>
            </a:r>
            <a:r>
              <a:rPr lang="en-US" dirty="0" smtClean="0"/>
              <a:t>”…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5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Endüstrili</a:t>
            </a:r>
            <a:r>
              <a:rPr lang="en-US" dirty="0"/>
              <a:t> </a:t>
            </a:r>
            <a:r>
              <a:rPr lang="en-US" dirty="0" err="1"/>
              <a:t>Kompleksler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</a:t>
            </a:r>
            <a:r>
              <a:rPr lang="en-US" dirty="0"/>
              <a:t> </a:t>
            </a:r>
            <a:endParaRPr lang="tr-TR" dirty="0" smtClean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1. Esnek Çalışma</a:t>
            </a:r>
          </a:p>
        </p:txBody>
      </p:sp>
    </p:spTree>
    <p:extLst>
      <p:ext uri="{BB962C8B-B14F-4D97-AF65-F5344CB8AC3E}">
        <p14:creationId xmlns:p14="http://schemas.microsoft.com/office/powerpoint/2010/main" val="182493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Esnek Çalışma Modeli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 </a:t>
            </a:r>
          </a:p>
        </p:txBody>
      </p:sp>
      <p:sp>
        <p:nvSpPr>
          <p:cNvPr id="2857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83338" y="2420939"/>
            <a:ext cx="3827462" cy="3705225"/>
          </a:xfrm>
        </p:spPr>
        <p:txBody>
          <a:bodyPr/>
          <a:lstStyle/>
          <a:p>
            <a:pPr eaLnBrk="1" hangingPunct="1"/>
            <a:r>
              <a:rPr lang="tr-TR"/>
              <a:t>Çalışma saatleri belli</a:t>
            </a:r>
          </a:p>
          <a:p>
            <a:pPr eaLnBrk="1" hangingPunct="1"/>
            <a:r>
              <a:rPr lang="tr-TR"/>
              <a:t>Kadrolu</a:t>
            </a:r>
          </a:p>
          <a:p>
            <a:pPr eaLnBrk="1" hangingPunct="1"/>
            <a:r>
              <a:rPr lang="tr-TR"/>
              <a:t>Görece iyi ücretler alan</a:t>
            </a:r>
          </a:p>
          <a:p>
            <a:pPr eaLnBrk="1" hangingPunct="1"/>
            <a:r>
              <a:rPr lang="tr-TR"/>
              <a:t>Sigortalı</a:t>
            </a:r>
          </a:p>
        </p:txBody>
      </p:sp>
      <p:sp>
        <p:nvSpPr>
          <p:cNvPr id="285701" name="Oval 5"/>
          <p:cNvSpPr>
            <a:spLocks noChangeArrowheads="1"/>
          </p:cNvSpPr>
          <p:nvPr/>
        </p:nvSpPr>
        <p:spPr bwMode="auto">
          <a:xfrm>
            <a:off x="2855914" y="3141664"/>
            <a:ext cx="2808287" cy="1800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/>
              <a:t>Merkez İşgücü</a:t>
            </a:r>
          </a:p>
          <a:p>
            <a:pPr algn="ctr"/>
            <a:r>
              <a:rPr lang="tr-TR"/>
              <a:t>(Çekirdek İşgücü)</a:t>
            </a:r>
          </a:p>
        </p:txBody>
      </p:sp>
    </p:spTree>
    <p:extLst>
      <p:ext uri="{BB962C8B-B14F-4D97-AF65-F5344CB8AC3E}">
        <p14:creationId xmlns:p14="http://schemas.microsoft.com/office/powerpoint/2010/main" val="9375990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Esnek Çalışma Modeli</a:t>
            </a:r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844676"/>
            <a:ext cx="3103563" cy="4454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600" dirty="0"/>
              <a:t>	</a:t>
            </a:r>
          </a:p>
          <a:p>
            <a:pPr eaLnBrk="1" hangingPunct="1">
              <a:buFontTx/>
              <a:buNone/>
            </a:pPr>
            <a:r>
              <a:rPr lang="tr-TR" sz="1600" dirty="0"/>
              <a:t>	</a:t>
            </a:r>
            <a:r>
              <a:rPr lang="tr-TR" sz="1600" u="sng" dirty="0"/>
              <a:t>Çevre İşgücü</a:t>
            </a:r>
          </a:p>
          <a:p>
            <a:pPr eaLnBrk="1" hangingPunct="1">
              <a:buFontTx/>
              <a:buNone/>
            </a:pPr>
            <a:r>
              <a:rPr lang="tr-TR" sz="1600" dirty="0"/>
              <a:t>	Taşeron</a:t>
            </a:r>
          </a:p>
          <a:p>
            <a:pPr eaLnBrk="1" hangingPunct="1">
              <a:buFontTx/>
              <a:buNone/>
            </a:pPr>
            <a:r>
              <a:rPr lang="tr-TR" sz="1600" dirty="0"/>
              <a:t>	Sözleşmeli</a:t>
            </a:r>
          </a:p>
          <a:p>
            <a:pPr eaLnBrk="1" hangingPunct="1">
              <a:buFontTx/>
              <a:buNone/>
            </a:pPr>
            <a:r>
              <a:rPr lang="tr-TR" sz="1600" dirty="0"/>
              <a:t>	Norm Kadro</a:t>
            </a:r>
          </a:p>
          <a:p>
            <a:pPr eaLnBrk="1" hangingPunct="1">
              <a:buFontTx/>
              <a:buNone/>
            </a:pPr>
            <a:r>
              <a:rPr lang="tr-TR" sz="1600" dirty="0"/>
              <a:t>	Stajyer</a:t>
            </a:r>
          </a:p>
          <a:p>
            <a:pPr eaLnBrk="1" hangingPunct="1">
              <a:buFontTx/>
              <a:buNone/>
            </a:pPr>
            <a:r>
              <a:rPr lang="tr-TR" sz="1600" dirty="0"/>
              <a:t>	Evde çalışma</a:t>
            </a:r>
          </a:p>
          <a:p>
            <a:pPr eaLnBrk="1" hangingPunct="1">
              <a:buFontTx/>
              <a:buNone/>
            </a:pPr>
            <a:r>
              <a:rPr lang="tr-TR" sz="1600" dirty="0"/>
              <a:t>	Tele çalışma (</a:t>
            </a:r>
            <a:r>
              <a:rPr lang="tr-TR" sz="1600" dirty="0" err="1"/>
              <a:t>home</a:t>
            </a:r>
            <a:r>
              <a:rPr lang="tr-TR" sz="1600" dirty="0"/>
              <a:t> </a:t>
            </a:r>
            <a:r>
              <a:rPr lang="tr-TR" sz="1600" dirty="0" err="1"/>
              <a:t>office</a:t>
            </a:r>
            <a:r>
              <a:rPr lang="tr-TR" sz="1600" dirty="0"/>
              <a:t>)</a:t>
            </a:r>
          </a:p>
          <a:p>
            <a:pPr eaLnBrk="1" hangingPunct="1">
              <a:buFontTx/>
              <a:buNone/>
            </a:pPr>
            <a:r>
              <a:rPr lang="tr-TR" sz="1600" dirty="0"/>
              <a:t>	</a:t>
            </a:r>
            <a:r>
              <a:rPr lang="tr-TR" sz="1600" dirty="0" err="1"/>
              <a:t>Free</a:t>
            </a:r>
            <a:r>
              <a:rPr lang="tr-TR" sz="1600" dirty="0"/>
              <a:t> </a:t>
            </a:r>
            <a:r>
              <a:rPr lang="tr-TR" sz="1600" dirty="0" err="1"/>
              <a:t>lance</a:t>
            </a:r>
            <a:r>
              <a:rPr lang="tr-TR" sz="1600" dirty="0"/>
              <a:t> (bağımsız çalışma)</a:t>
            </a:r>
          </a:p>
        </p:txBody>
      </p:sp>
      <p:sp>
        <p:nvSpPr>
          <p:cNvPr id="1034" name="Text Box 3"/>
          <p:cNvSpPr txBox="1">
            <a:spLocks noChangeArrowheads="1"/>
          </p:cNvSpPr>
          <p:nvPr/>
        </p:nvSpPr>
        <p:spPr bwMode="auto">
          <a:xfrm>
            <a:off x="5808664" y="3284538"/>
            <a:ext cx="1800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Çevre İşgücü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  <p:grpSp>
        <p:nvGrpSpPr>
          <p:cNvPr id="2" name="Diagram 4"/>
          <p:cNvGrpSpPr>
            <a:grpSpLocks/>
          </p:cNvGrpSpPr>
          <p:nvPr/>
        </p:nvGrpSpPr>
        <p:grpSpPr bwMode="auto">
          <a:xfrm>
            <a:off x="3756026" y="836613"/>
            <a:ext cx="6454775" cy="5289550"/>
            <a:chOff x="1586" y="660"/>
            <a:chExt cx="2630" cy="2948"/>
          </a:xfrm>
        </p:grpSpPr>
        <p:sp>
          <p:nvSpPr>
            <p:cNvPr id="1027" name="AutoShape 5"/>
            <p:cNvSpPr>
              <a:spLocks noChangeAspect="1" noChangeArrowheads="1" noTextEdit="1"/>
            </p:cNvSpPr>
            <p:nvPr/>
          </p:nvSpPr>
          <p:spPr bwMode="auto">
            <a:xfrm>
              <a:off x="1586" y="660"/>
              <a:ext cx="2630" cy="2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_s1028"/>
            <p:cNvSpPr>
              <a:spLocks noChangeArrowheads="1" noTextEdit="1"/>
            </p:cNvSpPr>
            <p:nvPr/>
          </p:nvSpPr>
          <p:spPr bwMode="auto">
            <a:xfrm>
              <a:off x="2106" y="1656"/>
              <a:ext cx="954" cy="954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_s1029"/>
            <p:cNvSpPr>
              <a:spLocks/>
            </p:cNvSpPr>
            <p:nvPr/>
          </p:nvSpPr>
          <p:spPr bwMode="auto">
            <a:xfrm>
              <a:off x="3791" y="1285"/>
              <a:ext cx="382" cy="424"/>
            </a:xfrm>
            <a:prstGeom prst="callout2">
              <a:avLst>
                <a:gd name="adj1" fmla="val 15000"/>
                <a:gd name="adj2" fmla="val -8120"/>
                <a:gd name="adj3" fmla="val 15000"/>
                <a:gd name="adj4" fmla="val -16750"/>
                <a:gd name="adj5" fmla="val 200000"/>
                <a:gd name="adj6" fmla="val -22251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300">
                  <a:latin typeface="Arial" charset="0"/>
                  <a:ea typeface="ＭＳ Ｐゴシック" charset="0"/>
                  <a:cs typeface="Arial" charset="0"/>
                </a:rPr>
                <a:t>Çevre İşgücü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sz="1300"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030" name="_s1030"/>
            <p:cNvSpPr>
              <a:spLocks noChangeArrowheads="1" noTextEdit="1"/>
            </p:cNvSpPr>
            <p:nvPr/>
          </p:nvSpPr>
          <p:spPr bwMode="auto">
            <a:xfrm>
              <a:off x="2345" y="1895"/>
              <a:ext cx="477" cy="47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_s1031"/>
            <p:cNvSpPr>
              <a:spLocks/>
            </p:cNvSpPr>
            <p:nvPr/>
          </p:nvSpPr>
          <p:spPr bwMode="auto">
            <a:xfrm>
              <a:off x="3791" y="861"/>
              <a:ext cx="382" cy="424"/>
            </a:xfrm>
            <a:prstGeom prst="callout2">
              <a:avLst>
                <a:gd name="adj1" fmla="val 15032"/>
                <a:gd name="adj2" fmla="val -8120"/>
                <a:gd name="adj3" fmla="val 15032"/>
                <a:gd name="adj4" fmla="val -16750"/>
                <a:gd name="adj5" fmla="val 300000"/>
                <a:gd name="adj6" fmla="val -31596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300">
                  <a:latin typeface="Arial" charset="0"/>
                  <a:ea typeface="ＭＳ Ｐゴシック" charset="0"/>
                  <a:cs typeface="Arial" charset="0"/>
                </a:rPr>
                <a:t>Merkez İşgücü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1300">
                  <a:latin typeface="Arial" charset="0"/>
                  <a:ea typeface="ＭＳ Ｐゴシック" charset="0"/>
                  <a:cs typeface="Arial" charset="0"/>
                </a:rPr>
                <a:t>(Çekirdek İşgücü)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2190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Medyada Esnek Çalışma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Stajyer: Ömürboyu stajyerlik kurumu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Kaşeli çalışma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Free-lance muhabirlik ve yazarlık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Proje bazlı çalışma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Home-office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Tele çalışma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  <a:p>
            <a:pPr eaLnBrk="1" hangingPunct="1">
              <a:lnSpc>
                <a:spcPct val="90000"/>
              </a:lnSpc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0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Medyada Esnek Çalışma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981200" y="1600201"/>
            <a:ext cx="403383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Olumlayanlar</a:t>
            </a:r>
          </a:p>
          <a:p>
            <a:pPr eaLnBrk="1" hangingPunct="1"/>
            <a:r>
              <a:rPr lang="tr-TR" smtClean="0"/>
              <a:t>Birden fazla iş</a:t>
            </a:r>
          </a:p>
          <a:p>
            <a:pPr eaLnBrk="1" hangingPunct="1"/>
            <a:r>
              <a:rPr lang="tr-TR" smtClean="0"/>
              <a:t>Ek gelir</a:t>
            </a:r>
          </a:p>
          <a:p>
            <a:pPr eaLnBrk="1" hangingPunct="1"/>
            <a:r>
              <a:rPr lang="tr-TR" smtClean="0"/>
              <a:t>Kendi zamanını ayarlar</a:t>
            </a:r>
          </a:p>
          <a:p>
            <a:pPr eaLnBrk="1" hangingPunct="1"/>
            <a:r>
              <a:rPr lang="tr-TR" smtClean="0"/>
              <a:t>Hiyerarşik, bürokratik yapılar ortadan kalktı</a:t>
            </a:r>
          </a:p>
        </p:txBody>
      </p:sp>
      <p:sp>
        <p:nvSpPr>
          <p:cNvPr id="28774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176964" y="1600201"/>
            <a:ext cx="4033837" cy="45259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447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Medyada Esnek Çalışma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Olumsuzlayanlar</a:t>
            </a:r>
          </a:p>
          <a:p>
            <a:pPr eaLnBrk="1" hangingPunct="1"/>
            <a:r>
              <a:rPr lang="tr-TR" smtClean="0"/>
              <a:t>Sendikasız</a:t>
            </a:r>
          </a:p>
          <a:p>
            <a:pPr eaLnBrk="1" hangingPunct="1"/>
            <a:r>
              <a:rPr lang="tr-TR" smtClean="0"/>
              <a:t>İş güvencesi yok</a:t>
            </a:r>
          </a:p>
          <a:p>
            <a:pPr eaLnBrk="1" hangingPunct="1"/>
            <a:r>
              <a:rPr lang="tr-TR" smtClean="0"/>
              <a:t>Sigortası yok</a:t>
            </a:r>
          </a:p>
          <a:p>
            <a:pPr eaLnBrk="1" hangingPunct="1"/>
            <a:r>
              <a:rPr lang="tr-TR" smtClean="0"/>
              <a:t>Düşük ücretler</a:t>
            </a:r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72531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</Words>
  <Application>Microsoft Office PowerPoint</Application>
  <PresentationFormat>Geniş ekran</PresentationFormat>
  <Paragraphs>102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PowerPoint Sunusu</vt:lpstr>
      <vt:lpstr>Medya Endüstrili Kompleksler Dönemi ya da Medyada Diktatörleşme Dönemi (1990’lardan bugüne) </vt:lpstr>
      <vt:lpstr>Medya Endüstrili Kompleksler Dönemi ya da Medyada Diktatörleşme Dönemi (1990’lardan bugüne) </vt:lpstr>
      <vt:lpstr>Medya Endüstrili Kompleksler Döneminde Çalışma İlişkileri </vt:lpstr>
      <vt:lpstr>Esnek Çalışma Modeli</vt:lpstr>
      <vt:lpstr>Esnek Çalışma Modeli</vt:lpstr>
      <vt:lpstr>Medyada Esnek Çalışma</vt:lpstr>
      <vt:lpstr>Medyada Esnek Çalışma</vt:lpstr>
      <vt:lpstr>Medyada Esnek Çalışma</vt:lpstr>
      <vt:lpstr>Medya Endüstrili Kompleksler Döneminde Çalışma İlişkileri </vt:lpstr>
      <vt:lpstr>Medya Endüstrili Kompleksler Döneminde Çalışma İlişkileri </vt:lpstr>
      <vt:lpstr>Medya Endüstrili Kompleksler Döneminde Çalışma İlişkileri </vt:lpstr>
      <vt:lpstr>Medya Endüstrili Kompleksler Döneminde Çalışma İlişkileri </vt:lpstr>
      <vt:lpstr>Medya Endüstrili Kompleksler Döneminde Çalışma İlişkileri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2020-02-12T14:11:42Z</dcterms:created>
  <dcterms:modified xsi:type="dcterms:W3CDTF">2020-02-12T14:11:59Z</dcterms:modified>
</cp:coreProperties>
</file>