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359" r:id="rId2"/>
    <p:sldId id="360" r:id="rId3"/>
    <p:sldId id="361" r:id="rId4"/>
    <p:sldId id="362" r:id="rId5"/>
    <p:sldId id="363" r:id="rId6"/>
    <p:sldId id="364" r:id="rId7"/>
    <p:sldId id="365" r:id="rId8"/>
    <p:sldId id="366" r:id="rId9"/>
    <p:sldId id="281" r:id="rId10"/>
    <p:sldId id="35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2" d="100"/>
          <a:sy n="72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47F277-F508-4E04-938B-58ED267DF273}" type="doc">
      <dgm:prSet loTypeId="urn:microsoft.com/office/officeart/2005/8/layout/radial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DD7813D9-FB46-4D76-9207-F244D3507073}">
      <dgm:prSet phldrT="[Text]"/>
      <dgm:spPr/>
      <dgm:t>
        <a:bodyPr/>
        <a:lstStyle/>
        <a:p>
          <a:r>
            <a:rPr lang="en-US" dirty="0" smtClean="0"/>
            <a:t>Kl</a:t>
          </a:r>
          <a:r>
            <a:rPr lang="tr-TR" dirty="0" smtClean="0"/>
            <a:t>inik Laboratuvar</a:t>
          </a:r>
          <a:endParaRPr lang="en-US" dirty="0"/>
        </a:p>
      </dgm:t>
    </dgm:pt>
    <dgm:pt modelId="{91CCDD2A-531A-4BAF-86DD-6B61EB919BB3}" type="parTrans" cxnId="{9971C20B-BF2E-46C1-BA6C-3943631BDE59}">
      <dgm:prSet/>
      <dgm:spPr/>
      <dgm:t>
        <a:bodyPr/>
        <a:lstStyle/>
        <a:p>
          <a:endParaRPr lang="en-US"/>
        </a:p>
      </dgm:t>
    </dgm:pt>
    <dgm:pt modelId="{E938D0F8-70D3-4360-B47B-472E45D69D7B}" type="sibTrans" cxnId="{9971C20B-BF2E-46C1-BA6C-3943631BDE59}">
      <dgm:prSet/>
      <dgm:spPr/>
      <dgm:t>
        <a:bodyPr/>
        <a:lstStyle/>
        <a:p>
          <a:endParaRPr lang="en-US"/>
        </a:p>
      </dgm:t>
    </dgm:pt>
    <dgm:pt modelId="{C4D3D1B9-DFF6-4E6F-824F-25566991E172}">
      <dgm:prSet phldrT="[Text]"/>
      <dgm:spPr/>
      <dgm:t>
        <a:bodyPr/>
        <a:lstStyle/>
        <a:p>
          <a:r>
            <a:rPr lang="tr-TR" dirty="0" err="1" smtClean="0"/>
            <a:t>Prognoz</a:t>
          </a:r>
          <a:r>
            <a:rPr lang="tr-TR" dirty="0" smtClean="0"/>
            <a:t> (</a:t>
          </a:r>
          <a:r>
            <a:rPr lang="tr-TR" dirty="0" err="1" smtClean="0"/>
            <a:t>prognosis</a:t>
          </a:r>
          <a:r>
            <a:rPr lang="tr-TR" dirty="0" smtClean="0"/>
            <a:t>, seyir, gidişat)</a:t>
          </a:r>
          <a:endParaRPr lang="en-US" dirty="0"/>
        </a:p>
      </dgm:t>
    </dgm:pt>
    <dgm:pt modelId="{33C9E761-2A37-4CB1-B694-AC1D13CDFDDE}" type="parTrans" cxnId="{0CE87297-10FB-434D-A185-1173CD1BD779}">
      <dgm:prSet/>
      <dgm:spPr/>
      <dgm:t>
        <a:bodyPr/>
        <a:lstStyle/>
        <a:p>
          <a:endParaRPr lang="en-US"/>
        </a:p>
      </dgm:t>
    </dgm:pt>
    <dgm:pt modelId="{0C31BF53-2CF7-48D2-B695-2E6C7F2BBE51}" type="sibTrans" cxnId="{0CE87297-10FB-434D-A185-1173CD1BD779}">
      <dgm:prSet/>
      <dgm:spPr/>
      <dgm:t>
        <a:bodyPr/>
        <a:lstStyle/>
        <a:p>
          <a:endParaRPr lang="en-US"/>
        </a:p>
      </dgm:t>
    </dgm:pt>
    <dgm:pt modelId="{AE49D75F-A551-486F-A956-67CB780E3E96}">
      <dgm:prSet phldrT="[Text]"/>
      <dgm:spPr/>
      <dgm:t>
        <a:bodyPr/>
        <a:lstStyle/>
        <a:p>
          <a:r>
            <a:rPr lang="tr-TR" dirty="0" smtClean="0"/>
            <a:t>Tedavi (</a:t>
          </a:r>
          <a:r>
            <a:rPr lang="tr-TR" dirty="0" err="1" smtClean="0"/>
            <a:t>treatment</a:t>
          </a:r>
          <a:r>
            <a:rPr lang="tr-TR" dirty="0" smtClean="0"/>
            <a:t>, sağaltım)</a:t>
          </a:r>
          <a:endParaRPr lang="en-US" dirty="0"/>
        </a:p>
      </dgm:t>
    </dgm:pt>
    <dgm:pt modelId="{135F6B43-2504-4027-9BBC-037006FF6597}" type="parTrans" cxnId="{8CE72F85-8189-42B4-95C7-5F3742E18C8E}">
      <dgm:prSet/>
      <dgm:spPr/>
      <dgm:t>
        <a:bodyPr/>
        <a:lstStyle/>
        <a:p>
          <a:endParaRPr lang="en-US"/>
        </a:p>
      </dgm:t>
    </dgm:pt>
    <dgm:pt modelId="{2A0E91AD-936A-4F88-8F13-ACE2413AAD03}" type="sibTrans" cxnId="{8CE72F85-8189-42B4-95C7-5F3742E18C8E}">
      <dgm:prSet/>
      <dgm:spPr/>
      <dgm:t>
        <a:bodyPr/>
        <a:lstStyle/>
        <a:p>
          <a:endParaRPr lang="en-US"/>
        </a:p>
      </dgm:t>
    </dgm:pt>
    <dgm:pt modelId="{3EB9BB6C-2C59-44CB-9650-47013D375E4A}">
      <dgm:prSet phldrT="[Text]"/>
      <dgm:spPr/>
      <dgm:t>
        <a:bodyPr/>
        <a:lstStyle/>
        <a:p>
          <a:r>
            <a:rPr lang="tr-TR" dirty="0" smtClean="0"/>
            <a:t>Tarama (</a:t>
          </a:r>
          <a:r>
            <a:rPr lang="tr-TR" dirty="0" err="1" smtClean="0"/>
            <a:t>screening</a:t>
          </a:r>
          <a:r>
            <a:rPr lang="tr-TR" dirty="0" smtClean="0"/>
            <a:t>)</a:t>
          </a:r>
          <a:endParaRPr lang="en-US" dirty="0"/>
        </a:p>
      </dgm:t>
    </dgm:pt>
    <dgm:pt modelId="{B479D5A1-33B4-406E-9622-1A6EC595BB39}" type="parTrans" cxnId="{F87F24C5-7B81-4EB6-B552-C7C19B5E9E9A}">
      <dgm:prSet/>
      <dgm:spPr/>
      <dgm:t>
        <a:bodyPr/>
        <a:lstStyle/>
        <a:p>
          <a:endParaRPr lang="en-US"/>
        </a:p>
      </dgm:t>
    </dgm:pt>
    <dgm:pt modelId="{E33B2E50-E7BE-4CFC-B4EA-818BAB06F045}" type="sibTrans" cxnId="{F87F24C5-7B81-4EB6-B552-C7C19B5E9E9A}">
      <dgm:prSet/>
      <dgm:spPr/>
      <dgm:t>
        <a:bodyPr/>
        <a:lstStyle/>
        <a:p>
          <a:endParaRPr lang="en-US"/>
        </a:p>
      </dgm:t>
    </dgm:pt>
    <dgm:pt modelId="{EFF036FA-580B-413D-B201-419F58DC87C8}">
      <dgm:prSet phldrT="[Text]"/>
      <dgm:spPr/>
      <dgm:t>
        <a:bodyPr/>
        <a:lstStyle/>
        <a:p>
          <a:r>
            <a:rPr lang="tr-TR" dirty="0" err="1" smtClean="0"/>
            <a:t>Diagnoz</a:t>
          </a:r>
          <a:r>
            <a:rPr lang="tr-TR" dirty="0" smtClean="0"/>
            <a:t> (</a:t>
          </a:r>
          <a:r>
            <a:rPr lang="tr-TR" dirty="0" err="1" smtClean="0"/>
            <a:t>Diagnosis</a:t>
          </a:r>
          <a:r>
            <a:rPr lang="tr-TR" dirty="0" smtClean="0"/>
            <a:t>, teşhis)</a:t>
          </a:r>
          <a:endParaRPr lang="en-US" dirty="0"/>
        </a:p>
      </dgm:t>
    </dgm:pt>
    <dgm:pt modelId="{F8202612-F1B9-4A19-B551-B0AF2F90B75E}" type="sibTrans" cxnId="{D058C24D-A67A-405F-85AA-6477E4159198}">
      <dgm:prSet/>
      <dgm:spPr/>
      <dgm:t>
        <a:bodyPr/>
        <a:lstStyle/>
        <a:p>
          <a:endParaRPr lang="en-US"/>
        </a:p>
      </dgm:t>
    </dgm:pt>
    <dgm:pt modelId="{E0C8BA3E-AF3A-414D-8847-5C2E1B603283}" type="parTrans" cxnId="{D058C24D-A67A-405F-85AA-6477E4159198}">
      <dgm:prSet/>
      <dgm:spPr/>
      <dgm:t>
        <a:bodyPr/>
        <a:lstStyle/>
        <a:p>
          <a:endParaRPr lang="en-US"/>
        </a:p>
      </dgm:t>
    </dgm:pt>
    <dgm:pt modelId="{B47F0B0F-59DF-4832-A785-D8EADCAAEE7E}" type="pres">
      <dgm:prSet presAssocID="{3747F277-F508-4E04-938B-58ED267DF27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9B4D3C-55D4-46A6-9479-25BD3324F875}" type="pres">
      <dgm:prSet presAssocID="{DD7813D9-FB46-4D76-9207-F244D3507073}" presName="centerShape" presStyleLbl="node0" presStyleIdx="0" presStyleCnt="1" custScaleX="148005" custScaleY="108725"/>
      <dgm:spPr/>
      <dgm:t>
        <a:bodyPr/>
        <a:lstStyle/>
        <a:p>
          <a:endParaRPr lang="en-US"/>
        </a:p>
      </dgm:t>
    </dgm:pt>
    <dgm:pt modelId="{A04FB06B-BFE1-4759-B573-1CDD5823216E}" type="pres">
      <dgm:prSet presAssocID="{E0C8BA3E-AF3A-414D-8847-5C2E1B603283}" presName="parTrans" presStyleLbl="sibTrans2D1" presStyleIdx="0" presStyleCnt="4"/>
      <dgm:spPr/>
      <dgm:t>
        <a:bodyPr/>
        <a:lstStyle/>
        <a:p>
          <a:endParaRPr lang="en-US"/>
        </a:p>
      </dgm:t>
    </dgm:pt>
    <dgm:pt modelId="{19F1C868-079D-4E9F-A2DE-C5685D213AC9}" type="pres">
      <dgm:prSet presAssocID="{E0C8BA3E-AF3A-414D-8847-5C2E1B603283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AE76BB93-DBFA-4328-A643-2522FD9C7086}" type="pres">
      <dgm:prSet presAssocID="{EFF036FA-580B-413D-B201-419F58DC87C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D3A9DC-8421-4BE7-BF0B-6010CDE00CD0}" type="pres">
      <dgm:prSet presAssocID="{33C9E761-2A37-4CB1-B694-AC1D13CDFDDE}" presName="parTrans" presStyleLbl="sibTrans2D1" presStyleIdx="1" presStyleCnt="4"/>
      <dgm:spPr/>
      <dgm:t>
        <a:bodyPr/>
        <a:lstStyle/>
        <a:p>
          <a:endParaRPr lang="en-US"/>
        </a:p>
      </dgm:t>
    </dgm:pt>
    <dgm:pt modelId="{063BA05B-D745-4F12-B27E-4810E29F9CCA}" type="pres">
      <dgm:prSet presAssocID="{33C9E761-2A37-4CB1-B694-AC1D13CDFDD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B0B5F2A0-5E4E-4A6E-B340-E4AB298588EC}" type="pres">
      <dgm:prSet presAssocID="{C4D3D1B9-DFF6-4E6F-824F-25566991E172}" presName="node" presStyleLbl="node1" presStyleIdx="1" presStyleCnt="4" custRadScaleRad="114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7B4FAB-1266-471C-87B7-062F13961383}" type="pres">
      <dgm:prSet presAssocID="{135F6B43-2504-4027-9BBC-037006FF6597}" presName="parTrans" presStyleLbl="sibTrans2D1" presStyleIdx="2" presStyleCnt="4"/>
      <dgm:spPr/>
      <dgm:t>
        <a:bodyPr/>
        <a:lstStyle/>
        <a:p>
          <a:endParaRPr lang="en-US"/>
        </a:p>
      </dgm:t>
    </dgm:pt>
    <dgm:pt modelId="{D330A0A1-1E3D-42A1-A2ED-7D29615A5742}" type="pres">
      <dgm:prSet presAssocID="{135F6B43-2504-4027-9BBC-037006FF6597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27DC9C5-1255-4031-9936-2DCE07FC000E}" type="pres">
      <dgm:prSet presAssocID="{AE49D75F-A551-486F-A956-67CB780E3E9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A9213B-64B2-436E-B461-26C1AAAC92C1}" type="pres">
      <dgm:prSet presAssocID="{B479D5A1-33B4-406E-9622-1A6EC595BB39}" presName="parTrans" presStyleLbl="sibTrans2D1" presStyleIdx="3" presStyleCnt="4"/>
      <dgm:spPr/>
      <dgm:t>
        <a:bodyPr/>
        <a:lstStyle/>
        <a:p>
          <a:endParaRPr lang="en-US"/>
        </a:p>
      </dgm:t>
    </dgm:pt>
    <dgm:pt modelId="{8CAA0F9A-F695-48BD-89C7-751119693DF2}" type="pres">
      <dgm:prSet presAssocID="{B479D5A1-33B4-406E-9622-1A6EC595BB39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B45BF5B7-D6EC-4CC3-87F1-69E400E123D6}" type="pres">
      <dgm:prSet presAssocID="{3EB9BB6C-2C59-44CB-9650-47013D375E4A}" presName="node" presStyleLbl="node1" presStyleIdx="3" presStyleCnt="4" custRadScaleRad="1224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276BFF-F954-4DAA-9840-92FD592B6AF5}" type="presOf" srcId="{B479D5A1-33B4-406E-9622-1A6EC595BB39}" destId="{8CAA0F9A-F695-48BD-89C7-751119693DF2}" srcOrd="1" destOrd="0" presId="urn:microsoft.com/office/officeart/2005/8/layout/radial5"/>
    <dgm:cxn modelId="{857FC65E-0E7F-436F-995C-82AF89215AEB}" type="presOf" srcId="{135F6B43-2504-4027-9BBC-037006FF6597}" destId="{D330A0A1-1E3D-42A1-A2ED-7D29615A5742}" srcOrd="1" destOrd="0" presId="urn:microsoft.com/office/officeart/2005/8/layout/radial5"/>
    <dgm:cxn modelId="{F916A65D-9F22-49EC-945C-2A07708B7CB0}" type="presOf" srcId="{E0C8BA3E-AF3A-414D-8847-5C2E1B603283}" destId="{19F1C868-079D-4E9F-A2DE-C5685D213AC9}" srcOrd="1" destOrd="0" presId="urn:microsoft.com/office/officeart/2005/8/layout/radial5"/>
    <dgm:cxn modelId="{FEA604B4-4632-4043-B843-32CE49BDEB85}" type="presOf" srcId="{AE49D75F-A551-486F-A956-67CB780E3E96}" destId="{427DC9C5-1255-4031-9936-2DCE07FC000E}" srcOrd="0" destOrd="0" presId="urn:microsoft.com/office/officeart/2005/8/layout/radial5"/>
    <dgm:cxn modelId="{EE8CF2A0-0671-4D9D-A932-7614671D6A09}" type="presOf" srcId="{C4D3D1B9-DFF6-4E6F-824F-25566991E172}" destId="{B0B5F2A0-5E4E-4A6E-B340-E4AB298588EC}" srcOrd="0" destOrd="0" presId="urn:microsoft.com/office/officeart/2005/8/layout/radial5"/>
    <dgm:cxn modelId="{D058C24D-A67A-405F-85AA-6477E4159198}" srcId="{DD7813D9-FB46-4D76-9207-F244D3507073}" destId="{EFF036FA-580B-413D-B201-419F58DC87C8}" srcOrd="0" destOrd="0" parTransId="{E0C8BA3E-AF3A-414D-8847-5C2E1B603283}" sibTransId="{F8202612-F1B9-4A19-B551-B0AF2F90B75E}"/>
    <dgm:cxn modelId="{9971C20B-BF2E-46C1-BA6C-3943631BDE59}" srcId="{3747F277-F508-4E04-938B-58ED267DF273}" destId="{DD7813D9-FB46-4D76-9207-F244D3507073}" srcOrd="0" destOrd="0" parTransId="{91CCDD2A-531A-4BAF-86DD-6B61EB919BB3}" sibTransId="{E938D0F8-70D3-4360-B47B-472E45D69D7B}"/>
    <dgm:cxn modelId="{1660F048-B341-4E35-A4C3-822D82701857}" type="presOf" srcId="{3747F277-F508-4E04-938B-58ED267DF273}" destId="{B47F0B0F-59DF-4832-A785-D8EADCAAEE7E}" srcOrd="0" destOrd="0" presId="urn:microsoft.com/office/officeart/2005/8/layout/radial5"/>
    <dgm:cxn modelId="{0262F683-F6FB-4AE7-9DF7-C34DA064605E}" type="presOf" srcId="{33C9E761-2A37-4CB1-B694-AC1D13CDFDDE}" destId="{063BA05B-D745-4F12-B27E-4810E29F9CCA}" srcOrd="1" destOrd="0" presId="urn:microsoft.com/office/officeart/2005/8/layout/radial5"/>
    <dgm:cxn modelId="{D1BC12F0-679D-47B4-BC7D-49234E41D50D}" type="presOf" srcId="{EFF036FA-580B-413D-B201-419F58DC87C8}" destId="{AE76BB93-DBFA-4328-A643-2522FD9C7086}" srcOrd="0" destOrd="0" presId="urn:microsoft.com/office/officeart/2005/8/layout/radial5"/>
    <dgm:cxn modelId="{8CE72F85-8189-42B4-95C7-5F3742E18C8E}" srcId="{DD7813D9-FB46-4D76-9207-F244D3507073}" destId="{AE49D75F-A551-486F-A956-67CB780E3E96}" srcOrd="2" destOrd="0" parTransId="{135F6B43-2504-4027-9BBC-037006FF6597}" sibTransId="{2A0E91AD-936A-4F88-8F13-ACE2413AAD03}"/>
    <dgm:cxn modelId="{085D0595-F3D2-432A-B985-90E1484129F5}" type="presOf" srcId="{B479D5A1-33B4-406E-9622-1A6EC595BB39}" destId="{F2A9213B-64B2-436E-B461-26C1AAAC92C1}" srcOrd="0" destOrd="0" presId="urn:microsoft.com/office/officeart/2005/8/layout/radial5"/>
    <dgm:cxn modelId="{8E1F937E-FDCA-49C9-BFB4-ECD73E7A5F81}" type="presOf" srcId="{3EB9BB6C-2C59-44CB-9650-47013D375E4A}" destId="{B45BF5B7-D6EC-4CC3-87F1-69E400E123D6}" srcOrd="0" destOrd="0" presId="urn:microsoft.com/office/officeart/2005/8/layout/radial5"/>
    <dgm:cxn modelId="{0CE87297-10FB-434D-A185-1173CD1BD779}" srcId="{DD7813D9-FB46-4D76-9207-F244D3507073}" destId="{C4D3D1B9-DFF6-4E6F-824F-25566991E172}" srcOrd="1" destOrd="0" parTransId="{33C9E761-2A37-4CB1-B694-AC1D13CDFDDE}" sibTransId="{0C31BF53-2CF7-48D2-B695-2E6C7F2BBE51}"/>
    <dgm:cxn modelId="{F87F24C5-7B81-4EB6-B552-C7C19B5E9E9A}" srcId="{DD7813D9-FB46-4D76-9207-F244D3507073}" destId="{3EB9BB6C-2C59-44CB-9650-47013D375E4A}" srcOrd="3" destOrd="0" parTransId="{B479D5A1-33B4-406E-9622-1A6EC595BB39}" sibTransId="{E33B2E50-E7BE-4CFC-B4EA-818BAB06F045}"/>
    <dgm:cxn modelId="{5CE9DDEA-BC92-451A-B5B3-891886B10619}" type="presOf" srcId="{E0C8BA3E-AF3A-414D-8847-5C2E1B603283}" destId="{A04FB06B-BFE1-4759-B573-1CDD5823216E}" srcOrd="0" destOrd="0" presId="urn:microsoft.com/office/officeart/2005/8/layout/radial5"/>
    <dgm:cxn modelId="{9C25DDCC-1C64-4658-9E3F-DF107DA3070D}" type="presOf" srcId="{DD7813D9-FB46-4D76-9207-F244D3507073}" destId="{E69B4D3C-55D4-46A6-9479-25BD3324F875}" srcOrd="0" destOrd="0" presId="urn:microsoft.com/office/officeart/2005/8/layout/radial5"/>
    <dgm:cxn modelId="{CE38D656-8B2B-4185-BBCC-9E91C1F9786E}" type="presOf" srcId="{135F6B43-2504-4027-9BBC-037006FF6597}" destId="{347B4FAB-1266-471C-87B7-062F13961383}" srcOrd="0" destOrd="0" presId="urn:microsoft.com/office/officeart/2005/8/layout/radial5"/>
    <dgm:cxn modelId="{099763DE-C054-48C6-B50D-521FDB8D70BB}" type="presOf" srcId="{33C9E761-2A37-4CB1-B694-AC1D13CDFDDE}" destId="{6DD3A9DC-8421-4BE7-BF0B-6010CDE00CD0}" srcOrd="0" destOrd="0" presId="urn:microsoft.com/office/officeart/2005/8/layout/radial5"/>
    <dgm:cxn modelId="{B712B7E9-15B7-445B-BB7F-FA6184DBB843}" type="presParOf" srcId="{B47F0B0F-59DF-4832-A785-D8EADCAAEE7E}" destId="{E69B4D3C-55D4-46A6-9479-25BD3324F875}" srcOrd="0" destOrd="0" presId="urn:microsoft.com/office/officeart/2005/8/layout/radial5"/>
    <dgm:cxn modelId="{5EED5608-8EFB-44D2-8D67-421946B9ED4B}" type="presParOf" srcId="{B47F0B0F-59DF-4832-A785-D8EADCAAEE7E}" destId="{A04FB06B-BFE1-4759-B573-1CDD5823216E}" srcOrd="1" destOrd="0" presId="urn:microsoft.com/office/officeart/2005/8/layout/radial5"/>
    <dgm:cxn modelId="{3A11DB1A-00C3-40BF-B0B3-E53D41AF8D12}" type="presParOf" srcId="{A04FB06B-BFE1-4759-B573-1CDD5823216E}" destId="{19F1C868-079D-4E9F-A2DE-C5685D213AC9}" srcOrd="0" destOrd="0" presId="urn:microsoft.com/office/officeart/2005/8/layout/radial5"/>
    <dgm:cxn modelId="{D30A4F85-9F0F-4801-A7AC-AF821F25C0BE}" type="presParOf" srcId="{B47F0B0F-59DF-4832-A785-D8EADCAAEE7E}" destId="{AE76BB93-DBFA-4328-A643-2522FD9C7086}" srcOrd="2" destOrd="0" presId="urn:microsoft.com/office/officeart/2005/8/layout/radial5"/>
    <dgm:cxn modelId="{014D75BD-FFB2-47DB-8D5C-D7BD1C406A1D}" type="presParOf" srcId="{B47F0B0F-59DF-4832-A785-D8EADCAAEE7E}" destId="{6DD3A9DC-8421-4BE7-BF0B-6010CDE00CD0}" srcOrd="3" destOrd="0" presId="urn:microsoft.com/office/officeart/2005/8/layout/radial5"/>
    <dgm:cxn modelId="{5F139104-9B20-4E7C-9A93-A32E6733EEC4}" type="presParOf" srcId="{6DD3A9DC-8421-4BE7-BF0B-6010CDE00CD0}" destId="{063BA05B-D745-4F12-B27E-4810E29F9CCA}" srcOrd="0" destOrd="0" presId="urn:microsoft.com/office/officeart/2005/8/layout/radial5"/>
    <dgm:cxn modelId="{5A739648-F344-471C-BEC1-486C93CFC095}" type="presParOf" srcId="{B47F0B0F-59DF-4832-A785-D8EADCAAEE7E}" destId="{B0B5F2A0-5E4E-4A6E-B340-E4AB298588EC}" srcOrd="4" destOrd="0" presId="urn:microsoft.com/office/officeart/2005/8/layout/radial5"/>
    <dgm:cxn modelId="{EFE76F9E-0E53-43D4-9C9F-7DC684FE7E94}" type="presParOf" srcId="{B47F0B0F-59DF-4832-A785-D8EADCAAEE7E}" destId="{347B4FAB-1266-471C-87B7-062F13961383}" srcOrd="5" destOrd="0" presId="urn:microsoft.com/office/officeart/2005/8/layout/radial5"/>
    <dgm:cxn modelId="{B3EE2DCE-F428-47A5-8D6B-D3F736B9A545}" type="presParOf" srcId="{347B4FAB-1266-471C-87B7-062F13961383}" destId="{D330A0A1-1E3D-42A1-A2ED-7D29615A5742}" srcOrd="0" destOrd="0" presId="urn:microsoft.com/office/officeart/2005/8/layout/radial5"/>
    <dgm:cxn modelId="{FC66540A-F796-476A-88D1-A706CAE8B856}" type="presParOf" srcId="{B47F0B0F-59DF-4832-A785-D8EADCAAEE7E}" destId="{427DC9C5-1255-4031-9936-2DCE07FC000E}" srcOrd="6" destOrd="0" presId="urn:microsoft.com/office/officeart/2005/8/layout/radial5"/>
    <dgm:cxn modelId="{306E5AE4-6620-4E8F-85CA-D26A6F7D92F3}" type="presParOf" srcId="{B47F0B0F-59DF-4832-A785-D8EADCAAEE7E}" destId="{F2A9213B-64B2-436E-B461-26C1AAAC92C1}" srcOrd="7" destOrd="0" presId="urn:microsoft.com/office/officeart/2005/8/layout/radial5"/>
    <dgm:cxn modelId="{FC7B6F4A-4373-49B5-A62F-15230DBBE322}" type="presParOf" srcId="{F2A9213B-64B2-436E-B461-26C1AAAC92C1}" destId="{8CAA0F9A-F695-48BD-89C7-751119693DF2}" srcOrd="0" destOrd="0" presId="urn:microsoft.com/office/officeart/2005/8/layout/radial5"/>
    <dgm:cxn modelId="{ACFA3603-8188-4867-9BC5-6BF0AA35F8A0}" type="presParOf" srcId="{B47F0B0F-59DF-4832-A785-D8EADCAAEE7E}" destId="{B45BF5B7-D6EC-4CC3-87F1-69E400E123D6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0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4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30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9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5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59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3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68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0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8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9589B-1F09-4E39-92F7-EAD3740A527F}" type="datetimeFigureOut">
              <a:rPr lang="en-US" smtClean="0"/>
              <a:t>24-Oct-18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6B0F7-D108-48C7-8841-41C8031F7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5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TLT213</a:t>
            </a:r>
            <a:br>
              <a:rPr lang="tr-TR" dirty="0" smtClean="0"/>
            </a:b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tr-TR" dirty="0" smtClean="0"/>
              <a:t>Bilgiler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Laboratuvar</a:t>
            </a:r>
            <a:r>
              <a:rPr lang="en-US" dirty="0"/>
              <a:t> </a:t>
            </a:r>
            <a:r>
              <a:rPr lang="en-US" dirty="0" err="1"/>
              <a:t>Terminolojisi</a:t>
            </a:r>
            <a:r>
              <a:rPr lang="en-US" dirty="0"/>
              <a:t> (</a:t>
            </a:r>
            <a:r>
              <a:rPr lang="en-US" dirty="0" err="1"/>
              <a:t>hatırlatma</a:t>
            </a:r>
            <a:r>
              <a:rPr lang="en-US" dirty="0"/>
              <a:t>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55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ANALİZ METOTLARI (hatırlatma)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4425"/>
            <a:ext cx="10515600" cy="50625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Spe</a:t>
            </a:r>
            <a:r>
              <a:rPr lang="tr-TR" dirty="0"/>
              <a:t>k</a:t>
            </a:r>
            <a:r>
              <a:rPr lang="en-US" dirty="0" err="1"/>
              <a:t>tro</a:t>
            </a:r>
            <a:r>
              <a:rPr lang="tr-TR" dirty="0"/>
              <a:t>f</a:t>
            </a:r>
            <a:r>
              <a:rPr lang="en-US" dirty="0" err="1"/>
              <a:t>otometr</a:t>
            </a:r>
            <a:r>
              <a:rPr lang="tr-TR" dirty="0" smtClean="0"/>
              <a:t>e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smtClean="0"/>
              <a:t>UV-VIS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smtClean="0"/>
              <a:t>Floresan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dirty="0" err="1" smtClean="0"/>
              <a:t>Fosforesan</a:t>
            </a:r>
            <a:endParaRPr lang="tr-TR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dirty="0" err="1" smtClean="0"/>
              <a:t>Kemilüminesan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Tü</a:t>
            </a:r>
            <a:r>
              <a:rPr lang="en-US" dirty="0" err="1" smtClean="0"/>
              <a:t>rbidimetr</a:t>
            </a:r>
            <a:r>
              <a:rPr lang="tr-TR" dirty="0" smtClean="0"/>
              <a:t>e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Nefelometre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Kromatografi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Kütle </a:t>
            </a:r>
            <a:r>
              <a:rPr lang="tr-TR" dirty="0" smtClean="0"/>
              <a:t>spektrometresi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97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881743" y="780596"/>
            <a:ext cx="105156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 err="1" smtClean="0"/>
              <a:t>Hastalık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teşhisi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tedavisi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hastalığın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tedavi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sürecinin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takibi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tedavinin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belirlenmesi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koruyucu</a:t>
            </a:r>
            <a:r>
              <a:rPr lang="en-US" altLang="en-US" sz="2800" dirty="0" smtClean="0"/>
              <a:t>/</a:t>
            </a:r>
            <a:r>
              <a:rPr lang="en-US" altLang="en-US" sz="2800" dirty="0" err="1" smtClean="0"/>
              <a:t>önleyici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hekimlik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tanı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amaçlı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olarak</a:t>
            </a:r>
            <a:r>
              <a:rPr lang="en-US" altLang="en-US" sz="2800" dirty="0" smtClean="0"/>
              <a:t> da </a:t>
            </a:r>
            <a:r>
              <a:rPr lang="en-US" altLang="en-US" sz="2800" dirty="0" err="1" smtClean="0"/>
              <a:t>ön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tanı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ayırıcı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tanı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süreçlerinde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önemli</a:t>
            </a:r>
            <a:r>
              <a:rPr lang="en-US" altLang="en-US" sz="2800" dirty="0" smtClean="0"/>
              <a:t> role </a:t>
            </a:r>
            <a:r>
              <a:rPr lang="en-US" altLang="en-US" sz="2800" dirty="0" err="1" smtClean="0"/>
              <a:t>sahiptir</a:t>
            </a:r>
            <a:r>
              <a:rPr lang="en-US" altLang="en-US" sz="2800" dirty="0" smtClean="0"/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 smtClean="0"/>
              <a:t> </a:t>
            </a:r>
            <a:r>
              <a:rPr lang="en-US" altLang="en-US" sz="2800" b="1" dirty="0" err="1" smtClean="0"/>
              <a:t>Mesleki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terminoloji</a:t>
            </a:r>
            <a:r>
              <a:rPr lang="en-US" altLang="en-US" sz="2800" b="1" dirty="0" smtClean="0"/>
              <a:t> </a:t>
            </a:r>
            <a:r>
              <a:rPr lang="en-US" altLang="en-US" sz="2800" dirty="0" err="1" smtClean="0"/>
              <a:t>ise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teknik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uygulamalar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raporlama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sürecinde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uuslararası</a:t>
            </a:r>
            <a:r>
              <a:rPr lang="en-US" altLang="en-US" sz="2800" dirty="0" smtClean="0"/>
              <a:t> Kabul </a:t>
            </a:r>
            <a:r>
              <a:rPr lang="en-US" altLang="en-US" sz="2800" dirty="0" err="1" smtClean="0"/>
              <a:t>edilen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terimlerin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öğrenilmesi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kullanılması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böylece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iletişimde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doğru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bilginin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alınması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aktarılmasını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sağlamak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amacıyla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klinik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temel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laboratuvar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personelleri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için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önemlidir</a:t>
            </a:r>
            <a:r>
              <a:rPr lang="en-US" altLang="en-US" sz="2800" dirty="0" smtClean="0"/>
              <a:t>.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endParaRPr lang="tr-T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6017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6169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Klinik</a:t>
            </a:r>
            <a:r>
              <a:rPr lang="en-US" sz="3200" dirty="0" smtClean="0"/>
              <a:t> </a:t>
            </a:r>
            <a:r>
              <a:rPr lang="en-US" sz="3200" dirty="0" err="1" smtClean="0"/>
              <a:t>biyokimya</a:t>
            </a:r>
            <a:r>
              <a:rPr lang="en-US" sz="3200" dirty="0" smtClean="0"/>
              <a:t> </a:t>
            </a:r>
            <a:r>
              <a:rPr lang="en-US" sz="3200" dirty="0" err="1" smtClean="0"/>
              <a:t>laboratuvarı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görevi</a:t>
            </a:r>
            <a:endParaRPr lang="en-US" sz="3200" dirty="0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941294"/>
            <a:ext cx="10515600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en-US" sz="2800" dirty="0"/>
              <a:t>Klinik Biyokimya </a:t>
            </a:r>
            <a:r>
              <a:rPr lang="tr-TR" altLang="en-US" sz="2800" dirty="0" smtClean="0"/>
              <a:t>laboratuvarı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genel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olarak</a:t>
            </a:r>
            <a:r>
              <a:rPr lang="en-US" altLang="en-US" sz="2800" dirty="0" smtClean="0"/>
              <a:t> b</a:t>
            </a:r>
            <a:r>
              <a:rPr lang="tr-TR" altLang="en-US" sz="2800" b="1" dirty="0" err="1" smtClean="0"/>
              <a:t>iyolojik</a:t>
            </a:r>
            <a:r>
              <a:rPr lang="tr-TR" altLang="en-US" sz="2800" b="1" dirty="0" smtClean="0"/>
              <a:t> materyallerde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:</a:t>
            </a:r>
          </a:p>
          <a:p>
            <a:pPr lvl="1" eaLnBrk="1" hangingPunct="1">
              <a:spcBef>
                <a:spcPct val="50000"/>
              </a:spcBef>
            </a:pPr>
            <a:r>
              <a:rPr lang="tr-TR" altLang="en-US" sz="2800" dirty="0" smtClean="0"/>
              <a:t>hastalıkların tanısı</a:t>
            </a:r>
            <a:r>
              <a:rPr lang="tr-TR" altLang="en-US" sz="2800" dirty="0"/>
              <a:t>, </a:t>
            </a:r>
            <a:endParaRPr lang="en-US" altLang="en-US" sz="2800" dirty="0" smtClean="0"/>
          </a:p>
          <a:p>
            <a:pPr lvl="1" eaLnBrk="1" hangingPunct="1">
              <a:spcBef>
                <a:spcPct val="50000"/>
              </a:spcBef>
            </a:pPr>
            <a:r>
              <a:rPr lang="tr-TR" altLang="en-US" sz="2800" dirty="0" smtClean="0"/>
              <a:t>hastalıkların ayırıcı </a:t>
            </a:r>
            <a:r>
              <a:rPr lang="tr-TR" altLang="en-US" sz="2800" dirty="0"/>
              <a:t>tanısı, </a:t>
            </a:r>
            <a:endParaRPr lang="en-US" altLang="en-US" sz="2800" dirty="0" smtClean="0"/>
          </a:p>
          <a:p>
            <a:pPr lvl="1" eaLnBrk="1" hangingPunct="1">
              <a:spcBef>
                <a:spcPct val="50000"/>
              </a:spcBef>
            </a:pPr>
            <a:r>
              <a:rPr lang="tr-TR" altLang="en-US" sz="2800" dirty="0" smtClean="0"/>
              <a:t>bir </a:t>
            </a:r>
            <a:r>
              <a:rPr lang="tr-TR" altLang="en-US" sz="2800" dirty="0"/>
              <a:t>hastalığın şiddetinin belirlenmesi, </a:t>
            </a:r>
            <a:endParaRPr lang="en-US" altLang="en-US" sz="2800" dirty="0" smtClean="0"/>
          </a:p>
          <a:p>
            <a:pPr lvl="1" eaLnBrk="1" hangingPunct="1">
              <a:spcBef>
                <a:spcPct val="50000"/>
              </a:spcBef>
            </a:pPr>
            <a:r>
              <a:rPr lang="tr-TR" altLang="en-US" sz="2800" dirty="0" smtClean="0"/>
              <a:t>bir </a:t>
            </a:r>
            <a:r>
              <a:rPr lang="tr-TR" altLang="en-US" sz="2800" dirty="0"/>
              <a:t>hastalığın </a:t>
            </a:r>
            <a:r>
              <a:rPr lang="en-US" altLang="en-US" sz="2800" dirty="0" err="1" smtClean="0"/>
              <a:t>tedavisinin</a:t>
            </a:r>
            <a:r>
              <a:rPr lang="en-US" altLang="en-US" sz="2800" dirty="0" smtClean="0"/>
              <a:t> (</a:t>
            </a:r>
            <a:r>
              <a:rPr lang="tr-TR" altLang="en-US" sz="2800" dirty="0" smtClean="0"/>
              <a:t>sağaltımının</a:t>
            </a:r>
            <a:r>
              <a:rPr lang="en-US" altLang="en-US" sz="2800" dirty="0" smtClean="0"/>
              <a:t>)</a:t>
            </a:r>
            <a:r>
              <a:rPr lang="tr-TR" altLang="en-US" sz="2800" dirty="0" smtClean="0"/>
              <a:t> </a:t>
            </a:r>
            <a:r>
              <a:rPr lang="tr-TR" altLang="en-US" sz="2800" dirty="0"/>
              <a:t>izlenmesi, </a:t>
            </a:r>
            <a:endParaRPr lang="en-US" altLang="en-US" sz="2800" dirty="0" smtClean="0"/>
          </a:p>
          <a:p>
            <a:pPr lvl="1" eaLnBrk="1" hangingPunct="1">
              <a:spcBef>
                <a:spcPct val="50000"/>
              </a:spcBef>
            </a:pPr>
            <a:r>
              <a:rPr lang="tr-TR" altLang="en-US" sz="2800" dirty="0" smtClean="0"/>
              <a:t>bulgu </a:t>
            </a:r>
            <a:r>
              <a:rPr lang="tr-TR" altLang="en-US" sz="2800" dirty="0"/>
              <a:t>vermeyen bir hastalığın ortaya çıkarılması </a:t>
            </a:r>
            <a:endParaRPr lang="en-US" altLang="en-US" sz="2800" dirty="0"/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tr-TR" altLang="en-US" sz="2800" dirty="0" smtClean="0"/>
              <a:t>amacıyla </a:t>
            </a:r>
            <a:r>
              <a:rPr lang="tr-TR" altLang="en-US" sz="2800" b="1" dirty="0"/>
              <a:t>laboratuvar analizleri</a:t>
            </a:r>
            <a:r>
              <a:rPr lang="tr-TR" altLang="en-US" sz="2800" dirty="0"/>
              <a:t> yapılır</a:t>
            </a:r>
            <a:r>
              <a:rPr lang="tr-TR" altLang="en-US" sz="2800" dirty="0" smtClean="0"/>
              <a:t>.</a:t>
            </a:r>
            <a:endParaRPr lang="en-US" altLang="en-US" sz="2800" dirty="0" smtClean="0"/>
          </a:p>
          <a:p>
            <a:pPr marL="0" indent="0" algn="just" eaLnBrk="1" hangingPunct="1">
              <a:spcBef>
                <a:spcPct val="50000"/>
              </a:spcBef>
              <a:buNone/>
            </a:pPr>
            <a:r>
              <a:rPr lang="en-US" altLang="en-US" sz="2800" dirty="0" err="1" smtClean="0"/>
              <a:t>Bunlara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ek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olarak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sağlıklı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bireyler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için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hastalık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oluşmadan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rutin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sağlanması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amacıyla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bebek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çocuklarda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büyüme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gelişimin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izlenmesi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gibi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hastalıktan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bağımsız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durumlarda</a:t>
            </a:r>
            <a:r>
              <a:rPr lang="en-US" altLang="en-US" sz="2800" dirty="0" smtClean="0"/>
              <a:t> da </a:t>
            </a:r>
            <a:r>
              <a:rPr lang="en-US" altLang="en-US" sz="2800" dirty="0" err="1" smtClean="0"/>
              <a:t>analizler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yapılabilir</a:t>
            </a:r>
            <a:r>
              <a:rPr lang="en-US" altLang="en-US" sz="2800" dirty="0" smtClean="0"/>
              <a:t>.</a:t>
            </a:r>
            <a:endParaRPr lang="tr-T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037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0988"/>
            <a:ext cx="10515600" cy="56659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Laboratuvarda</a:t>
            </a:r>
            <a:r>
              <a:rPr lang="en-US" dirty="0" smtClean="0"/>
              <a:t> </a:t>
            </a:r>
            <a:r>
              <a:rPr lang="en-US" dirty="0" err="1" smtClean="0"/>
              <a:t>gerçekleştirilen</a:t>
            </a:r>
            <a:r>
              <a:rPr lang="en-US" dirty="0" smtClean="0"/>
              <a:t> </a:t>
            </a:r>
            <a:r>
              <a:rPr lang="en-US" dirty="0" err="1" smtClean="0"/>
              <a:t>analizler</a:t>
            </a:r>
            <a:r>
              <a:rPr lang="en-US" dirty="0" smtClean="0"/>
              <a:t> </a:t>
            </a:r>
            <a:r>
              <a:rPr lang="en-US" dirty="0" err="1" smtClean="0"/>
              <a:t>verdikleri</a:t>
            </a:r>
            <a:r>
              <a:rPr lang="en-US" dirty="0" smtClean="0"/>
              <a:t> </a:t>
            </a:r>
            <a:r>
              <a:rPr lang="en-US" dirty="0" err="1" smtClean="0"/>
              <a:t>sonucun</a:t>
            </a:r>
            <a:r>
              <a:rPr lang="en-US" dirty="0" smtClean="0"/>
              <a:t> </a:t>
            </a:r>
            <a:r>
              <a:rPr lang="en-US" dirty="0" err="1" smtClean="0"/>
              <a:t>niteliğine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2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grupta</a:t>
            </a:r>
            <a:r>
              <a:rPr lang="en-US" dirty="0" smtClean="0"/>
              <a:t> </a:t>
            </a:r>
            <a:r>
              <a:rPr lang="en-US" dirty="0" err="1" smtClean="0"/>
              <a:t>toplanırlar</a:t>
            </a:r>
            <a:r>
              <a:rPr lang="en-US" dirty="0" smtClean="0"/>
              <a:t>:</a:t>
            </a:r>
          </a:p>
          <a:p>
            <a:pPr lvl="1" algn="just">
              <a:lnSpc>
                <a:spcPct val="150000"/>
              </a:lnSpc>
            </a:pPr>
            <a:r>
              <a:rPr lang="en-US" dirty="0" err="1" smtClean="0"/>
              <a:t>Kalitatif</a:t>
            </a:r>
            <a:r>
              <a:rPr lang="en-US" dirty="0" smtClean="0"/>
              <a:t> (</a:t>
            </a:r>
            <a:r>
              <a:rPr lang="en-US" dirty="0" err="1" smtClean="0"/>
              <a:t>nitel</a:t>
            </a:r>
            <a:r>
              <a:rPr lang="en-US" dirty="0" smtClean="0"/>
              <a:t>) </a:t>
            </a:r>
            <a:r>
              <a:rPr lang="en-US" dirty="0" err="1" smtClean="0"/>
              <a:t>analizler</a:t>
            </a:r>
            <a:r>
              <a:rPr lang="en-US" dirty="0" smtClean="0"/>
              <a:t>: </a:t>
            </a:r>
            <a:r>
              <a:rPr lang="en-US" dirty="0" err="1" smtClean="0"/>
              <a:t>Tanımlama</a:t>
            </a:r>
            <a:r>
              <a:rPr lang="en-US" dirty="0" smtClean="0"/>
              <a:t> </a:t>
            </a:r>
            <a:r>
              <a:rPr lang="en-US" dirty="0" err="1" smtClean="0"/>
              <a:t>testleridir</a:t>
            </a:r>
            <a:r>
              <a:rPr lang="en-US" dirty="0" smtClean="0"/>
              <a:t>;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var-yok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pozitif-negatif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</a:p>
          <a:p>
            <a:pPr lvl="1" algn="just">
              <a:lnSpc>
                <a:spcPct val="150000"/>
              </a:lnSpc>
            </a:pPr>
            <a:r>
              <a:rPr lang="en-US" dirty="0" err="1" smtClean="0"/>
              <a:t>Kantitatif</a:t>
            </a:r>
            <a:r>
              <a:rPr lang="en-US" dirty="0" smtClean="0"/>
              <a:t> (</a:t>
            </a:r>
            <a:r>
              <a:rPr lang="en-US" dirty="0" err="1" smtClean="0"/>
              <a:t>nicel</a:t>
            </a:r>
            <a:r>
              <a:rPr lang="en-US" dirty="0" smtClean="0"/>
              <a:t>) </a:t>
            </a:r>
            <a:r>
              <a:rPr lang="en-US" dirty="0" err="1" smtClean="0"/>
              <a:t>analizler</a:t>
            </a:r>
            <a:r>
              <a:rPr lang="en-US" dirty="0" smtClean="0"/>
              <a:t>: </a:t>
            </a:r>
            <a:r>
              <a:rPr lang="en-US" dirty="0" err="1" smtClean="0"/>
              <a:t>Miktar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r>
              <a:rPr lang="en-US" dirty="0" smtClean="0"/>
              <a:t> </a:t>
            </a:r>
            <a:r>
              <a:rPr lang="en-US" dirty="0" err="1" smtClean="0"/>
              <a:t>analizleridir</a:t>
            </a:r>
            <a:r>
              <a:rPr lang="en-US" dirty="0" smtClean="0"/>
              <a:t>;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miktar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büyüklüğünü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sayı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birimle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39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09480" y="484095"/>
            <a:ext cx="6734270" cy="5916706"/>
          </a:xfrm>
        </p:spPr>
        <p:txBody>
          <a:bodyPr>
            <a:noAutofit/>
          </a:bodyPr>
          <a:lstStyle/>
          <a:p>
            <a:pPr algn="just"/>
            <a:r>
              <a:rPr lang="tr-TR" sz="2000" dirty="0" smtClean="0"/>
              <a:t>Teşhis (</a:t>
            </a:r>
            <a:r>
              <a:rPr lang="tr-TR" sz="2000" dirty="0" err="1" smtClean="0"/>
              <a:t>diagnoz</a:t>
            </a:r>
            <a:r>
              <a:rPr lang="tr-TR" sz="2000" dirty="0" smtClean="0"/>
              <a:t>) : tanı ve ayırıcı tanılar hastalığın teşhisinde, tedavi için doğru teşhisin konulmasında</a:t>
            </a:r>
          </a:p>
          <a:p>
            <a:pPr algn="just"/>
            <a:r>
              <a:rPr lang="tr-TR" sz="2000" dirty="0" err="1" smtClean="0"/>
              <a:t>Prognoz</a:t>
            </a:r>
            <a:r>
              <a:rPr lang="tr-TR" sz="2000" dirty="0" smtClean="0"/>
              <a:t>/seyir : hastalığın </a:t>
            </a:r>
            <a:r>
              <a:rPr lang="tr-TR" sz="2000" dirty="0" err="1" smtClean="0"/>
              <a:t>prognozu</a:t>
            </a:r>
            <a:r>
              <a:rPr lang="tr-TR" sz="2000" dirty="0" smtClean="0"/>
              <a:t> uygulanan tedavinin hastalığın gidişatına olan etkisini açıklar.</a:t>
            </a:r>
          </a:p>
          <a:p>
            <a:pPr algn="just"/>
            <a:r>
              <a:rPr lang="tr-TR" sz="2000" dirty="0" smtClean="0"/>
              <a:t>Hastalık </a:t>
            </a:r>
            <a:r>
              <a:rPr lang="tr-TR" sz="2000" dirty="0" err="1" smtClean="0"/>
              <a:t>teşhsinde</a:t>
            </a:r>
            <a:r>
              <a:rPr lang="tr-TR" sz="2000" dirty="0" smtClean="0"/>
              <a:t> kullanılan «tanı yöntemlerinden elde edilen sonuçlara laboratuvar bulguları» </a:t>
            </a:r>
            <a:r>
              <a:rPr lang="en-US" sz="2000" dirty="0" err="1" smtClean="0"/>
              <a:t>denir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Bu </a:t>
            </a:r>
            <a:r>
              <a:rPr lang="en-US" sz="2000" dirty="0" err="1" smtClean="0"/>
              <a:t>bulgular</a:t>
            </a:r>
            <a:r>
              <a:rPr lang="en-US" sz="2000" dirty="0" smtClean="0"/>
              <a:t> </a:t>
            </a:r>
            <a:r>
              <a:rPr lang="en-US" sz="2000" dirty="0" err="1" smtClean="0"/>
              <a:t>tedavinin</a:t>
            </a:r>
            <a:r>
              <a:rPr lang="en-US" sz="2000" dirty="0" smtClean="0"/>
              <a:t> </a:t>
            </a:r>
            <a:r>
              <a:rPr lang="en-US" sz="2000" dirty="0" err="1" smtClean="0"/>
              <a:t>değişik</a:t>
            </a:r>
            <a:r>
              <a:rPr lang="en-US" sz="2000" dirty="0" smtClean="0"/>
              <a:t> </a:t>
            </a:r>
            <a:r>
              <a:rPr lang="en-US" sz="2000" dirty="0" err="1" smtClean="0"/>
              <a:t>dönemlerinde</a:t>
            </a:r>
            <a:r>
              <a:rPr lang="en-US" sz="2000" dirty="0" smtClean="0"/>
              <a:t> </a:t>
            </a:r>
            <a:r>
              <a:rPr lang="en-US" sz="2000" dirty="0" err="1" smtClean="0"/>
              <a:t>yapılan</a:t>
            </a:r>
            <a:r>
              <a:rPr lang="en-US" sz="2000" dirty="0" smtClean="0"/>
              <a:t> </a:t>
            </a:r>
            <a:r>
              <a:rPr lang="en-US" sz="2000" dirty="0" err="1" smtClean="0"/>
              <a:t>testlerle</a:t>
            </a:r>
            <a:r>
              <a:rPr lang="en-US" sz="2000" dirty="0" smtClean="0"/>
              <a:t> </a:t>
            </a:r>
            <a:r>
              <a:rPr lang="en-US" sz="2000" dirty="0" err="1" smtClean="0"/>
              <a:t>güncel</a:t>
            </a:r>
            <a:r>
              <a:rPr lang="en-US" sz="2000" dirty="0" smtClean="0"/>
              <a:t> </a:t>
            </a:r>
            <a:r>
              <a:rPr lang="en-US" sz="2000" dirty="0" err="1" smtClean="0"/>
              <a:t>olarak</a:t>
            </a:r>
            <a:r>
              <a:rPr lang="en-US" sz="2000" dirty="0" smtClean="0"/>
              <a:t> </a:t>
            </a:r>
            <a:r>
              <a:rPr lang="en-US" sz="2000" dirty="0" err="1" smtClean="0"/>
              <a:t>elde</a:t>
            </a:r>
            <a:r>
              <a:rPr lang="en-US" sz="2000" dirty="0" smtClean="0"/>
              <a:t> </a:t>
            </a:r>
            <a:r>
              <a:rPr lang="en-US" sz="2000" dirty="0" err="1" smtClean="0"/>
              <a:t>edilir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kıyaslanır</a:t>
            </a:r>
            <a:r>
              <a:rPr lang="en-US" sz="2000" dirty="0" smtClean="0"/>
              <a:t>.  </a:t>
            </a:r>
            <a:r>
              <a:rPr lang="tr-TR" sz="2000" dirty="0" smtClean="0"/>
              <a:t>«hastalık patolojisini» tanımlayan parametrelerde (değişkenlerde) azalma eğilimi varsa, tedaviye olumlu yanıt verilmiş demektir. Bu durumda hastalığın </a:t>
            </a:r>
            <a:r>
              <a:rPr lang="tr-TR" sz="2000" dirty="0" err="1" smtClean="0"/>
              <a:t>prognozu</a:t>
            </a:r>
            <a:r>
              <a:rPr lang="tr-TR" sz="2000" dirty="0" smtClean="0"/>
              <a:t> iyidir denir. Tam tersi durumda </a:t>
            </a:r>
            <a:r>
              <a:rPr lang="tr-TR" sz="2000" dirty="0" err="1" smtClean="0"/>
              <a:t>prognozu</a:t>
            </a:r>
            <a:r>
              <a:rPr lang="tr-TR" sz="2000" dirty="0" smtClean="0"/>
              <a:t> kötüdür denir.</a:t>
            </a:r>
          </a:p>
          <a:p>
            <a:pPr algn="just"/>
            <a:r>
              <a:rPr lang="tr-TR" sz="2000" dirty="0" smtClean="0"/>
              <a:t>Hastalık </a:t>
            </a:r>
            <a:r>
              <a:rPr lang="tr-TR" sz="2000" dirty="0" err="1" smtClean="0"/>
              <a:t>prognozu</a:t>
            </a:r>
            <a:r>
              <a:rPr lang="tr-TR" sz="2000" dirty="0" smtClean="0"/>
              <a:t> hastaların </a:t>
            </a:r>
            <a:r>
              <a:rPr lang="tr-TR" sz="2000" dirty="0" err="1" smtClean="0"/>
              <a:t>morbidite</a:t>
            </a:r>
            <a:r>
              <a:rPr lang="tr-TR" sz="2000" dirty="0" smtClean="0"/>
              <a:t> ve </a:t>
            </a:r>
            <a:r>
              <a:rPr lang="tr-TR" sz="2000" dirty="0" err="1" smtClean="0"/>
              <a:t>mortalite</a:t>
            </a:r>
            <a:r>
              <a:rPr lang="tr-TR" sz="2000" dirty="0" smtClean="0"/>
              <a:t> </a:t>
            </a:r>
            <a:r>
              <a:rPr lang="tr-TR" sz="2000" dirty="0" err="1" smtClean="0"/>
              <a:t>düzeyinibelirlemede</a:t>
            </a:r>
            <a:r>
              <a:rPr lang="tr-TR" sz="2000" dirty="0" smtClean="0"/>
              <a:t> önemlidir.</a:t>
            </a:r>
          </a:p>
          <a:p>
            <a:pPr algn="just"/>
            <a:r>
              <a:rPr lang="tr-TR" sz="2000" dirty="0" err="1" smtClean="0"/>
              <a:t>Morbidite</a:t>
            </a:r>
            <a:r>
              <a:rPr lang="tr-TR" sz="2000" dirty="0" smtClean="0"/>
              <a:t>: hastalık süreci, </a:t>
            </a:r>
          </a:p>
          <a:p>
            <a:pPr algn="just"/>
            <a:r>
              <a:rPr lang="tr-TR" sz="2000" dirty="0" err="1" smtClean="0"/>
              <a:t>Mortalite</a:t>
            </a:r>
            <a:r>
              <a:rPr lang="tr-TR" sz="2000" dirty="0" smtClean="0"/>
              <a:t>: ölüm, ölüme yakınlık.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endParaRPr lang="en-US" sz="2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7300912" y="484095"/>
          <a:ext cx="4466105" cy="3837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934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71449" y="157164"/>
            <a:ext cx="11801475" cy="6429374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Morbidite</a:t>
            </a:r>
            <a:r>
              <a:rPr lang="tr-TR" dirty="0" smtClean="0"/>
              <a:t> (</a:t>
            </a:r>
            <a:r>
              <a:rPr lang="tr-TR" dirty="0" err="1" smtClean="0"/>
              <a:t>morbidity</a:t>
            </a:r>
            <a:r>
              <a:rPr lang="tr-TR" dirty="0" smtClean="0"/>
              <a:t>): </a:t>
            </a:r>
            <a:r>
              <a:rPr lang="tr-TR" dirty="0" err="1" smtClean="0"/>
              <a:t>latince</a:t>
            </a:r>
            <a:r>
              <a:rPr lang="tr-TR" dirty="0" smtClean="0"/>
              <a:t> </a:t>
            </a:r>
            <a:r>
              <a:rPr lang="tr-TR" dirty="0" err="1" smtClean="0"/>
              <a:t>morbidus</a:t>
            </a:r>
            <a:r>
              <a:rPr lang="tr-TR" dirty="0" smtClean="0"/>
              <a:t>, hasta , sağlıksız anlamındadır. </a:t>
            </a:r>
          </a:p>
          <a:p>
            <a:pPr lvl="1"/>
            <a:r>
              <a:rPr lang="tr-TR" dirty="0" err="1" smtClean="0"/>
              <a:t>Herhangibir</a:t>
            </a:r>
            <a:r>
              <a:rPr lang="tr-TR" dirty="0" smtClean="0"/>
              <a:t> nedenden dolayı ortaya çıkmış olan hastalık tablosu, engellilik, veya zayıflamış sağlık tablosu olarak tanımlanır.</a:t>
            </a:r>
          </a:p>
          <a:p>
            <a:r>
              <a:rPr lang="tr-TR" dirty="0" err="1" smtClean="0"/>
              <a:t>Mortalite</a:t>
            </a:r>
            <a:r>
              <a:rPr lang="tr-TR" dirty="0" smtClean="0"/>
              <a:t> (</a:t>
            </a:r>
            <a:r>
              <a:rPr lang="tr-TR" dirty="0" err="1" smtClean="0"/>
              <a:t>mortality</a:t>
            </a:r>
            <a:r>
              <a:rPr lang="tr-TR" dirty="0" smtClean="0"/>
              <a:t>) : Ölüm, ölüm oranı, </a:t>
            </a:r>
            <a:r>
              <a:rPr lang="tr-TR" dirty="0" err="1" smtClean="0"/>
              <a:t>öümlülük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Morbidite</a:t>
            </a:r>
            <a:r>
              <a:rPr lang="tr-TR" dirty="0" smtClean="0"/>
              <a:t> özetle hastalığın görülmesi, </a:t>
            </a:r>
            <a:r>
              <a:rPr lang="tr-TR" dirty="0" err="1" smtClean="0"/>
              <a:t>morbidite</a:t>
            </a:r>
            <a:r>
              <a:rPr lang="tr-TR" dirty="0" smtClean="0"/>
              <a:t> oranı hastalığın görülme oranıdır.</a:t>
            </a:r>
          </a:p>
          <a:p>
            <a:r>
              <a:rPr lang="tr-TR" dirty="0" smtClean="0"/>
              <a:t>Yaşlanma (</a:t>
            </a:r>
            <a:r>
              <a:rPr lang="tr-TR" dirty="0" err="1" smtClean="0"/>
              <a:t>Senescence</a:t>
            </a:r>
            <a:r>
              <a:rPr lang="tr-TR" dirty="0" smtClean="0"/>
              <a:t>) biyolojik olarak yaşlanmayı tanımlar.</a:t>
            </a:r>
          </a:p>
          <a:p>
            <a:r>
              <a:rPr lang="tr-TR" dirty="0" smtClean="0"/>
              <a:t>Tedavi ve Kür farkı:</a:t>
            </a:r>
          </a:p>
          <a:p>
            <a:pPr lvl="1"/>
            <a:r>
              <a:rPr lang="tr-TR" dirty="0" smtClean="0"/>
              <a:t>Kür tamamen hastalık tablosu yada tıbbi durumun ortadan kalkmasıdır. </a:t>
            </a:r>
          </a:p>
          <a:p>
            <a:pPr lvl="1"/>
            <a:r>
              <a:rPr lang="en-US" dirty="0" smtClean="0"/>
              <a:t>Tedavi (</a:t>
            </a:r>
            <a:r>
              <a:rPr lang="en-US" dirty="0" err="1" smtClean="0"/>
              <a:t>Sağaltım</a:t>
            </a:r>
            <a:r>
              <a:rPr lang="en-US" dirty="0" smtClean="0"/>
              <a:t>) </a:t>
            </a:r>
            <a:r>
              <a:rPr lang="tr-TR" dirty="0" smtClean="0"/>
              <a:t>ise </a:t>
            </a:r>
            <a:r>
              <a:rPr lang="en-US" dirty="0" err="1" smtClean="0"/>
              <a:t>Sağlığı</a:t>
            </a:r>
            <a:r>
              <a:rPr lang="en-US" dirty="0" smtClean="0"/>
              <a:t> </a:t>
            </a:r>
            <a:r>
              <a:rPr lang="en-US" dirty="0" err="1" smtClean="0"/>
              <a:t>bozulmuş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bireyi</a:t>
            </a:r>
            <a:r>
              <a:rPr lang="en-US" dirty="0" smtClean="0"/>
              <a:t> </a:t>
            </a:r>
            <a:r>
              <a:rPr lang="en-US" dirty="0" err="1" smtClean="0"/>
              <a:t>sağlıklı</a:t>
            </a:r>
            <a:r>
              <a:rPr lang="en-US" dirty="0" smtClean="0"/>
              <a:t> </a:t>
            </a:r>
            <a:r>
              <a:rPr lang="en-US" dirty="0" err="1" smtClean="0"/>
              <a:t>duruma</a:t>
            </a:r>
            <a:r>
              <a:rPr lang="en-US" dirty="0" smtClean="0"/>
              <a:t> </a:t>
            </a:r>
            <a:r>
              <a:rPr lang="en-US" dirty="0" err="1" smtClean="0"/>
              <a:t>kavuşturma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r>
              <a:rPr lang="en-US" dirty="0" smtClean="0"/>
              <a:t> </a:t>
            </a:r>
            <a:r>
              <a:rPr lang="en-US" dirty="0" err="1" smtClean="0"/>
              <a:t>bütünüdür</a:t>
            </a:r>
            <a:r>
              <a:rPr lang="en-US" dirty="0" smtClean="0"/>
              <a:t>.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şekillerine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 </a:t>
            </a:r>
            <a:r>
              <a:rPr lang="en-US" dirty="0" err="1" smtClean="0"/>
              <a:t>verilmektedir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sz="3200" dirty="0"/>
              <a:t>Tedavi</a:t>
            </a:r>
            <a:r>
              <a:rPr lang="tr-TR" dirty="0" smtClean="0"/>
              <a:t> Türleri:</a:t>
            </a:r>
          </a:p>
          <a:p>
            <a:pPr marL="457200" lvl="1" indent="0">
              <a:buNone/>
            </a:pPr>
            <a:r>
              <a:rPr lang="en-US" dirty="0" smtClean="0"/>
              <a:t>• 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: </a:t>
            </a:r>
            <a:r>
              <a:rPr lang="en-US" dirty="0" err="1" smtClean="0"/>
              <a:t>Hastaligin</a:t>
            </a:r>
            <a:r>
              <a:rPr lang="en-US" dirty="0" smtClean="0"/>
              <a:t> </a:t>
            </a:r>
            <a:r>
              <a:rPr lang="en-US" dirty="0" err="1" smtClean="0"/>
              <a:t>nedenini</a:t>
            </a:r>
            <a:r>
              <a:rPr lang="en-US" dirty="0" smtClean="0"/>
              <a:t> </a:t>
            </a:r>
            <a:r>
              <a:rPr lang="en-US" dirty="0" err="1" smtClean="0"/>
              <a:t>tamamen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kaldiracak</a:t>
            </a:r>
            <a:r>
              <a:rPr lang="en-US" dirty="0" smtClean="0"/>
              <a:t> </a:t>
            </a:r>
            <a:r>
              <a:rPr lang="en-US" dirty="0" err="1" smtClean="0"/>
              <a:t>sekilde</a:t>
            </a:r>
            <a:r>
              <a:rPr lang="en-US" dirty="0" smtClean="0"/>
              <a:t> </a:t>
            </a:r>
            <a:r>
              <a:rPr lang="en-US" dirty="0" err="1" smtClean="0"/>
              <a:t>yapilan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seklidir</a:t>
            </a:r>
            <a:r>
              <a:rPr lang="en-US" dirty="0" smtClean="0"/>
              <a:t>. </a:t>
            </a:r>
          </a:p>
          <a:p>
            <a:pPr marL="457200" lvl="1" indent="0">
              <a:buNone/>
            </a:pPr>
            <a:r>
              <a:rPr lang="en-US" dirty="0" smtClean="0"/>
              <a:t>•  </a:t>
            </a:r>
            <a:r>
              <a:rPr lang="en-US" dirty="0" err="1" smtClean="0"/>
              <a:t>Palyatif</a:t>
            </a:r>
            <a:r>
              <a:rPr lang="en-US" dirty="0" smtClean="0"/>
              <a:t> (</a:t>
            </a:r>
            <a:r>
              <a:rPr lang="en-US" dirty="0" err="1" smtClean="0"/>
              <a:t>semptomatik</a:t>
            </a:r>
            <a:r>
              <a:rPr lang="en-US" dirty="0" smtClean="0"/>
              <a:t>) </a:t>
            </a:r>
            <a:r>
              <a:rPr lang="en-US" dirty="0" err="1" smtClean="0"/>
              <a:t>tedavi</a:t>
            </a:r>
            <a:r>
              <a:rPr lang="en-US" dirty="0" smtClean="0"/>
              <a:t>: </a:t>
            </a:r>
            <a:r>
              <a:rPr lang="en-US" dirty="0" err="1" smtClean="0"/>
              <a:t>Hastaligin</a:t>
            </a:r>
            <a:r>
              <a:rPr lang="en-US" dirty="0" smtClean="0"/>
              <a:t> </a:t>
            </a:r>
            <a:r>
              <a:rPr lang="en-US" dirty="0" err="1" smtClean="0"/>
              <a:t>nedenini</a:t>
            </a:r>
            <a:r>
              <a:rPr lang="en-US" dirty="0" smtClean="0"/>
              <a:t> </a:t>
            </a:r>
            <a:r>
              <a:rPr lang="en-US" dirty="0" err="1" smtClean="0"/>
              <a:t>tamamen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kaldirmadan</a:t>
            </a:r>
            <a:r>
              <a:rPr lang="en-US" dirty="0" smtClean="0"/>
              <a:t>,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ilain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err="1" smtClean="0"/>
              <a:t>kullanildigi</a:t>
            </a:r>
            <a:r>
              <a:rPr lang="en-US" dirty="0" smtClean="0"/>
              <a:t>  sure  </a:t>
            </a:r>
            <a:r>
              <a:rPr lang="en-US" dirty="0" err="1" smtClean="0"/>
              <a:t>içinde</a:t>
            </a:r>
            <a:r>
              <a:rPr lang="en-US" dirty="0" smtClean="0"/>
              <a:t>    </a:t>
            </a:r>
            <a:r>
              <a:rPr lang="en-US" dirty="0" err="1" smtClean="0"/>
              <a:t>belirtileri</a:t>
            </a:r>
            <a:r>
              <a:rPr lang="en-US" dirty="0" smtClean="0"/>
              <a:t>  </a:t>
            </a:r>
            <a:r>
              <a:rPr lang="en-US" dirty="0" err="1" smtClean="0"/>
              <a:t>ve</a:t>
            </a:r>
            <a:r>
              <a:rPr lang="en-US" dirty="0" smtClean="0"/>
              <a:t>  </a:t>
            </a:r>
            <a:r>
              <a:rPr lang="en-US" dirty="0" err="1" smtClean="0"/>
              <a:t>semptomlari</a:t>
            </a:r>
            <a:r>
              <a:rPr lang="en-US" dirty="0" smtClean="0"/>
              <a:t>  </a:t>
            </a:r>
            <a:r>
              <a:rPr lang="en-US" dirty="0" err="1" smtClean="0"/>
              <a:t>azaltan</a:t>
            </a:r>
            <a:r>
              <a:rPr lang="en-US" dirty="0" smtClean="0"/>
              <a:t>  </a:t>
            </a:r>
            <a:r>
              <a:rPr lang="en-US" dirty="0" err="1" smtClean="0"/>
              <a:t>veya</a:t>
            </a:r>
            <a:r>
              <a:rPr lang="en-US" dirty="0" smtClean="0"/>
              <a:t>  </a:t>
            </a:r>
            <a:r>
              <a:rPr lang="en-US" dirty="0" err="1" smtClean="0"/>
              <a:t>yavaslatan</a:t>
            </a:r>
            <a:r>
              <a:rPr lang="en-US" dirty="0" smtClean="0"/>
              <a:t>  </a:t>
            </a:r>
            <a:r>
              <a:rPr lang="en-US" dirty="0" err="1" smtClean="0"/>
              <a:t>böylece</a:t>
            </a:r>
            <a:r>
              <a:rPr lang="en-US" dirty="0" smtClean="0"/>
              <a:t>  </a:t>
            </a:r>
            <a:r>
              <a:rPr lang="en-US" dirty="0" err="1" smtClean="0"/>
              <a:t>hastalik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err="1" smtClean="0"/>
              <a:t>siddetini</a:t>
            </a:r>
            <a:r>
              <a:rPr lang="en-US" dirty="0" smtClean="0"/>
              <a:t> </a:t>
            </a:r>
            <a:r>
              <a:rPr lang="en-US" dirty="0" err="1" smtClean="0"/>
              <a:t>azaltacak</a:t>
            </a:r>
            <a:r>
              <a:rPr lang="en-US" dirty="0" smtClean="0"/>
              <a:t> </a:t>
            </a:r>
            <a:r>
              <a:rPr lang="en-US" dirty="0" err="1" smtClean="0"/>
              <a:t>sekilde</a:t>
            </a:r>
            <a:r>
              <a:rPr lang="en-US" dirty="0" smtClean="0"/>
              <a:t> </a:t>
            </a:r>
            <a:r>
              <a:rPr lang="en-US" dirty="0" err="1" smtClean="0"/>
              <a:t>yapilan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seklidir</a:t>
            </a:r>
            <a:r>
              <a:rPr lang="en-US" dirty="0" smtClean="0"/>
              <a:t>. </a:t>
            </a:r>
          </a:p>
          <a:p>
            <a:pPr marL="457200" lvl="1" indent="0">
              <a:buNone/>
            </a:pPr>
            <a:r>
              <a:rPr lang="en-US" dirty="0" smtClean="0"/>
              <a:t>•  </a:t>
            </a:r>
            <a:r>
              <a:rPr lang="en-US" dirty="0" err="1" smtClean="0"/>
              <a:t>Ampirik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: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mantiksal</a:t>
            </a:r>
            <a:r>
              <a:rPr lang="en-US" dirty="0" smtClean="0"/>
              <a:t> </a:t>
            </a:r>
            <a:r>
              <a:rPr lang="en-US" dirty="0" err="1" smtClean="0"/>
              <a:t>temeli</a:t>
            </a:r>
            <a:r>
              <a:rPr lang="en-US" dirty="0" smtClean="0"/>
              <a:t> </a:t>
            </a:r>
            <a:r>
              <a:rPr lang="en-US" dirty="0" err="1" smtClean="0"/>
              <a:t>olmadan</a:t>
            </a:r>
            <a:r>
              <a:rPr lang="en-US" dirty="0" smtClean="0"/>
              <a:t>,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  <a:r>
              <a:rPr lang="en-US" dirty="0" err="1" smtClean="0"/>
              <a:t>yetkisiz</a:t>
            </a:r>
            <a:r>
              <a:rPr lang="en-US" dirty="0" smtClean="0"/>
              <a:t> </a:t>
            </a:r>
            <a:r>
              <a:rPr lang="en-US" dirty="0" err="1" smtClean="0"/>
              <a:t>kisilerin</a:t>
            </a:r>
            <a:r>
              <a:rPr lang="en-US" dirty="0" smtClean="0"/>
              <a:t> </a:t>
            </a:r>
            <a:r>
              <a:rPr lang="en-US" dirty="0" err="1" smtClean="0"/>
              <a:t>tavsiyesi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kullanim</a:t>
            </a:r>
            <a:r>
              <a:rPr lang="en-US" dirty="0" smtClean="0"/>
              <a:t> </a:t>
            </a:r>
            <a:r>
              <a:rPr lang="en-US" dirty="0" err="1" smtClean="0"/>
              <a:t>temellerine</a:t>
            </a:r>
            <a:r>
              <a:rPr lang="en-US" dirty="0" smtClean="0"/>
              <a:t> </a:t>
            </a:r>
            <a:r>
              <a:rPr lang="en-US" dirty="0" err="1" smtClean="0"/>
              <a:t>dayanarak</a:t>
            </a:r>
            <a:r>
              <a:rPr lang="en-US" dirty="0" smtClean="0"/>
              <a:t> </a:t>
            </a:r>
            <a:r>
              <a:rPr lang="en-US" dirty="0" err="1" smtClean="0"/>
              <a:t>yapilan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seklidir</a:t>
            </a:r>
            <a:r>
              <a:rPr lang="en-US" dirty="0" smtClean="0"/>
              <a:t>. </a:t>
            </a:r>
          </a:p>
          <a:p>
            <a:pPr marL="457200" lvl="1" indent="0">
              <a:buNone/>
            </a:pPr>
            <a:r>
              <a:rPr lang="en-US" dirty="0" smtClean="0"/>
              <a:t>•  </a:t>
            </a:r>
            <a:r>
              <a:rPr lang="en-US" dirty="0" err="1" smtClean="0"/>
              <a:t>Profilaksi</a:t>
            </a:r>
            <a:r>
              <a:rPr lang="en-US" dirty="0" smtClean="0"/>
              <a:t>: </a:t>
            </a:r>
            <a:r>
              <a:rPr lang="en-US" dirty="0" err="1" smtClean="0"/>
              <a:t>Hastalik</a:t>
            </a:r>
            <a:r>
              <a:rPr lang="en-US" dirty="0" smtClean="0"/>
              <a:t> </a:t>
            </a:r>
            <a:r>
              <a:rPr lang="en-US" dirty="0" err="1" smtClean="0"/>
              <a:t>olusmasinin</a:t>
            </a:r>
            <a:r>
              <a:rPr lang="en-US" dirty="0" smtClean="0"/>
              <a:t> </a:t>
            </a:r>
            <a:r>
              <a:rPr lang="en-US" dirty="0" err="1" smtClean="0"/>
              <a:t>engellenmesi</a:t>
            </a:r>
            <a:r>
              <a:rPr lang="en-US" dirty="0" smtClean="0"/>
              <a:t> </a:t>
            </a:r>
            <a:r>
              <a:rPr lang="en-US" dirty="0" err="1" smtClean="0"/>
              <a:t>demektir</a:t>
            </a:r>
            <a:r>
              <a:rPr lang="en-US" dirty="0" smtClean="0"/>
              <a:t>. 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35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416858"/>
            <a:ext cx="11601450" cy="6226829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 smtClean="0"/>
              <a:t>G</a:t>
            </a:r>
            <a:r>
              <a:rPr lang="tr-TR" altLang="en-US" b="1" dirty="0" err="1" smtClean="0"/>
              <a:t>elişmiş</a:t>
            </a:r>
            <a:r>
              <a:rPr lang="tr-TR" altLang="en-US" b="1" dirty="0" smtClean="0"/>
              <a:t> bir klinik biyokimya laboratuvarında bulunması gereken bölümler: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-İdari bölüm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-Kan alma ve numune kabul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-Serum ayırma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-Biyokimyasal analizler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-Hormon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-İdrar ve gaita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-Kan gazları ve elektrolit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</a:t>
            </a:r>
            <a:r>
              <a:rPr lang="tr-TR" altLang="en-US" dirty="0" err="1" smtClean="0"/>
              <a:t>Elektroforez</a:t>
            </a:r>
            <a:r>
              <a:rPr lang="tr-TR" altLang="en-US" dirty="0" smtClean="0"/>
              <a:t>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-Manuel deneyler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-Araştırma ve metabolizma bozuklukları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-İlaç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-Çözelti ve kit hazırlama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-Distile, </a:t>
            </a:r>
            <a:r>
              <a:rPr lang="tr-TR" altLang="en-US" dirty="0" err="1" smtClean="0"/>
              <a:t>diyonize</a:t>
            </a:r>
            <a:r>
              <a:rPr lang="tr-TR" altLang="en-US" dirty="0" smtClean="0"/>
              <a:t>, </a:t>
            </a:r>
            <a:r>
              <a:rPr lang="tr-TR" altLang="en-US" dirty="0" err="1" smtClean="0"/>
              <a:t>redistile</a:t>
            </a:r>
            <a:r>
              <a:rPr lang="tr-TR" altLang="en-US" dirty="0" smtClean="0"/>
              <a:t> su üretimi, malzeme yıkama-kurutma-sterilizasyon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-Ambar ve soğuk depo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-Acil laboratuvarı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-Bilgi işlem merkezi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hastane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bilgi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sistemi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ağına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bağlı</a:t>
            </a:r>
            <a:r>
              <a:rPr lang="en-US" altLang="en-US" dirty="0" smtClean="0"/>
              <a:t>)</a:t>
            </a:r>
            <a:endParaRPr lang="tr-TR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59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0425"/>
            <a:ext cx="10515600" cy="665389"/>
          </a:xfrm>
        </p:spPr>
        <p:txBody>
          <a:bodyPr>
            <a:noAutofit/>
          </a:bodyPr>
          <a:lstStyle/>
          <a:p>
            <a:r>
              <a:rPr lang="tr-TR" sz="2400" dirty="0" smtClean="0"/>
              <a:t>Mesleki Terminoloji ve Laboratuvarlarda </a:t>
            </a:r>
            <a:r>
              <a:rPr lang="tr-TR" sz="2400" dirty="0" err="1" smtClean="0"/>
              <a:t>EtkinÇalışma</a:t>
            </a:r>
            <a:r>
              <a:rPr lang="tr-TR" sz="2400" dirty="0" smtClean="0"/>
              <a:t> Şartlarının oluşması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85814"/>
            <a:ext cx="11125200" cy="5774644"/>
          </a:xfrm>
        </p:spPr>
        <p:txBody>
          <a:bodyPr>
            <a:normAutofit/>
          </a:bodyPr>
          <a:lstStyle/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Doğru terminoloji iletişimin temelidir. 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Laboratuvar ortamında karşılaşılan her problem, kaza veya herhangi bir olumsuzluk hem çalışan hem hasta sağlığı açısından risk anlamına gelir. 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laboratuvarda karşılaşılacak kimyasala maruz kalma gibi bir kaza durumunda: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Örnek: </a:t>
            </a:r>
          </a:p>
          <a:p>
            <a:pPr marL="457200" lvl="1" indent="0" algn="just">
              <a:spcBef>
                <a:spcPct val="50000"/>
              </a:spcBef>
              <a:buNone/>
            </a:pPr>
            <a:r>
              <a:rPr lang="tr-TR" altLang="en-US" sz="2000" dirty="0" smtClean="0"/>
              <a:t>Maruz kalınan kimyasalın ne olduğu, hangi işlem sırasında, ne kadar süreyle maruz kalındığının net ifadesi için laboratuvarların </a:t>
            </a:r>
            <a:r>
              <a:rPr lang="tr-TR" altLang="en-US" sz="2000" b="1" dirty="0" smtClean="0"/>
              <a:t>mesleki ortak dilin yani terminolojisinin kullanılması </a:t>
            </a:r>
            <a:r>
              <a:rPr lang="tr-TR" altLang="en-US" sz="2000" dirty="0" smtClean="0"/>
              <a:t>sorumluların tedbir ve uygun tedavinin sağlanması için doğru adım atmalarını sağlayacaktır.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Diğer taraftan bir numune analizinde karşılaşılacak problemin doğru çözümü yine bu analiz ve oluşan problemin net ve doğru ifadesiyle sağlanabilir. 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Dolayısıyla </a:t>
            </a:r>
            <a:r>
              <a:rPr lang="tr-TR" altLang="en-US" sz="2400" b="1" dirty="0" smtClean="0"/>
              <a:t>yer, mekan ve şartlar göz önüne alınmaksızın</a:t>
            </a:r>
            <a:r>
              <a:rPr lang="tr-TR" altLang="en-US" sz="2400" dirty="0" smtClean="0"/>
              <a:t>, </a:t>
            </a:r>
            <a:r>
              <a:rPr lang="tr-TR" altLang="en-US" sz="2400" b="1" dirty="0" smtClean="0"/>
              <a:t>doğru iletişim için doğru terminoloji kullanımı </a:t>
            </a:r>
            <a:r>
              <a:rPr lang="tr-TR" altLang="en-US" sz="2400" dirty="0" smtClean="0"/>
              <a:t>şarttır.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589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rmAutofit fontScale="90000"/>
          </a:bodyPr>
          <a:lstStyle/>
          <a:p>
            <a:r>
              <a:rPr lang="tr-TR" sz="2800" dirty="0" smtClean="0"/>
              <a:t>Klinik kimya laboratuvarı Temel Teknikleri (Türkçe-İngilizce adları verilmiştir)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Spe</a:t>
            </a:r>
            <a:r>
              <a:rPr lang="tr-TR" sz="2400" dirty="0" smtClean="0"/>
              <a:t>k</a:t>
            </a:r>
            <a:r>
              <a:rPr lang="en-US" sz="2400" dirty="0" err="1" smtClean="0"/>
              <a:t>tro</a:t>
            </a:r>
            <a:r>
              <a:rPr lang="tr-TR" sz="2400" dirty="0" smtClean="0"/>
              <a:t>f</a:t>
            </a:r>
            <a:r>
              <a:rPr lang="en-US" sz="2400" dirty="0" err="1" smtClean="0"/>
              <a:t>otometr</a:t>
            </a:r>
            <a:r>
              <a:rPr lang="tr-TR" sz="2400" dirty="0" smtClean="0"/>
              <a:t>e-</a:t>
            </a:r>
            <a:r>
              <a:rPr lang="en-US" sz="2400" dirty="0" smtClean="0"/>
              <a:t>Spectrophotometry</a:t>
            </a:r>
            <a:endParaRPr lang="ja-JP" altLang="en-US" sz="2400" dirty="0"/>
          </a:p>
          <a:p>
            <a:r>
              <a:rPr lang="en-US" sz="2400" dirty="0" smtClean="0"/>
              <a:t>Ne</a:t>
            </a:r>
            <a:r>
              <a:rPr lang="tr-TR" sz="2400" dirty="0" smtClean="0"/>
              <a:t>f</a:t>
            </a:r>
            <a:r>
              <a:rPr lang="en-US" sz="2400" dirty="0" err="1" smtClean="0"/>
              <a:t>elometr</a:t>
            </a:r>
            <a:r>
              <a:rPr lang="tr-TR" sz="2400" dirty="0" smtClean="0"/>
              <a:t>i -</a:t>
            </a:r>
            <a:r>
              <a:rPr lang="en-US" sz="2400" dirty="0" err="1" smtClean="0"/>
              <a:t>Nephelometry</a:t>
            </a:r>
            <a:endParaRPr lang="ja-JP" altLang="en-US" sz="2400" dirty="0"/>
          </a:p>
          <a:p>
            <a:r>
              <a:rPr lang="en-US" sz="2400" dirty="0" smtClean="0"/>
              <a:t>T</a:t>
            </a:r>
            <a:r>
              <a:rPr lang="tr-TR" sz="2400" dirty="0" smtClean="0"/>
              <a:t>ü</a:t>
            </a:r>
            <a:r>
              <a:rPr lang="en-US" sz="2400" dirty="0" err="1" smtClean="0"/>
              <a:t>rbidimetry</a:t>
            </a:r>
            <a:r>
              <a:rPr lang="tr-TR" sz="2400" dirty="0" smtClean="0"/>
              <a:t>i-</a:t>
            </a:r>
            <a:r>
              <a:rPr lang="en-US" sz="2400" dirty="0" err="1" smtClean="0"/>
              <a:t>Turbidimetry</a:t>
            </a:r>
            <a:r>
              <a:rPr lang="tr-TR" altLang="ja-JP" sz="2400" dirty="0" smtClean="0"/>
              <a:t> </a:t>
            </a:r>
            <a:endParaRPr lang="ja-JP" altLang="en-US" sz="2400" dirty="0"/>
          </a:p>
          <a:p>
            <a:r>
              <a:rPr lang="en-US" sz="2400" dirty="0" err="1" smtClean="0"/>
              <a:t>Florometr</a:t>
            </a:r>
            <a:r>
              <a:rPr lang="tr-TR" sz="2400" dirty="0" smtClean="0"/>
              <a:t>i</a:t>
            </a:r>
            <a:r>
              <a:rPr lang="tr-TR" altLang="ja-JP" sz="2400" dirty="0" smtClean="0"/>
              <a:t>-</a:t>
            </a:r>
            <a:r>
              <a:rPr lang="en-US" sz="2400" dirty="0" err="1" smtClean="0"/>
              <a:t>Fluorometry</a:t>
            </a:r>
            <a:r>
              <a:rPr lang="tr-TR" altLang="ja-JP" sz="2400" dirty="0" smtClean="0"/>
              <a:t> </a:t>
            </a:r>
            <a:endParaRPr lang="ja-JP" altLang="en-US" sz="2400" dirty="0"/>
          </a:p>
          <a:p>
            <a:r>
              <a:rPr lang="tr-TR" sz="2400" dirty="0" err="1" smtClean="0"/>
              <a:t>Elektororez</a:t>
            </a:r>
            <a:r>
              <a:rPr lang="tr-TR" sz="2400" dirty="0"/>
              <a:t>-</a:t>
            </a:r>
            <a:r>
              <a:rPr lang="en-US" sz="2400" dirty="0" smtClean="0"/>
              <a:t>Electrophoresis</a:t>
            </a:r>
            <a:r>
              <a:rPr lang="tr-TR" altLang="ja-JP" sz="2400" dirty="0" smtClean="0"/>
              <a:t> (</a:t>
            </a:r>
            <a:r>
              <a:rPr lang="tr-TR" altLang="ja-JP" sz="2400" dirty="0" err="1" smtClean="0"/>
              <a:t>dna</a:t>
            </a:r>
            <a:r>
              <a:rPr lang="tr-TR" altLang="ja-JP" sz="2400" dirty="0" smtClean="0"/>
              <a:t> veya protein için)</a:t>
            </a:r>
            <a:endParaRPr lang="ja-JP" altLang="en-US" sz="2400" dirty="0"/>
          </a:p>
          <a:p>
            <a:r>
              <a:rPr lang="tr-TR" sz="2400" dirty="0" err="1" smtClean="0"/>
              <a:t>Kromatografi</a:t>
            </a:r>
            <a:r>
              <a:rPr lang="tr-TR" sz="2400" dirty="0" smtClean="0"/>
              <a:t>- </a:t>
            </a:r>
            <a:r>
              <a:rPr lang="en-US" sz="2400" dirty="0" smtClean="0"/>
              <a:t>Chromatography</a:t>
            </a:r>
            <a:r>
              <a:rPr lang="tr-TR" altLang="ja-JP" sz="2400" dirty="0" smtClean="0"/>
              <a:t> </a:t>
            </a:r>
            <a:endParaRPr lang="ja-JP" altLang="en-US" sz="2400" dirty="0"/>
          </a:p>
          <a:p>
            <a:r>
              <a:rPr lang="tr-TR" sz="2400" dirty="0" smtClean="0"/>
              <a:t>Kütle </a:t>
            </a:r>
            <a:r>
              <a:rPr lang="tr-TR" sz="2400" dirty="0" err="1" smtClean="0"/>
              <a:t>spektrometrisi</a:t>
            </a:r>
            <a:r>
              <a:rPr lang="tr-TR" sz="2400" dirty="0" smtClean="0"/>
              <a:t>- </a:t>
            </a:r>
            <a:r>
              <a:rPr lang="en-US" sz="2400" dirty="0" smtClean="0"/>
              <a:t>Mas</a:t>
            </a:r>
            <a:r>
              <a:rPr lang="tr-TR" sz="2400" dirty="0" smtClean="0"/>
              <a:t>s </a:t>
            </a:r>
            <a:r>
              <a:rPr lang="en-US" sz="2400" dirty="0" smtClean="0"/>
              <a:t>spectrometry</a:t>
            </a:r>
            <a:r>
              <a:rPr lang="tr-TR" altLang="ja-JP" sz="2400" dirty="0" smtClean="0"/>
              <a:t> </a:t>
            </a:r>
            <a:endParaRPr lang="ja-JP" altLang="en-US" sz="2400" dirty="0"/>
          </a:p>
          <a:p>
            <a:r>
              <a:rPr lang="tr-TR" sz="2400" dirty="0" err="1" smtClean="0"/>
              <a:t>BiyoÇip</a:t>
            </a:r>
            <a:r>
              <a:rPr lang="tr-TR" sz="2400" dirty="0"/>
              <a:t> </a:t>
            </a:r>
            <a:r>
              <a:rPr lang="tr-TR" sz="2400" dirty="0" smtClean="0"/>
              <a:t>(protein ve DNA çip </a:t>
            </a:r>
            <a:r>
              <a:rPr lang="tr-TR" sz="2400" dirty="0" err="1" smtClean="0"/>
              <a:t>Aray</a:t>
            </a:r>
            <a:r>
              <a:rPr lang="tr-TR" sz="2400" dirty="0" smtClean="0"/>
              <a:t>) </a:t>
            </a:r>
            <a:r>
              <a:rPr lang="en-US" sz="2400" dirty="0" smtClean="0"/>
              <a:t>Biochip(Protein</a:t>
            </a:r>
            <a:r>
              <a:rPr lang="tr-TR" sz="2400" dirty="0" smtClean="0"/>
              <a:t>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err="1" smtClean="0"/>
              <a:t>DNAChip</a:t>
            </a:r>
            <a:r>
              <a:rPr lang="en-US" sz="2400" dirty="0" smtClean="0"/>
              <a:t>/Array)</a:t>
            </a:r>
            <a:r>
              <a:rPr lang="tr-TR" altLang="ja-JP" sz="2400" dirty="0" smtClean="0"/>
              <a:t> </a:t>
            </a:r>
            <a:endParaRPr lang="ja-JP" altLang="en-US" sz="2400" dirty="0"/>
          </a:p>
          <a:p>
            <a:r>
              <a:rPr lang="tr-TR" sz="2400" dirty="0" err="1" smtClean="0"/>
              <a:t>BiyoSensör</a:t>
            </a:r>
            <a:r>
              <a:rPr lang="tr-TR" sz="2400" dirty="0" smtClean="0"/>
              <a:t>-</a:t>
            </a:r>
            <a:r>
              <a:rPr lang="en-US" sz="2400" dirty="0" smtClean="0"/>
              <a:t>Biosensor</a:t>
            </a:r>
            <a:r>
              <a:rPr lang="tr-TR" sz="2400" dirty="0" smtClean="0"/>
              <a:t> 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838200" y="5807631"/>
            <a:ext cx="55707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 kısım Klinik biyokimyada detaylı anlatılacaktır</a:t>
            </a: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22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37583</TotalTime>
  <Words>825</Words>
  <Application>Microsoft Office PowerPoint</Application>
  <PresentationFormat>Widescreen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Office Theme</vt:lpstr>
      <vt:lpstr>TLT213 Genel Bilgiler ve Laboratuvar Terminolojisi (hatırlatma) </vt:lpstr>
      <vt:lpstr>PowerPoint Presentation</vt:lpstr>
      <vt:lpstr>Klinik biyokimya laboratuvarı ve görevi</vt:lpstr>
      <vt:lpstr>PowerPoint Presentation</vt:lpstr>
      <vt:lpstr>PowerPoint Presentation</vt:lpstr>
      <vt:lpstr>PowerPoint Presentation</vt:lpstr>
      <vt:lpstr>PowerPoint Presentation</vt:lpstr>
      <vt:lpstr>Mesleki Terminoloji ve Laboratuvarlarda EtkinÇalışma Şartlarının oluşması</vt:lpstr>
      <vt:lpstr>Klinik kimya laboratuvarı Temel Teknikleri (Türkçe-İngilizce adları verilmiştir)</vt:lpstr>
      <vt:lpstr>ANALİZ METOTLARI (hatırlatma)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 terminoloji</dc:title>
  <dc:creator>editorial-1</dc:creator>
  <cp:lastModifiedBy>YGI</cp:lastModifiedBy>
  <cp:revision>90</cp:revision>
  <cp:lastPrinted>2018-10-24T00:16:10Z</cp:lastPrinted>
  <dcterms:created xsi:type="dcterms:W3CDTF">2015-05-30T15:02:01Z</dcterms:created>
  <dcterms:modified xsi:type="dcterms:W3CDTF">2018-10-24T00:24:07Z</dcterms:modified>
</cp:coreProperties>
</file>