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9" r:id="rId10"/>
    <p:sldId id="272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628772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ÜST EKSTREMİTE KİNEZYOLOJİSİ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tr-T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3600" dirty="0" smtClean="0"/>
              <a:t>OMUZ ve OMUZ KUŞAĞINI OLUŞTURAN YAPILAR</a:t>
            </a:r>
            <a:br>
              <a:rPr lang="tr-TR" sz="3600" dirty="0" smtClean="0"/>
            </a:br>
            <a:r>
              <a:rPr lang="tr-TR" sz="3600" dirty="0" smtClean="0"/>
              <a:t>ROTATOR CUFF KASLARI</a:t>
            </a:r>
          </a:p>
        </p:txBody>
      </p:sp>
      <p:sp>
        <p:nvSpPr>
          <p:cNvPr id="33796" name="TextBox 5"/>
          <p:cNvSpPr txBox="1">
            <a:spLocks noChangeArrowheads="1"/>
          </p:cNvSpPr>
          <p:nvPr/>
        </p:nvSpPr>
        <p:spPr bwMode="auto">
          <a:xfrm>
            <a:off x="5429250" y="2428875"/>
            <a:ext cx="29003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800" dirty="0">
                <a:latin typeface="Arial Narrow" pitchFamily="34" charset="0"/>
              </a:rPr>
              <a:t>En sık hasar gören  </a:t>
            </a:r>
          </a:p>
          <a:p>
            <a:r>
              <a:rPr lang="tr-TR" sz="2800" dirty="0" err="1">
                <a:latin typeface="Arial Narrow" pitchFamily="34" charset="0"/>
              </a:rPr>
              <a:t>Rotator</a:t>
            </a:r>
            <a:r>
              <a:rPr lang="tr-TR" sz="2800" dirty="0">
                <a:latin typeface="Arial Narrow" pitchFamily="34" charset="0"/>
              </a:rPr>
              <a:t> </a:t>
            </a:r>
            <a:r>
              <a:rPr lang="tr-TR" sz="2800" dirty="0" smtClean="0">
                <a:latin typeface="Arial Narrow" pitchFamily="34" charset="0"/>
              </a:rPr>
              <a:t>manşet </a:t>
            </a:r>
            <a:r>
              <a:rPr lang="tr-TR" sz="2800" dirty="0">
                <a:latin typeface="Arial Narrow" pitchFamily="34" charset="0"/>
              </a:rPr>
              <a:t>kası</a:t>
            </a:r>
          </a:p>
          <a:p>
            <a:r>
              <a:rPr lang="tr-TR" sz="2800" dirty="0">
                <a:latin typeface="Arial Narrow" pitchFamily="34" charset="0"/>
              </a:rPr>
              <a:t>M </a:t>
            </a:r>
            <a:r>
              <a:rPr lang="tr-TR" sz="2800" dirty="0" err="1">
                <a:latin typeface="Arial Narrow" pitchFamily="34" charset="0"/>
              </a:rPr>
              <a:t>supraspinatus’tur</a:t>
            </a:r>
            <a:r>
              <a:rPr lang="tr-TR" sz="2800" dirty="0">
                <a:latin typeface="Arial Narrow" pitchFamily="34" charset="0"/>
              </a:rPr>
              <a:t>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8229600" cy="1143000"/>
          </a:xfrm>
        </p:spPr>
        <p:txBody>
          <a:bodyPr/>
          <a:lstStyle/>
          <a:p>
            <a:pPr algn="ctr" eaLnBrk="1" hangingPunct="1"/>
            <a:r>
              <a:rPr lang="tr-TR" dirty="0" smtClean="0"/>
              <a:t>OMUZ KUŞAĞI BİOMEKANİ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285720" y="1600200"/>
            <a:ext cx="8715405" cy="4708525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tr-TR" dirty="0" smtClean="0"/>
              <a:t>SKAPULOTORASİK HAREKET</a:t>
            </a:r>
          </a:p>
          <a:p>
            <a:pPr eaLnBrk="1" hangingPunct="1">
              <a:buFont typeface="Arial" charset="0"/>
              <a:buNone/>
            </a:pPr>
            <a:r>
              <a:rPr lang="tr-TR" dirty="0" smtClean="0"/>
              <a:t>   - </a:t>
            </a:r>
            <a:r>
              <a:rPr lang="tr-TR" dirty="0" err="1" smtClean="0"/>
              <a:t>Skapula</a:t>
            </a:r>
            <a:r>
              <a:rPr lang="tr-TR" dirty="0" smtClean="0"/>
              <a:t> </a:t>
            </a:r>
            <a:r>
              <a:rPr lang="tr-TR" dirty="0" err="1" smtClean="0"/>
              <a:t>toraks</a:t>
            </a:r>
            <a:r>
              <a:rPr lang="tr-TR" dirty="0" smtClean="0"/>
              <a:t> üzerinde</a:t>
            </a:r>
          </a:p>
          <a:p>
            <a:pPr eaLnBrk="1" hangingPunct="1">
              <a:buFont typeface="Arial" charset="0"/>
              <a:buNone/>
            </a:pPr>
            <a:r>
              <a:rPr lang="tr-TR" dirty="0" smtClean="0"/>
              <a:t>     </a:t>
            </a:r>
          </a:p>
          <a:p>
            <a:pPr eaLnBrk="1" hangingPunct="1">
              <a:buFont typeface="Arial" charset="0"/>
              <a:buNone/>
            </a:pPr>
            <a:r>
              <a:rPr lang="tr-TR" b="1" dirty="0" smtClean="0"/>
              <a:t>      </a:t>
            </a:r>
            <a:r>
              <a:rPr lang="tr-TR" b="1" dirty="0" err="1" smtClean="0"/>
              <a:t>elevasyon</a:t>
            </a:r>
            <a:r>
              <a:rPr lang="tr-TR" dirty="0" smtClean="0"/>
              <a:t> →</a:t>
            </a:r>
            <a:r>
              <a:rPr lang="tr-TR" dirty="0" err="1" smtClean="0"/>
              <a:t>Trapezius</a:t>
            </a:r>
            <a:r>
              <a:rPr lang="tr-TR" dirty="0" smtClean="0"/>
              <a:t> ve </a:t>
            </a:r>
            <a:r>
              <a:rPr lang="tr-TR" dirty="0" err="1" smtClean="0"/>
              <a:t>Levator</a:t>
            </a:r>
            <a:r>
              <a:rPr lang="tr-TR" dirty="0" smtClean="0"/>
              <a:t> </a:t>
            </a:r>
            <a:r>
              <a:rPr lang="tr-TR" dirty="0" err="1" smtClean="0"/>
              <a:t>skapula</a:t>
            </a:r>
            <a:endParaRPr lang="tr-TR" dirty="0" smtClean="0"/>
          </a:p>
          <a:p>
            <a:pPr eaLnBrk="1" hangingPunct="1">
              <a:buFont typeface="Arial" charset="0"/>
              <a:buNone/>
            </a:pPr>
            <a:r>
              <a:rPr lang="tr-TR" dirty="0" smtClean="0"/>
              <a:t>     </a:t>
            </a:r>
          </a:p>
          <a:p>
            <a:pPr eaLnBrk="1" hangingPunct="1">
              <a:buFont typeface="Arial" charset="0"/>
              <a:buNone/>
            </a:pPr>
            <a:r>
              <a:rPr lang="tr-TR" b="1" dirty="0" smtClean="0"/>
              <a:t>      depresyon</a:t>
            </a:r>
            <a:r>
              <a:rPr lang="tr-TR" dirty="0" smtClean="0"/>
              <a:t> →</a:t>
            </a:r>
            <a:r>
              <a:rPr lang="tr-TR" dirty="0" err="1" smtClean="0"/>
              <a:t>Serratus</a:t>
            </a:r>
            <a:r>
              <a:rPr lang="tr-TR" dirty="0" smtClean="0"/>
              <a:t> ant ve </a:t>
            </a:r>
            <a:r>
              <a:rPr lang="tr-TR" dirty="0" err="1" smtClean="0"/>
              <a:t>Pectoralis</a:t>
            </a:r>
            <a:r>
              <a:rPr lang="tr-TR" dirty="0" smtClean="0"/>
              <a:t> </a:t>
            </a:r>
            <a:r>
              <a:rPr lang="tr-TR" dirty="0" err="1" smtClean="0"/>
              <a:t>mn</a:t>
            </a:r>
            <a:endParaRPr lang="tr-TR" dirty="0" smtClean="0"/>
          </a:p>
          <a:p>
            <a:pPr eaLnBrk="1" hangingPunct="1">
              <a:buFont typeface="Arial" charset="0"/>
              <a:buNone/>
            </a:pPr>
            <a:r>
              <a:rPr lang="tr-TR" dirty="0" smtClean="0"/>
              <a:t>     </a:t>
            </a:r>
          </a:p>
          <a:p>
            <a:pPr eaLnBrk="1" hangingPunct="1">
              <a:buFont typeface="Arial" charset="0"/>
              <a:buNone/>
            </a:pPr>
            <a:r>
              <a:rPr lang="tr-TR" b="1" dirty="0" smtClean="0"/>
              <a:t>      </a:t>
            </a:r>
            <a:r>
              <a:rPr lang="tr-TR" b="1" dirty="0" err="1" smtClean="0"/>
              <a:t>protraksiyon</a:t>
            </a:r>
            <a:r>
              <a:rPr lang="tr-TR" b="1" dirty="0" smtClean="0"/>
              <a:t>(</a:t>
            </a:r>
            <a:r>
              <a:rPr lang="tr-TR" b="1" dirty="0" err="1" smtClean="0"/>
              <a:t>abd</a:t>
            </a:r>
            <a:r>
              <a:rPr lang="tr-TR" b="1" dirty="0" smtClean="0"/>
              <a:t>)</a:t>
            </a:r>
            <a:r>
              <a:rPr lang="tr-TR" dirty="0" smtClean="0"/>
              <a:t> → </a:t>
            </a:r>
            <a:r>
              <a:rPr lang="tr-TR" dirty="0" err="1" smtClean="0"/>
              <a:t>Serratus</a:t>
            </a:r>
            <a:r>
              <a:rPr lang="tr-TR" dirty="0" smtClean="0"/>
              <a:t> ant ve </a:t>
            </a:r>
            <a:r>
              <a:rPr lang="tr-TR" dirty="0" err="1" smtClean="0"/>
              <a:t>Pectoralis</a:t>
            </a:r>
            <a:r>
              <a:rPr lang="tr-TR" dirty="0" smtClean="0"/>
              <a:t> </a:t>
            </a:r>
            <a:r>
              <a:rPr lang="tr-TR" dirty="0" err="1" smtClean="0"/>
              <a:t>mn</a:t>
            </a:r>
            <a:r>
              <a:rPr lang="tr-TR" dirty="0" smtClean="0"/>
              <a:t>                           </a:t>
            </a:r>
          </a:p>
          <a:p>
            <a:pPr eaLnBrk="1" hangingPunct="1">
              <a:buFont typeface="Arial" charset="0"/>
              <a:buNone/>
            </a:pPr>
            <a:endParaRPr lang="tr-TR" b="1" dirty="0" smtClean="0"/>
          </a:p>
          <a:p>
            <a:pPr eaLnBrk="1" hangingPunct="1">
              <a:buFont typeface="Arial" charset="0"/>
              <a:buNone/>
            </a:pPr>
            <a:r>
              <a:rPr lang="tr-TR" b="1" dirty="0" smtClean="0"/>
              <a:t>      </a:t>
            </a:r>
            <a:r>
              <a:rPr lang="tr-TR" b="1" dirty="0" err="1" smtClean="0"/>
              <a:t>retraksiyon</a:t>
            </a:r>
            <a:r>
              <a:rPr lang="tr-TR" b="1" dirty="0" smtClean="0"/>
              <a:t>(</a:t>
            </a:r>
            <a:r>
              <a:rPr lang="tr-TR" b="1" dirty="0" err="1" smtClean="0"/>
              <a:t>add</a:t>
            </a:r>
            <a:r>
              <a:rPr lang="tr-TR" b="1" dirty="0" smtClean="0"/>
              <a:t>) </a:t>
            </a:r>
            <a:r>
              <a:rPr lang="tr-TR" dirty="0" smtClean="0"/>
              <a:t>→ </a:t>
            </a:r>
            <a:r>
              <a:rPr lang="tr-TR" dirty="0" err="1" smtClean="0"/>
              <a:t>Rhomboid</a:t>
            </a:r>
            <a:r>
              <a:rPr lang="tr-TR" dirty="0" smtClean="0"/>
              <a:t> ve </a:t>
            </a:r>
            <a:r>
              <a:rPr lang="tr-TR" dirty="0" err="1" smtClean="0"/>
              <a:t>Trapezius</a:t>
            </a:r>
            <a:endParaRPr lang="tr-TR" dirty="0" smtClean="0"/>
          </a:p>
          <a:p>
            <a:pPr eaLnBrk="1" hangingPunct="1">
              <a:buFont typeface="Arial" charset="0"/>
              <a:buNone/>
            </a:pPr>
            <a:r>
              <a:rPr lang="tr-TR" dirty="0" smtClean="0"/>
              <a:t>      </a:t>
            </a: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OMUZ KUŞAĞI BİOMEKANİ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SKAPULOTORASİK HAREKET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   -Skapoulotorasik eklem gerçek bir eklem değildir, bu hareketler Sterno-klavikuler ve Akromiyo-klavikuler eklemler yardımıyla yapılır.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1008063"/>
          </a:xfrm>
        </p:spPr>
        <p:txBody>
          <a:bodyPr/>
          <a:lstStyle/>
          <a:p>
            <a:pPr algn="ctr" eaLnBrk="1" hangingPunct="1"/>
            <a:r>
              <a:rPr lang="tr-TR" dirty="0" smtClean="0"/>
              <a:t>OMUZ KUŞAĞI BİOMEKANİ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28625" y="1628775"/>
            <a:ext cx="5438775" cy="4800600"/>
          </a:xfrm>
        </p:spPr>
        <p:txBody>
          <a:bodyPr/>
          <a:lstStyle/>
          <a:p>
            <a:pPr eaLnBrk="1" hangingPunct="1"/>
            <a:r>
              <a:rPr lang="tr-TR" smtClean="0"/>
              <a:t>SKAPULOTORASİK HAREKET</a:t>
            </a:r>
          </a:p>
          <a:p>
            <a:pPr eaLnBrk="1" hangingPunct="1">
              <a:buFont typeface="Arial" charset="0"/>
              <a:buNone/>
            </a:pPr>
            <a:r>
              <a:rPr lang="tr-TR" sz="3600" smtClean="0"/>
              <a:t>   -</a:t>
            </a:r>
            <a:r>
              <a:rPr lang="tr-TR" smtClean="0"/>
              <a:t>Bu hareketler, kolun baş üzerinde kullanıldığı aktivitelerde  glenohumeral eklemin stabilizasyonunu artırır ve rotator cuff tendonlarının korakoakromiyal ark altında sıkışmasını azaltır</a:t>
            </a:r>
            <a:r>
              <a:rPr lang="tr-TR" sz="4000" smtClean="0"/>
              <a:t>.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OMUZ KUŞAĞI BİOMEKANİ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   SKAPULOTORASİK HAREKET</a:t>
            </a:r>
          </a:p>
          <a:p>
            <a:pPr eaLnBrk="1" hangingPunct="1">
              <a:buFont typeface="Arial" charset="0"/>
              <a:buNone/>
            </a:pPr>
            <a:r>
              <a:rPr lang="tr-TR" dirty="0" smtClean="0"/>
              <a:t>   - 180⁰ </a:t>
            </a:r>
            <a:r>
              <a:rPr lang="tr-TR" dirty="0" err="1" smtClean="0"/>
              <a:t>humerus</a:t>
            </a:r>
            <a:r>
              <a:rPr lang="tr-TR" dirty="0" smtClean="0"/>
              <a:t> </a:t>
            </a:r>
            <a:r>
              <a:rPr lang="tr-TR" dirty="0" err="1" smtClean="0"/>
              <a:t>abduksiyonunun</a:t>
            </a:r>
            <a:r>
              <a:rPr lang="tr-TR" dirty="0" smtClean="0"/>
              <a:t> 2/3’ü </a:t>
            </a:r>
            <a:r>
              <a:rPr lang="tr-TR" dirty="0" err="1" smtClean="0"/>
              <a:t>glenohumeral</a:t>
            </a:r>
            <a:r>
              <a:rPr lang="tr-TR" dirty="0" smtClean="0"/>
              <a:t> eklemde, 1/3’ü </a:t>
            </a:r>
            <a:r>
              <a:rPr lang="tr-TR" dirty="0" err="1" smtClean="0"/>
              <a:t>skapulo</a:t>
            </a:r>
            <a:r>
              <a:rPr lang="tr-TR" dirty="0" smtClean="0"/>
              <a:t>-</a:t>
            </a:r>
            <a:r>
              <a:rPr lang="tr-TR" dirty="0" err="1" smtClean="0"/>
              <a:t>torasik</a:t>
            </a:r>
            <a:r>
              <a:rPr lang="tr-TR" dirty="0" smtClean="0"/>
              <a:t> eklemde gerçekleşir.</a:t>
            </a:r>
          </a:p>
          <a:p>
            <a:pPr eaLnBrk="1" hangingPunct="1">
              <a:buFont typeface="Arial" charset="0"/>
              <a:buNone/>
            </a:pPr>
            <a:r>
              <a:rPr lang="tr-TR" dirty="0" smtClean="0"/>
              <a:t>   </a:t>
            </a:r>
          </a:p>
          <a:p>
            <a:pPr eaLnBrk="1" hangingPunct="1">
              <a:buFont typeface="Arial" charset="0"/>
              <a:buNone/>
            </a:pPr>
            <a:r>
              <a:rPr lang="tr-TR" dirty="0" smtClean="0"/>
              <a:t>    -Kolun her 20⁰</a:t>
            </a:r>
            <a:r>
              <a:rPr lang="tr-TR" dirty="0" err="1" smtClean="0"/>
              <a:t>lik</a:t>
            </a:r>
            <a:r>
              <a:rPr lang="tr-TR" dirty="0" smtClean="0"/>
              <a:t> </a:t>
            </a:r>
            <a:r>
              <a:rPr lang="tr-TR" dirty="0" err="1" smtClean="0"/>
              <a:t>abduksiyonunda</a:t>
            </a:r>
            <a:r>
              <a:rPr lang="tr-TR" dirty="0" smtClean="0"/>
              <a:t> sonra her  15⁰</a:t>
            </a:r>
            <a:r>
              <a:rPr lang="tr-TR" dirty="0" err="1" smtClean="0"/>
              <a:t>lik</a:t>
            </a:r>
            <a:r>
              <a:rPr lang="tr-TR" dirty="0" smtClean="0"/>
              <a:t> hareketin 10⁰si </a:t>
            </a:r>
            <a:r>
              <a:rPr lang="tr-TR" dirty="0" err="1" smtClean="0"/>
              <a:t>glenohumeral</a:t>
            </a:r>
            <a:r>
              <a:rPr lang="tr-TR" dirty="0" smtClean="0"/>
              <a:t> eklemden, 5⁰si </a:t>
            </a:r>
            <a:r>
              <a:rPr lang="tr-TR" dirty="0" err="1" smtClean="0"/>
              <a:t>skapulo</a:t>
            </a:r>
            <a:r>
              <a:rPr lang="tr-TR" dirty="0" smtClean="0"/>
              <a:t>-</a:t>
            </a:r>
            <a:r>
              <a:rPr lang="tr-TR" dirty="0" err="1" smtClean="0"/>
              <a:t>torasik</a:t>
            </a:r>
            <a:r>
              <a:rPr lang="tr-TR" dirty="0" smtClean="0"/>
              <a:t> eklemden yapılmaktadır.</a:t>
            </a:r>
          </a:p>
          <a:p>
            <a:pPr eaLnBrk="1" hangingPunct="1">
              <a:buFont typeface="Arial" charset="0"/>
              <a:buNone/>
            </a:pPr>
            <a:r>
              <a:rPr lang="tr-TR" dirty="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OMUZ KUŞAĞI BİOMEKANİ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SKAPULOTORASİK HAREKET</a:t>
            </a:r>
          </a:p>
          <a:p>
            <a:pPr eaLnBrk="1" hangingPunct="1">
              <a:buFont typeface="Arial" charset="0"/>
              <a:buNone/>
            </a:pPr>
            <a:endParaRPr lang="tr-TR" smtClean="0"/>
          </a:p>
          <a:p>
            <a:pPr eaLnBrk="1" hangingPunct="1">
              <a:buFont typeface="Arial" charset="0"/>
              <a:buNone/>
            </a:pPr>
            <a:r>
              <a:rPr lang="tr-TR" smtClean="0"/>
              <a:t>  -Bu uyuma “</a:t>
            </a:r>
            <a:r>
              <a:rPr lang="tr-TR" b="1" smtClean="0"/>
              <a:t>Skapulo-torasik ritm</a:t>
            </a:r>
            <a:r>
              <a:rPr lang="tr-TR" smtClean="0"/>
              <a:t>” denir.</a:t>
            </a:r>
          </a:p>
          <a:p>
            <a:pPr eaLnBrk="1" hangingPunct="1">
              <a:buFont typeface="Arial" charset="0"/>
              <a:buNone/>
            </a:pPr>
            <a:endParaRPr lang="tr-TR" smtClean="0"/>
          </a:p>
          <a:p>
            <a:pPr eaLnBrk="1" hangingPunct="1">
              <a:buFont typeface="Arial" charset="0"/>
              <a:buNone/>
            </a:pPr>
            <a:r>
              <a:rPr lang="tr-TR" smtClean="0"/>
              <a:t>  -Skapulada hareket yoksa, kol aktif 90⁰, pasif 120⁰ abduksiyona gelir.</a:t>
            </a:r>
          </a:p>
          <a:p>
            <a:pPr eaLnBrk="1" hangingPunct="1">
              <a:buFont typeface="Arial" charset="0"/>
              <a:buNone/>
            </a:pPr>
            <a:endParaRPr lang="tr-TR" smtClean="0"/>
          </a:p>
          <a:p>
            <a:pPr eaLnBrk="1" hangingPunct="1">
              <a:buFont typeface="Arial" charset="0"/>
              <a:buNone/>
            </a:pPr>
            <a:r>
              <a:rPr lang="tr-TR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500063" y="285750"/>
            <a:ext cx="8229600" cy="1143000"/>
          </a:xfrm>
        </p:spPr>
        <p:txBody>
          <a:bodyPr/>
          <a:lstStyle/>
          <a:p>
            <a:pPr algn="ctr" eaLnBrk="1" hangingPunct="1"/>
            <a:r>
              <a:rPr lang="tr-TR" dirty="0" smtClean="0"/>
              <a:t>OMUZ KUŞAĞI BİOMEKANİ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tr-TR" dirty="0" smtClean="0"/>
              <a:t>GLENO-HUMERAL EKLEM HAREKETLERİ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dirty="0" smtClean="0"/>
              <a:t>   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dirty="0" smtClean="0"/>
              <a:t>  - Top-soket tipi bir eklemdir.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dirty="0" smtClean="0"/>
              <a:t>  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dirty="0" smtClean="0"/>
              <a:t>-  </a:t>
            </a:r>
            <a:r>
              <a:rPr lang="tr-TR" dirty="0" err="1" smtClean="0"/>
              <a:t>Abduksiyon</a:t>
            </a:r>
            <a:r>
              <a:rPr lang="tr-TR" dirty="0" smtClean="0"/>
              <a:t>, </a:t>
            </a:r>
            <a:r>
              <a:rPr lang="tr-TR" dirty="0" err="1" smtClean="0"/>
              <a:t>adduksiyon</a:t>
            </a:r>
            <a:r>
              <a:rPr lang="tr-TR" dirty="0" smtClean="0"/>
              <a:t>, </a:t>
            </a:r>
            <a:r>
              <a:rPr lang="tr-TR" dirty="0" err="1" smtClean="0"/>
              <a:t>fleksiyon</a:t>
            </a:r>
            <a:r>
              <a:rPr lang="tr-TR" dirty="0" smtClean="0"/>
              <a:t>, </a:t>
            </a:r>
            <a:r>
              <a:rPr lang="tr-TR" dirty="0" err="1" smtClean="0"/>
              <a:t>ekstansiyon</a:t>
            </a:r>
            <a:r>
              <a:rPr lang="tr-TR" dirty="0" smtClean="0"/>
              <a:t>, iç-dış rotasyon.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endParaRPr lang="tr-TR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dirty="0" smtClean="0"/>
              <a:t>  -  Kol 90⁰ </a:t>
            </a:r>
            <a:r>
              <a:rPr lang="tr-TR" dirty="0" err="1" smtClean="0"/>
              <a:t>abduksiyona</a:t>
            </a:r>
            <a:r>
              <a:rPr lang="tr-TR" dirty="0" smtClean="0"/>
              <a:t> geldiğinde </a:t>
            </a:r>
            <a:r>
              <a:rPr lang="tr-TR" dirty="0" err="1" smtClean="0"/>
              <a:t>humerusun</a:t>
            </a:r>
            <a:r>
              <a:rPr lang="tr-TR" dirty="0" smtClean="0"/>
              <a:t> </a:t>
            </a:r>
            <a:r>
              <a:rPr lang="tr-TR" dirty="0" err="1" smtClean="0"/>
              <a:t>Tuberkulum</a:t>
            </a:r>
            <a:r>
              <a:rPr lang="tr-TR" dirty="0" smtClean="0"/>
              <a:t> </a:t>
            </a:r>
            <a:r>
              <a:rPr lang="tr-TR" dirty="0" err="1" smtClean="0"/>
              <a:t>majusu</a:t>
            </a:r>
            <a:r>
              <a:rPr lang="tr-TR" dirty="0" smtClean="0"/>
              <a:t> </a:t>
            </a:r>
            <a:r>
              <a:rPr lang="tr-TR" dirty="0" err="1" smtClean="0"/>
              <a:t>korakoakromiyal</a:t>
            </a:r>
            <a:r>
              <a:rPr lang="tr-TR" dirty="0" smtClean="0"/>
              <a:t> arka yaklaşır ve </a:t>
            </a:r>
            <a:r>
              <a:rPr lang="tr-TR" dirty="0" err="1" smtClean="0"/>
              <a:t>akromiyonun</a:t>
            </a:r>
            <a:r>
              <a:rPr lang="tr-TR" dirty="0" smtClean="0"/>
              <a:t> çıkıntısına dayanır. Buradaki yumuşak dokuların sıkışması nedeniyle </a:t>
            </a:r>
            <a:r>
              <a:rPr lang="tr-TR" dirty="0" err="1" smtClean="0"/>
              <a:t>abduksiyon</a:t>
            </a:r>
            <a:r>
              <a:rPr lang="tr-TR" dirty="0" smtClean="0"/>
              <a:t> kısıtlanır.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dirty="0" smtClean="0"/>
              <a:t>  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OMUZ KUŞAĞI BİOMEKANİ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GLENO-HUMERAL EKLEM HAREKETLERİ</a:t>
            </a:r>
          </a:p>
          <a:p>
            <a:pPr eaLnBrk="1" hangingPunct="1"/>
            <a:endParaRPr lang="tr-TR" dirty="0" smtClean="0"/>
          </a:p>
          <a:p>
            <a:pPr eaLnBrk="1" hangingPunct="1">
              <a:buFont typeface="Arial" charset="0"/>
              <a:buNone/>
            </a:pPr>
            <a:r>
              <a:rPr lang="tr-TR" dirty="0" smtClean="0"/>
              <a:t>  - Eğer kol </a:t>
            </a:r>
            <a:r>
              <a:rPr lang="tr-TR" dirty="0" err="1" smtClean="0"/>
              <a:t>eksternal</a:t>
            </a:r>
            <a:r>
              <a:rPr lang="tr-TR" dirty="0" smtClean="0"/>
              <a:t> rotasyona getirilirse </a:t>
            </a:r>
            <a:r>
              <a:rPr lang="tr-TR" dirty="0" err="1" smtClean="0"/>
              <a:t>Tuberkulum</a:t>
            </a:r>
            <a:r>
              <a:rPr lang="tr-TR" dirty="0" smtClean="0"/>
              <a:t> </a:t>
            </a:r>
            <a:r>
              <a:rPr lang="tr-TR" dirty="0" err="1" smtClean="0"/>
              <a:t>majus</a:t>
            </a:r>
            <a:r>
              <a:rPr lang="tr-TR" dirty="0" smtClean="0"/>
              <a:t> arkın dışına çıkar ve daha fazla </a:t>
            </a:r>
            <a:r>
              <a:rPr lang="tr-TR" dirty="0" err="1" smtClean="0"/>
              <a:t>abduksiyon</a:t>
            </a:r>
            <a:r>
              <a:rPr lang="tr-TR" dirty="0" smtClean="0"/>
              <a:t> gerçekleşir.</a:t>
            </a:r>
          </a:p>
          <a:p>
            <a:pPr eaLnBrk="1" hangingPunct="1">
              <a:buFont typeface="Arial" charset="0"/>
              <a:buNone/>
            </a:pPr>
            <a:r>
              <a:rPr lang="tr-TR" dirty="0" smtClean="0"/>
              <a:t>   </a:t>
            </a:r>
          </a:p>
          <a:p>
            <a:pPr eaLnBrk="1" hangingPunct="1">
              <a:buFont typeface="Arial" charset="0"/>
              <a:buNone/>
            </a:pPr>
            <a:r>
              <a:rPr lang="tr-TR" dirty="0" smtClean="0"/>
              <a:t>   - Eğer kol iç rotasyonda hareket ettirilirse ancak 60⁰</a:t>
            </a:r>
            <a:r>
              <a:rPr lang="tr-TR" dirty="0" err="1" smtClean="0"/>
              <a:t>lik</a:t>
            </a:r>
            <a:r>
              <a:rPr lang="tr-TR" dirty="0" smtClean="0"/>
              <a:t> bir </a:t>
            </a:r>
            <a:r>
              <a:rPr lang="tr-TR" dirty="0" err="1" smtClean="0"/>
              <a:t>abduksiyon</a:t>
            </a:r>
            <a:r>
              <a:rPr lang="tr-TR" dirty="0" smtClean="0"/>
              <a:t> hareketi gerçekleşir. Çünkü </a:t>
            </a:r>
            <a:r>
              <a:rPr lang="tr-TR" dirty="0" err="1" smtClean="0"/>
              <a:t>Tuberkulum</a:t>
            </a:r>
            <a:r>
              <a:rPr lang="tr-TR" dirty="0" smtClean="0"/>
              <a:t> </a:t>
            </a:r>
            <a:r>
              <a:rPr lang="tr-TR" dirty="0" err="1" smtClean="0"/>
              <a:t>majus</a:t>
            </a:r>
            <a:r>
              <a:rPr lang="tr-TR" dirty="0" smtClean="0"/>
              <a:t> arkın altında bulunur.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457200" y="549275"/>
            <a:ext cx="8075613" cy="1295400"/>
          </a:xfrm>
        </p:spPr>
        <p:txBody>
          <a:bodyPr/>
          <a:lstStyle/>
          <a:p>
            <a:pPr algn="ctr" eaLnBrk="1" hangingPunct="1"/>
            <a:r>
              <a:rPr lang="tr-TR" dirty="0" smtClean="0"/>
              <a:t>OMUZ KUŞAĞI BİOMEKANİ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457200" y="1844675"/>
            <a:ext cx="5483225" cy="4537075"/>
          </a:xfrm>
        </p:spPr>
        <p:txBody>
          <a:bodyPr>
            <a:normAutofit/>
          </a:bodyPr>
          <a:lstStyle/>
          <a:p>
            <a:pPr marL="548640" indent="-411480">
              <a:buClr>
                <a:schemeClr val="tx1">
                  <a:shade val="95000"/>
                </a:schemeClr>
              </a:buClr>
              <a:defRPr/>
            </a:pPr>
            <a:r>
              <a:rPr lang="tr-TR" dirty="0" smtClean="0"/>
              <a:t>GLENO-HUMERAL EKLEM HAREKETLERİ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r>
              <a:rPr lang="tr-TR" dirty="0" smtClean="0"/>
              <a:t> - Glenoid fossa humerus başına oranla oldukça küçüktür ve humerus başı eklem yüzeyinin yaklaşık %25-30’una karşılık gelir.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r>
              <a:rPr lang="tr-TR" dirty="0" smtClean="0"/>
              <a:t> - Bu nedenle eklem stabilitesi periartiküler yumuşak  dokularca sağlanır.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OMUZ KUŞAĞI BİOMEKANİ</a:t>
            </a:r>
          </a:p>
        </p:txBody>
      </p:sp>
      <p:sp>
        <p:nvSpPr>
          <p:cNvPr id="43011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r>
              <a:rPr lang="tr-TR" sz="2400" dirty="0" smtClean="0"/>
              <a:t>   </a:t>
            </a:r>
            <a:r>
              <a:rPr lang="tr-TR" sz="2500" dirty="0" smtClean="0"/>
              <a:t>OMUZ KOMPLEKSİNİN STATİK ve DİNAMİK STABİLİZATÖRLERİ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endParaRPr lang="tr-TR" sz="2500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r>
              <a:rPr lang="tr-TR" sz="2500" dirty="0" smtClean="0"/>
              <a:t>   </a:t>
            </a:r>
            <a:r>
              <a:rPr lang="tr-TR" sz="2500" i="1" u="sng" dirty="0" smtClean="0"/>
              <a:t>Statik (pasif) stabilizatörler: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endParaRPr lang="tr-TR" sz="2500" i="1" u="sng" dirty="0" smtClean="0"/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§"/>
              <a:defRPr/>
            </a:pPr>
            <a:r>
              <a:rPr lang="tr-TR" sz="2500" dirty="0" smtClean="0"/>
              <a:t> Kapsül                                            •  </a:t>
            </a:r>
            <a:r>
              <a:rPr lang="tr-TR" sz="2500" dirty="0" err="1" smtClean="0"/>
              <a:t>İnf</a:t>
            </a:r>
            <a:r>
              <a:rPr lang="tr-TR" sz="2500" dirty="0" smtClean="0"/>
              <a:t>. </a:t>
            </a:r>
            <a:r>
              <a:rPr lang="tr-TR" sz="2500" dirty="0" err="1" smtClean="0"/>
              <a:t>glenohumeral</a:t>
            </a:r>
            <a:r>
              <a:rPr lang="tr-TR" sz="2500" dirty="0" smtClean="0"/>
              <a:t> lig. </a:t>
            </a: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§"/>
              <a:defRPr/>
            </a:pPr>
            <a:r>
              <a:rPr lang="tr-TR" sz="2500" dirty="0" err="1" smtClean="0"/>
              <a:t>Labrum</a:t>
            </a:r>
            <a:r>
              <a:rPr lang="tr-TR" sz="2500" dirty="0" smtClean="0"/>
              <a:t>                                           •  </a:t>
            </a:r>
            <a:r>
              <a:rPr lang="tr-TR" sz="2500" dirty="0" err="1" smtClean="0"/>
              <a:t>Humeral</a:t>
            </a:r>
            <a:r>
              <a:rPr lang="tr-TR" sz="2500" dirty="0" smtClean="0"/>
              <a:t> eklem yüzeyi</a:t>
            </a: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§"/>
              <a:defRPr/>
            </a:pPr>
            <a:r>
              <a:rPr lang="tr-TR" sz="2500" dirty="0" err="1" smtClean="0"/>
              <a:t>Korakohumeral</a:t>
            </a:r>
            <a:r>
              <a:rPr lang="tr-TR" sz="2500" dirty="0" smtClean="0"/>
              <a:t> lig.                        •  </a:t>
            </a:r>
            <a:r>
              <a:rPr lang="tr-TR" sz="2500" dirty="0" err="1" smtClean="0"/>
              <a:t>Glenoid</a:t>
            </a:r>
            <a:r>
              <a:rPr lang="tr-TR" sz="2500" dirty="0" smtClean="0"/>
              <a:t> eklem yüzeyi</a:t>
            </a: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§"/>
              <a:defRPr/>
            </a:pPr>
            <a:r>
              <a:rPr lang="tr-TR" sz="2500" dirty="0" err="1" smtClean="0"/>
              <a:t>Superior</a:t>
            </a:r>
            <a:r>
              <a:rPr lang="tr-TR" sz="2500" dirty="0" smtClean="0"/>
              <a:t> </a:t>
            </a:r>
            <a:r>
              <a:rPr lang="tr-TR" sz="2500" dirty="0" err="1" smtClean="0"/>
              <a:t>glenohumeral</a:t>
            </a:r>
            <a:r>
              <a:rPr lang="tr-TR" sz="2500" dirty="0" smtClean="0"/>
              <a:t> lig.           •  </a:t>
            </a:r>
            <a:r>
              <a:rPr lang="tr-TR" sz="2500" dirty="0" err="1" smtClean="0"/>
              <a:t>Korakoakromiyal</a:t>
            </a:r>
            <a:r>
              <a:rPr lang="tr-TR" sz="2500" dirty="0" smtClean="0"/>
              <a:t> lig.</a:t>
            </a: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§"/>
              <a:defRPr/>
            </a:pPr>
            <a:r>
              <a:rPr lang="tr-TR" sz="2500" dirty="0" err="1" smtClean="0"/>
              <a:t>Middle</a:t>
            </a:r>
            <a:r>
              <a:rPr lang="tr-TR" sz="2500" dirty="0" smtClean="0"/>
              <a:t> </a:t>
            </a:r>
            <a:r>
              <a:rPr lang="tr-TR" sz="2500" dirty="0" err="1" smtClean="0"/>
              <a:t>glenohumeral</a:t>
            </a:r>
            <a:r>
              <a:rPr lang="tr-TR" sz="2500" dirty="0" smtClean="0"/>
              <a:t> lig.           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endParaRPr lang="tr-TR" sz="2500" i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OMUZ ve OMUZ KUŞAĞINI OLUŞTURAN YAPILAR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b="1" dirty="0" smtClean="0"/>
          </a:p>
          <a:p>
            <a:pPr eaLnBrk="1" hangingPunct="1"/>
            <a:r>
              <a:rPr lang="tr-TR" b="1" dirty="0" smtClean="0"/>
              <a:t>KEMİKLER</a:t>
            </a:r>
          </a:p>
          <a:p>
            <a:pPr eaLnBrk="1" hangingPunct="1">
              <a:buFont typeface="Arial" charset="0"/>
              <a:buNone/>
            </a:pPr>
            <a:r>
              <a:rPr lang="tr-TR" dirty="0" smtClean="0"/>
              <a:t>     - </a:t>
            </a:r>
            <a:r>
              <a:rPr lang="tr-TR" dirty="0" err="1" smtClean="0"/>
              <a:t>Skapula</a:t>
            </a:r>
            <a:endParaRPr lang="tr-TR" dirty="0" smtClean="0"/>
          </a:p>
          <a:p>
            <a:pPr eaLnBrk="1" hangingPunct="1">
              <a:buFont typeface="Arial" charset="0"/>
              <a:buNone/>
            </a:pPr>
            <a:r>
              <a:rPr lang="tr-TR" dirty="0" smtClean="0"/>
              <a:t>     - </a:t>
            </a:r>
            <a:r>
              <a:rPr lang="tr-TR" dirty="0" err="1" smtClean="0"/>
              <a:t>Klavikula</a:t>
            </a:r>
            <a:endParaRPr lang="tr-TR" dirty="0" smtClean="0"/>
          </a:p>
          <a:p>
            <a:pPr eaLnBrk="1" hangingPunct="1">
              <a:buFont typeface="Arial" charset="0"/>
              <a:buNone/>
            </a:pPr>
            <a:r>
              <a:rPr lang="tr-TR" dirty="0" smtClean="0"/>
              <a:t>     - </a:t>
            </a:r>
            <a:r>
              <a:rPr lang="tr-TR" dirty="0" err="1" smtClean="0"/>
              <a:t>Humerus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1079500"/>
          </a:xfrm>
        </p:spPr>
        <p:txBody>
          <a:bodyPr/>
          <a:lstStyle/>
          <a:p>
            <a:pPr algn="ctr" eaLnBrk="1" hangingPunct="1"/>
            <a:r>
              <a:rPr lang="tr-TR" dirty="0" smtClean="0"/>
              <a:t>OMUZ KUŞAĞI BİOMEKANİ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488" cy="1042988"/>
          </a:xfrm>
        </p:spPr>
        <p:txBody>
          <a:bodyPr>
            <a:normAutofit fontScale="925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r>
              <a:rPr lang="tr-TR" sz="2500" dirty="0" smtClean="0"/>
              <a:t>  OMUZ KOMPLEKSİNİN STATİK ve DİNAMİK STABİLİZATÖRLERİ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r>
              <a:rPr lang="tr-TR" sz="2500" dirty="0" smtClean="0"/>
              <a:t>  </a:t>
            </a:r>
            <a:r>
              <a:rPr lang="tr-TR" sz="2500" i="1" u="sng" dirty="0" smtClean="0"/>
              <a:t>Dinamik (aktif) stabilizatörler:</a:t>
            </a:r>
          </a:p>
        </p:txBody>
      </p:sp>
      <p:sp>
        <p:nvSpPr>
          <p:cNvPr id="47108" name="TextBox 5"/>
          <p:cNvSpPr txBox="1">
            <a:spLocks noChangeArrowheads="1"/>
          </p:cNvSpPr>
          <p:nvPr/>
        </p:nvSpPr>
        <p:spPr bwMode="auto">
          <a:xfrm>
            <a:off x="2571750" y="2857500"/>
            <a:ext cx="15716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/>
              <a:t>Humeral</a:t>
            </a:r>
          </a:p>
          <a:p>
            <a:r>
              <a:rPr lang="tr-TR"/>
              <a:t>Stabilizatörler</a:t>
            </a:r>
          </a:p>
        </p:txBody>
      </p:sp>
      <p:sp>
        <p:nvSpPr>
          <p:cNvPr id="7" name="Right Brace 6"/>
          <p:cNvSpPr/>
          <p:nvPr/>
        </p:nvSpPr>
        <p:spPr>
          <a:xfrm>
            <a:off x="2357438" y="4429125"/>
            <a:ext cx="214312" cy="1571625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7110" name="TextBox 10"/>
          <p:cNvSpPr txBox="1">
            <a:spLocks noChangeArrowheads="1"/>
          </p:cNvSpPr>
          <p:nvPr/>
        </p:nvSpPr>
        <p:spPr bwMode="auto">
          <a:xfrm>
            <a:off x="428625" y="2714625"/>
            <a:ext cx="2071688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tr-TR"/>
              <a:t>Supraspinatus</a:t>
            </a:r>
          </a:p>
          <a:p>
            <a:pPr>
              <a:buFont typeface="Arial" charset="0"/>
              <a:buChar char="•"/>
            </a:pPr>
            <a:r>
              <a:rPr lang="tr-TR"/>
              <a:t>İnfraspinatus</a:t>
            </a:r>
          </a:p>
          <a:p>
            <a:pPr>
              <a:buFont typeface="Arial" charset="0"/>
              <a:buChar char="•"/>
            </a:pPr>
            <a:r>
              <a:rPr lang="tr-TR"/>
              <a:t>Subskapularis</a:t>
            </a:r>
          </a:p>
          <a:p>
            <a:pPr>
              <a:buFont typeface="Arial" charset="0"/>
              <a:buChar char="•"/>
            </a:pPr>
            <a:r>
              <a:rPr lang="tr-TR"/>
              <a:t>Teres mn</a:t>
            </a:r>
          </a:p>
          <a:p>
            <a:endParaRPr lang="tr-TR"/>
          </a:p>
        </p:txBody>
      </p:sp>
      <p:sp>
        <p:nvSpPr>
          <p:cNvPr id="47111" name="TextBox 11"/>
          <p:cNvSpPr txBox="1">
            <a:spLocks noChangeArrowheads="1"/>
          </p:cNvSpPr>
          <p:nvPr/>
        </p:nvSpPr>
        <p:spPr bwMode="auto">
          <a:xfrm>
            <a:off x="357188" y="4357688"/>
            <a:ext cx="2214562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tr-TR"/>
              <a:t>Pectoralis mj</a:t>
            </a:r>
          </a:p>
          <a:p>
            <a:pPr>
              <a:buFont typeface="Arial" charset="0"/>
              <a:buChar char="•"/>
            </a:pPr>
            <a:r>
              <a:rPr lang="tr-TR"/>
              <a:t>Latissimus dorsi</a:t>
            </a:r>
          </a:p>
          <a:p>
            <a:pPr>
              <a:buFont typeface="Arial" charset="0"/>
              <a:buChar char="•"/>
            </a:pPr>
            <a:r>
              <a:rPr lang="tr-TR"/>
              <a:t>Biseps (uzun baş)</a:t>
            </a:r>
          </a:p>
          <a:p>
            <a:pPr>
              <a:buFont typeface="Arial" charset="0"/>
              <a:buChar char="•"/>
            </a:pPr>
            <a:r>
              <a:rPr lang="tr-TR"/>
              <a:t>Triceps</a:t>
            </a:r>
          </a:p>
          <a:p>
            <a:pPr>
              <a:buFont typeface="Arial" charset="0"/>
              <a:buChar char="•"/>
            </a:pPr>
            <a:r>
              <a:rPr lang="tr-TR"/>
              <a:t>Deltoid</a:t>
            </a:r>
          </a:p>
          <a:p>
            <a:pPr>
              <a:buFont typeface="Arial" charset="0"/>
              <a:buChar char="•"/>
            </a:pPr>
            <a:r>
              <a:rPr lang="tr-TR"/>
              <a:t>Teres mj</a:t>
            </a:r>
          </a:p>
          <a:p>
            <a:endParaRPr lang="tr-TR"/>
          </a:p>
        </p:txBody>
      </p:sp>
      <p:sp>
        <p:nvSpPr>
          <p:cNvPr id="13" name="Right Brace 12"/>
          <p:cNvSpPr/>
          <p:nvPr/>
        </p:nvSpPr>
        <p:spPr>
          <a:xfrm>
            <a:off x="2143125" y="2643188"/>
            <a:ext cx="357188" cy="121443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7113" name="TextBox 13"/>
          <p:cNvSpPr txBox="1">
            <a:spLocks noChangeArrowheads="1"/>
          </p:cNvSpPr>
          <p:nvPr/>
        </p:nvSpPr>
        <p:spPr bwMode="auto">
          <a:xfrm>
            <a:off x="2643188" y="4857750"/>
            <a:ext cx="1928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/>
              <a:t>Glenohumeral stabilizatörler</a:t>
            </a:r>
          </a:p>
        </p:txBody>
      </p:sp>
      <p:sp>
        <p:nvSpPr>
          <p:cNvPr id="47114" name="TextBox 14"/>
          <p:cNvSpPr txBox="1">
            <a:spLocks noChangeArrowheads="1"/>
          </p:cNvSpPr>
          <p:nvPr/>
        </p:nvSpPr>
        <p:spPr bwMode="auto">
          <a:xfrm>
            <a:off x="4786313" y="3429000"/>
            <a:ext cx="2143125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tr-TR"/>
              <a:t>Serratus ant</a:t>
            </a:r>
          </a:p>
          <a:p>
            <a:pPr>
              <a:buFont typeface="Arial" charset="0"/>
              <a:buChar char="•"/>
            </a:pPr>
            <a:r>
              <a:rPr lang="tr-TR"/>
              <a:t>Lat. Dorsi</a:t>
            </a:r>
          </a:p>
          <a:p>
            <a:pPr>
              <a:buFont typeface="Arial" charset="0"/>
              <a:buChar char="•"/>
            </a:pPr>
            <a:r>
              <a:rPr lang="tr-TR"/>
              <a:t>Trapezius</a:t>
            </a:r>
          </a:p>
          <a:p>
            <a:pPr>
              <a:buFont typeface="Arial" charset="0"/>
              <a:buChar char="•"/>
            </a:pPr>
            <a:r>
              <a:rPr lang="tr-TR"/>
              <a:t>Rhomboideus</a:t>
            </a:r>
          </a:p>
          <a:p>
            <a:pPr>
              <a:buFont typeface="Arial" charset="0"/>
              <a:buChar char="•"/>
            </a:pPr>
            <a:r>
              <a:rPr lang="tr-TR"/>
              <a:t>Levator scapulae</a:t>
            </a:r>
          </a:p>
          <a:p>
            <a:pPr>
              <a:buFont typeface="Arial" charset="0"/>
              <a:buChar char="•"/>
            </a:pPr>
            <a:r>
              <a:rPr lang="tr-TR"/>
              <a:t>Pectoralis mn</a:t>
            </a:r>
          </a:p>
        </p:txBody>
      </p:sp>
      <p:sp>
        <p:nvSpPr>
          <p:cNvPr id="16" name="Right Brace 15"/>
          <p:cNvSpPr/>
          <p:nvPr/>
        </p:nvSpPr>
        <p:spPr>
          <a:xfrm>
            <a:off x="6715125" y="3429000"/>
            <a:ext cx="357188" cy="17145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 dirty="0"/>
          </a:p>
        </p:txBody>
      </p:sp>
      <p:sp>
        <p:nvSpPr>
          <p:cNvPr id="47116" name="TextBox 16"/>
          <p:cNvSpPr txBox="1">
            <a:spLocks noChangeArrowheads="1"/>
          </p:cNvSpPr>
          <p:nvPr/>
        </p:nvSpPr>
        <p:spPr bwMode="auto">
          <a:xfrm>
            <a:off x="7143750" y="3929063"/>
            <a:ext cx="17859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/>
              <a:t>Skapula stabilizatörleri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OMUZ KUŞAĞI BİOMEKANİ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57200" y="2249488"/>
            <a:ext cx="3898900" cy="43243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sz="2500" smtClean="0"/>
              <a:t>  OMUZ KOMPEKSİNİN STATİK ve DİNAMİK STABİLİZATÖRLERİ</a:t>
            </a:r>
          </a:p>
          <a:p>
            <a:pPr eaLnBrk="1" hangingPunct="1">
              <a:buFont typeface="Arial" charset="0"/>
              <a:buNone/>
            </a:pPr>
            <a:endParaRPr lang="tr-TR" sz="2500" smtClean="0"/>
          </a:p>
          <a:p>
            <a:pPr eaLnBrk="1" hangingPunct="1">
              <a:buFont typeface="Wingdings" pitchFamily="2" charset="2"/>
              <a:buChar char="v"/>
            </a:pPr>
            <a:r>
              <a:rPr lang="tr-TR" sz="2400" smtClean="0"/>
              <a:t>En önemli statik stabilizatör   </a:t>
            </a:r>
            <a:r>
              <a:rPr lang="tr-TR" sz="2400" b="1" smtClean="0"/>
              <a:t>inferior glenohumeral ligaman</a:t>
            </a:r>
            <a:r>
              <a:rPr lang="tr-TR" sz="2400" smtClean="0"/>
              <a:t>dır.</a:t>
            </a:r>
          </a:p>
          <a:p>
            <a:pPr eaLnBrk="1" hangingPunct="1">
              <a:buFont typeface="Wingdings" pitchFamily="2" charset="2"/>
              <a:buChar char="v"/>
            </a:pPr>
            <a:endParaRPr lang="tr-TR" sz="25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868362"/>
          </a:xfrm>
        </p:spPr>
        <p:txBody>
          <a:bodyPr/>
          <a:lstStyle/>
          <a:p>
            <a:pPr algn="ctr" eaLnBrk="1" hangingPunct="1"/>
            <a:r>
              <a:rPr lang="tr-TR" dirty="0" smtClean="0"/>
              <a:t>OMUZ KUŞAĞI BİOMEKANİ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500063" y="1143000"/>
            <a:ext cx="8229600" cy="51435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sz="2500" dirty="0" smtClean="0"/>
              <a:t> OMUZ KOMPEKSİNİN STATİK ve DİNAMİK STABİLİZATÖRLERİ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tr-TR" sz="2500" b="1" dirty="0" smtClean="0"/>
              <a:t>Sup </a:t>
            </a:r>
            <a:r>
              <a:rPr lang="tr-TR" sz="2500" b="1" dirty="0" err="1" smtClean="0"/>
              <a:t>glenohumeral</a:t>
            </a:r>
            <a:r>
              <a:rPr lang="tr-TR" sz="2500" b="1" dirty="0" smtClean="0"/>
              <a:t> lig.</a:t>
            </a:r>
            <a:r>
              <a:rPr lang="tr-TR" sz="2500" dirty="0" smtClean="0"/>
              <a:t> Omuz </a:t>
            </a:r>
            <a:r>
              <a:rPr lang="tr-TR" sz="2500" dirty="0" err="1" smtClean="0"/>
              <a:t>abduksiyonda</a:t>
            </a:r>
            <a:r>
              <a:rPr lang="tr-TR" sz="2500" dirty="0" smtClean="0"/>
              <a:t> iken </a:t>
            </a:r>
            <a:r>
              <a:rPr lang="tr-TR" sz="2500" dirty="0" err="1" smtClean="0"/>
              <a:t>humerus</a:t>
            </a:r>
            <a:r>
              <a:rPr lang="tr-TR" sz="2500" dirty="0" smtClean="0"/>
              <a:t> başının aşağı kaymasını önleyen en önemli yapıdır.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1079500"/>
          </a:xfrm>
        </p:spPr>
        <p:txBody>
          <a:bodyPr/>
          <a:lstStyle/>
          <a:p>
            <a:pPr algn="ctr" eaLnBrk="1" hangingPunct="1"/>
            <a:r>
              <a:rPr lang="tr-TR" dirty="0" smtClean="0"/>
              <a:t>OMUZ KUŞAĞI BİOMEKANİ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285750" y="1773238"/>
            <a:ext cx="8229600" cy="4395787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sz="2500" dirty="0" smtClean="0"/>
              <a:t> OMUZ KOMPEKSİNİN STATİK ve DİNAMİK STABİLİZATÖRLERİ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tr-TR" sz="2500" dirty="0" smtClean="0"/>
              <a:t>Dinamik stabilizatörlerden </a:t>
            </a:r>
            <a:r>
              <a:rPr lang="tr-TR" sz="2500" b="1" dirty="0" err="1" smtClean="0"/>
              <a:t>Rotator</a:t>
            </a:r>
            <a:r>
              <a:rPr lang="tr-TR" sz="2500" b="1" dirty="0" smtClean="0"/>
              <a:t> manşet kasları</a:t>
            </a:r>
            <a:r>
              <a:rPr lang="tr-TR" sz="2500" dirty="0" smtClean="0"/>
              <a:t>, </a:t>
            </a:r>
            <a:r>
              <a:rPr lang="tr-TR" sz="2500" dirty="0" err="1" smtClean="0"/>
              <a:t>humerus</a:t>
            </a:r>
            <a:r>
              <a:rPr lang="tr-TR" sz="2500" dirty="0" smtClean="0"/>
              <a:t> başını </a:t>
            </a:r>
            <a:r>
              <a:rPr lang="tr-TR" sz="2500" dirty="0" err="1" smtClean="0"/>
              <a:t>glenoide</a:t>
            </a:r>
            <a:r>
              <a:rPr lang="tr-TR" sz="2500" dirty="0" smtClean="0"/>
              <a:t> çekip, </a:t>
            </a:r>
            <a:r>
              <a:rPr lang="tr-TR" sz="2500" dirty="0" err="1" smtClean="0"/>
              <a:t>humerus</a:t>
            </a:r>
            <a:r>
              <a:rPr lang="tr-TR" sz="2500" dirty="0" smtClean="0"/>
              <a:t> başı ile </a:t>
            </a:r>
            <a:r>
              <a:rPr lang="tr-TR" sz="2500" dirty="0" err="1" smtClean="0"/>
              <a:t>glenoid</a:t>
            </a:r>
            <a:r>
              <a:rPr lang="tr-TR" sz="2500" dirty="0" smtClean="0"/>
              <a:t> arasındaki </a:t>
            </a:r>
            <a:r>
              <a:rPr lang="tr-TR" sz="2500" dirty="0" err="1" smtClean="0"/>
              <a:t>translasyonu</a:t>
            </a:r>
            <a:r>
              <a:rPr lang="tr-TR" sz="2500" dirty="0" smtClean="0"/>
              <a:t> azaltırlar. </a:t>
            </a:r>
            <a:r>
              <a:rPr lang="tr-TR" sz="2500" dirty="0" err="1" smtClean="0"/>
              <a:t>Dolayısiyle</a:t>
            </a:r>
            <a:r>
              <a:rPr lang="tr-TR" sz="2500" dirty="0" smtClean="0"/>
              <a:t> dinamik stabilizatörlerdeki bozukluklar (</a:t>
            </a:r>
            <a:r>
              <a:rPr lang="tr-TR" sz="2500" dirty="0" err="1" smtClean="0"/>
              <a:t>rotator</a:t>
            </a:r>
            <a:r>
              <a:rPr lang="tr-TR" sz="2500" dirty="0" smtClean="0"/>
              <a:t> </a:t>
            </a:r>
            <a:r>
              <a:rPr lang="tr-TR" sz="2500" dirty="0" err="1" smtClean="0"/>
              <a:t>cuff</a:t>
            </a:r>
            <a:r>
              <a:rPr lang="tr-TR" sz="2500" dirty="0" smtClean="0"/>
              <a:t>  yırtıkları gibi) omuzda </a:t>
            </a:r>
            <a:r>
              <a:rPr lang="tr-TR" sz="2500" dirty="0" err="1" smtClean="0"/>
              <a:t>instabiliteye</a:t>
            </a:r>
            <a:r>
              <a:rPr lang="tr-TR" sz="2500" dirty="0" smtClean="0"/>
              <a:t> yol açabilirler.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Title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000125"/>
          </a:xfrm>
        </p:spPr>
        <p:txBody>
          <a:bodyPr/>
          <a:lstStyle/>
          <a:p>
            <a:pPr eaLnBrk="1" hangingPunct="1"/>
            <a:r>
              <a:rPr lang="tr-TR" sz="3600" smtClean="0"/>
              <a:t>KAYNAKÇA</a:t>
            </a:r>
            <a:endParaRPr lang="tr-TR" sz="3600" dirty="0" smtClean="0"/>
          </a:p>
        </p:txBody>
      </p:sp>
      <p:sp>
        <p:nvSpPr>
          <p:cNvPr id="130051" name="Content Placeholder 2"/>
          <p:cNvSpPr>
            <a:spLocks noGrp="1"/>
          </p:cNvSpPr>
          <p:nvPr>
            <p:ph idx="1"/>
          </p:nvPr>
        </p:nvSpPr>
        <p:spPr>
          <a:xfrm>
            <a:off x="457200" y="1643063"/>
            <a:ext cx="8229600" cy="4572000"/>
          </a:xfrm>
        </p:spPr>
        <p:txBody>
          <a:bodyPr>
            <a:norm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Char char="-"/>
              <a:defRPr/>
            </a:pPr>
            <a:r>
              <a:rPr lang="tr-TR" sz="3000" smtClean="0"/>
              <a:t>Delisa Physical Medicine And Rehabilitation Principles And Practice, 4th Ed. (2005)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Char char="-"/>
              <a:defRPr/>
            </a:pPr>
            <a:r>
              <a:rPr lang="tr-TR" sz="3000" smtClean="0"/>
              <a:t>Temel ve Uygulanan Kinezyoloji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r>
              <a:rPr lang="tr-TR" sz="2400" smtClean="0"/>
              <a:t>                              Prof. Dr. M. Nafiz Akman, Doç. Dr. Metin Karataş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Char char="-"/>
              <a:defRPr/>
            </a:pPr>
            <a:r>
              <a:rPr lang="tr-TR" sz="3000" smtClean="0"/>
              <a:t>Tıbbi Rehabilitasyon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r>
              <a:rPr lang="tr-TR" smtClean="0"/>
              <a:t>                      </a:t>
            </a:r>
            <a:r>
              <a:rPr lang="tr-TR" sz="2400" smtClean="0"/>
              <a:t>Hasan Oğuz,  Erbil Dursun, Nigar Dursun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r>
              <a:rPr lang="tr-TR" sz="2400" smtClean="0"/>
              <a:t>-    </a:t>
            </a:r>
            <a:r>
              <a:rPr lang="tr-TR" sz="3000" smtClean="0"/>
              <a:t>Netter Interactive Atlas of Clinical Anatomy Illustrations by Frank H. Netter, M.D.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OMUZ ve OMUZ KUŞAĞINI OLUŞTURAN YAPILAR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b="1" smtClean="0"/>
              <a:t>EKLEMLER</a:t>
            </a:r>
          </a:p>
          <a:p>
            <a:pPr eaLnBrk="1" hangingPunct="1">
              <a:buFont typeface="Arial" charset="0"/>
              <a:buNone/>
            </a:pPr>
            <a:r>
              <a:rPr lang="tr-TR" b="1" smtClean="0"/>
              <a:t>  - </a:t>
            </a:r>
            <a:r>
              <a:rPr lang="tr-TR" smtClean="0"/>
              <a:t>Glenohumeral eklem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  - Akromiyoklavikular eklem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  - Sternoklavikular eklem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  - Skapulotorasik eklem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OMUZ ve OMUZ KUŞAĞINI OLUŞTURAN YAPILAR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tr-TR" b="1" smtClean="0"/>
              <a:t>LİGAMANLAR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  - Glenohumeral Lig.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  - Korakohumeral Lig.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  - Akromioklavikular Lig.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  - Korakoklavikular Lig.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  - Kostoklavikular Lig.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  - Sternoklavikular Lig.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  - İnterklavikular Lig.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865188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OMUZ ve OMUZ KUŞAĞINI OLUŞTURAN YAPILAR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700213"/>
            <a:ext cx="8229600" cy="4897437"/>
          </a:xfrm>
        </p:spPr>
        <p:txBody>
          <a:bodyPr rtlCol="0">
            <a:normAutofit lnSpcReduction="1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tr-TR" b="1" dirty="0" smtClean="0"/>
              <a:t>KASLAR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r>
              <a:rPr lang="tr-TR" dirty="0" smtClean="0"/>
              <a:t> A) GLENOHUMERAL EKLEME ETKİYEN KASLAR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r>
              <a:rPr lang="tr-TR" dirty="0" smtClean="0"/>
              <a:t>    i) Fonksiyonlarına göre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r>
              <a:rPr lang="tr-TR" dirty="0" smtClean="0"/>
              <a:t>-Omuz Abd: Supraspinatus, Deltoid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r>
              <a:rPr lang="tr-TR" dirty="0" smtClean="0"/>
              <a:t>-Omuz Add: </a:t>
            </a:r>
            <a:r>
              <a:rPr lang="tr-TR" sz="2400" dirty="0" smtClean="0"/>
              <a:t>Pectoralis major, Latissimus dorsi, Teres major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r>
              <a:rPr lang="tr-TR" sz="2400" dirty="0" smtClean="0"/>
              <a:t>-</a:t>
            </a:r>
            <a:r>
              <a:rPr lang="tr-TR" dirty="0" smtClean="0"/>
              <a:t>Omuz flek: Deltoid, Biseps, Korakobrakialis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r>
              <a:rPr lang="tr-TR" dirty="0" smtClean="0"/>
              <a:t>-Omuz ekst:Deltoid, Latissimus dorsi, Teres mj. ve mn.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r>
              <a:rPr lang="tr-TR" dirty="0" smtClean="0"/>
              <a:t>-Omuz iç rot:Subskapularis, Pectoralis mj, Latissimus                  dorsi, Teres mj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r>
              <a:rPr lang="tr-TR" dirty="0" smtClean="0"/>
              <a:t>-Omuz dış rot:İnfraspinatus, Teres mn</a:t>
            </a:r>
            <a:endParaRPr lang="tr-T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822960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OMUZ ve OMUZ KUŞAĞINI OLUŞTURAN YAPILAR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b="1" smtClean="0"/>
              <a:t>KASLAR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  ii) Anatomik lokalizasyona göre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-</a:t>
            </a:r>
            <a:r>
              <a:rPr lang="tr-TR" u="sng" smtClean="0"/>
              <a:t>Anterior</a:t>
            </a:r>
            <a:r>
              <a:rPr lang="tr-TR" smtClean="0"/>
              <a:t>: Pectoralis mj, Korakobrakialis, Biseps, Subskapularis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-</a:t>
            </a:r>
            <a:r>
              <a:rPr lang="tr-TR" u="sng" smtClean="0"/>
              <a:t>Superior</a:t>
            </a:r>
            <a:r>
              <a:rPr lang="tr-TR" smtClean="0"/>
              <a:t>: Deltoid, Supraspinatus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-</a:t>
            </a:r>
            <a:r>
              <a:rPr lang="tr-TR" u="sng" smtClean="0"/>
              <a:t>Posterior</a:t>
            </a:r>
            <a:r>
              <a:rPr lang="tr-TR" smtClean="0"/>
              <a:t>: Latissimus dorsi, Teres mj. ve mn., İnfraspinatus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613"/>
            <a:ext cx="8229600" cy="576262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OMUZ ve OMUZ KUŞAĞINI OLUŞTURAN YAPILAR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844675"/>
            <a:ext cx="8472488" cy="4752975"/>
          </a:xfrm>
        </p:spPr>
        <p:txBody>
          <a:bodyPr/>
          <a:lstStyle/>
          <a:p>
            <a:pPr eaLnBrk="1" hangingPunct="1"/>
            <a:r>
              <a:rPr lang="tr-TR" sz="3000" b="1" smtClean="0"/>
              <a:t>KASLAR</a:t>
            </a:r>
          </a:p>
          <a:p>
            <a:pPr eaLnBrk="1" hangingPunct="1">
              <a:buFont typeface="Arial" charset="0"/>
              <a:buNone/>
            </a:pPr>
            <a:r>
              <a:rPr lang="tr-TR" b="1" smtClean="0"/>
              <a:t> </a:t>
            </a:r>
            <a:r>
              <a:rPr lang="tr-TR" smtClean="0"/>
              <a:t>B) </a:t>
            </a:r>
            <a:r>
              <a:rPr lang="tr-TR" sz="2600" smtClean="0"/>
              <a:t>OMUZ KUŞAĞINA ETKİYEN KASLAR</a:t>
            </a:r>
            <a:endParaRPr lang="tr-TR" sz="2600" b="1" smtClean="0"/>
          </a:p>
          <a:p>
            <a:pPr eaLnBrk="1" hangingPunct="1">
              <a:buFont typeface="Arial" charset="0"/>
              <a:buNone/>
            </a:pPr>
            <a:r>
              <a:rPr lang="tr-TR" smtClean="0"/>
              <a:t>    i) </a:t>
            </a:r>
            <a:r>
              <a:rPr lang="tr-TR" sz="2600" smtClean="0"/>
              <a:t>Fonksiyonlarına</a:t>
            </a:r>
            <a:r>
              <a:rPr lang="tr-TR" smtClean="0"/>
              <a:t> </a:t>
            </a:r>
            <a:r>
              <a:rPr lang="tr-TR" sz="2600" smtClean="0"/>
              <a:t>göre</a:t>
            </a:r>
          </a:p>
          <a:p>
            <a:pPr eaLnBrk="1" hangingPunct="1">
              <a:buFont typeface="Arial" charset="0"/>
              <a:buNone/>
            </a:pPr>
            <a:r>
              <a:rPr lang="tr-TR" sz="2600" smtClean="0"/>
              <a:t>-Skapular protraksiyon-abd: Serratus ant, Pectoralis mj</a:t>
            </a:r>
          </a:p>
          <a:p>
            <a:pPr eaLnBrk="1" hangingPunct="1">
              <a:buFont typeface="Arial" charset="0"/>
              <a:buNone/>
            </a:pPr>
            <a:r>
              <a:rPr lang="tr-TR" sz="2600" smtClean="0"/>
              <a:t>-Skapular retraksiyon-add: Trapezius, Rhomboidler</a:t>
            </a:r>
          </a:p>
          <a:p>
            <a:pPr eaLnBrk="1" hangingPunct="1">
              <a:buFont typeface="Arial" charset="0"/>
              <a:buNone/>
            </a:pPr>
            <a:r>
              <a:rPr lang="tr-TR" sz="2600" smtClean="0"/>
              <a:t>-Skapular elevasyon: Levator skapula, Trapezius</a:t>
            </a:r>
          </a:p>
          <a:p>
            <a:pPr eaLnBrk="1" hangingPunct="1">
              <a:buFont typeface="Arial" charset="0"/>
              <a:buNone/>
            </a:pPr>
            <a:r>
              <a:rPr lang="tr-TR" sz="2600" smtClean="0"/>
              <a:t>-Skapular rotasyon: Serratus ant, Trapezius, Rhomboidler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OMUZ ve OMUZ KUŞAĞINI OLUŞTURAN YAPILAR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KASLAR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   ii) Anatomik lokalizasyona göre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-</a:t>
            </a:r>
            <a:r>
              <a:rPr lang="tr-TR" u="sng" smtClean="0"/>
              <a:t>Anterior</a:t>
            </a:r>
            <a:r>
              <a:rPr lang="tr-TR" smtClean="0"/>
              <a:t>: Pectoralis mn, Serratus ant, Subklavius</a:t>
            </a:r>
          </a:p>
          <a:p>
            <a:pPr eaLnBrk="1" hangingPunct="1">
              <a:buFont typeface="Arial" charset="0"/>
              <a:buNone/>
            </a:pPr>
            <a:r>
              <a:rPr lang="tr-TR" smtClean="0"/>
              <a:t>-</a:t>
            </a:r>
            <a:r>
              <a:rPr lang="tr-TR" u="sng" smtClean="0"/>
              <a:t>Posterior</a:t>
            </a:r>
            <a:r>
              <a:rPr lang="tr-TR" smtClean="0"/>
              <a:t>: Levator skapula, Rhomboidler,    Trapezius</a:t>
            </a:r>
          </a:p>
          <a:p>
            <a:pPr eaLnBrk="1" hangingPunct="1">
              <a:buFont typeface="Arial" charset="0"/>
              <a:buNone/>
            </a:pPr>
            <a:endParaRPr lang="tr-TR" smtClean="0"/>
          </a:p>
          <a:p>
            <a:pPr eaLnBrk="1" hangingPunct="1">
              <a:buFont typeface="Arial" charset="0"/>
              <a:buNone/>
            </a:pPr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10080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3200" dirty="0" smtClean="0"/>
              <a:t>OMUZ ve OMUZ KUŞAĞINI OLUŞTURAN YAPILAR</a:t>
            </a:r>
            <a:br>
              <a:rPr lang="tr-TR" sz="3200" dirty="0" smtClean="0"/>
            </a:br>
            <a:r>
              <a:rPr lang="tr-TR" sz="3200" dirty="0" smtClean="0"/>
              <a:t>ROTATOR CUFF KASLARI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50"/>
          </a:xfrm>
        </p:spPr>
        <p:txBody>
          <a:bodyPr rtlCol="0">
            <a:norm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endParaRPr lang="tr-TR" sz="3000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tr-TR" sz="3000" dirty="0" err="1" smtClean="0"/>
              <a:t>Glenohumeral</a:t>
            </a:r>
            <a:r>
              <a:rPr lang="tr-TR" sz="3000" dirty="0" smtClean="0"/>
              <a:t> eklemin dinamik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r>
              <a:rPr lang="tr-TR" sz="3000" dirty="0" smtClean="0"/>
              <a:t> stabilizatörleridirler.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endParaRPr lang="tr-TR" sz="3000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endParaRPr lang="tr-TR" sz="3000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tr-TR" sz="3000" dirty="0" smtClean="0"/>
              <a:t>Cisimleri fırlatmada ve yüzerken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r>
              <a:rPr lang="tr-TR" sz="3000" dirty="0" smtClean="0"/>
              <a:t> bu kasların önemli rolü vardır.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endParaRPr lang="tr-TR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151</TotalTime>
  <Words>904</Words>
  <Application>Microsoft Office PowerPoint</Application>
  <PresentationFormat>Ekran Gösterisi (4:3)</PresentationFormat>
  <Paragraphs>166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2" baseType="lpstr">
      <vt:lpstr>Arial</vt:lpstr>
      <vt:lpstr>Arial Narrow</vt:lpstr>
      <vt:lpstr>Calibri</vt:lpstr>
      <vt:lpstr>Constantia</vt:lpstr>
      <vt:lpstr>Georgia</vt:lpstr>
      <vt:lpstr>Wingdings</vt:lpstr>
      <vt:lpstr>Wingdings 2</vt:lpstr>
      <vt:lpstr>Akış</vt:lpstr>
      <vt:lpstr>ÜST EKSTREMİTE KİNEZYOLOJİSİ</vt:lpstr>
      <vt:lpstr>OMUZ ve OMUZ KUŞAĞINI OLUŞTURAN YAPILAR</vt:lpstr>
      <vt:lpstr>OMUZ ve OMUZ KUŞAĞINI OLUŞTURAN YAPILAR</vt:lpstr>
      <vt:lpstr>OMUZ ve OMUZ KUŞAĞINI OLUŞTURAN YAPILAR</vt:lpstr>
      <vt:lpstr>OMUZ ve OMUZ KUŞAĞINI OLUŞTURAN YAPILAR</vt:lpstr>
      <vt:lpstr>OMUZ ve OMUZ KUŞAĞINI OLUŞTURAN YAPILAR</vt:lpstr>
      <vt:lpstr>OMUZ ve OMUZ KUŞAĞINI OLUŞTURAN YAPILAR</vt:lpstr>
      <vt:lpstr>OMUZ ve OMUZ KUŞAĞINI OLUŞTURAN YAPILAR</vt:lpstr>
      <vt:lpstr>OMUZ ve OMUZ KUŞAĞINI OLUŞTURAN YAPILAR ROTATOR CUFF KASLARI</vt:lpstr>
      <vt:lpstr>OMUZ ve OMUZ KUŞAĞINI OLUŞTURAN YAPILAR ROTATOR CUFF KASLARI</vt:lpstr>
      <vt:lpstr>OMUZ KUŞAĞI BİOMEKANİ</vt:lpstr>
      <vt:lpstr>OMUZ KUŞAĞI BİOMEKANİ</vt:lpstr>
      <vt:lpstr>OMUZ KUŞAĞI BİOMEKANİ</vt:lpstr>
      <vt:lpstr>OMUZ KUŞAĞI BİOMEKANİ</vt:lpstr>
      <vt:lpstr>OMUZ KUŞAĞI BİOMEKANİ</vt:lpstr>
      <vt:lpstr>OMUZ KUŞAĞI BİOMEKANİ</vt:lpstr>
      <vt:lpstr>OMUZ KUŞAĞI BİOMEKANİ</vt:lpstr>
      <vt:lpstr>OMUZ KUŞAĞI BİOMEKANİ</vt:lpstr>
      <vt:lpstr>OMUZ KUŞAĞI BİOMEKANİ</vt:lpstr>
      <vt:lpstr>OMUZ KUŞAĞI BİOMEKANİ</vt:lpstr>
      <vt:lpstr>OMUZ KUŞAĞI BİOMEKANİ</vt:lpstr>
      <vt:lpstr>OMUZ KUŞAĞI BİOMEKANİ</vt:lpstr>
      <vt:lpstr>OMUZ KUŞAĞI BİOMEKANİ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ÜST EKSTREMİTE KİNEZYOLOJİSİ</dc:title>
  <dc:creator>fztmerve</dc:creator>
  <cp:lastModifiedBy>sinan sert</cp:lastModifiedBy>
  <cp:revision>18</cp:revision>
  <dcterms:created xsi:type="dcterms:W3CDTF">2019-02-26T15:49:32Z</dcterms:created>
  <dcterms:modified xsi:type="dcterms:W3CDTF">2019-07-31T11:17:26Z</dcterms:modified>
</cp:coreProperties>
</file>