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8" r:id="rId3"/>
    <p:sldId id="289" r:id="rId4"/>
    <p:sldId id="290" r:id="rId5"/>
    <p:sldId id="291" r:id="rId6"/>
    <p:sldId id="287"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6" d="100"/>
          <a:sy n="86" d="100"/>
        </p:scale>
        <p:origin x="152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spcAft>
                <a:spcPts val="10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tr-TR"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30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tr-TR" smtClean="0"/>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marL="2286000" indent="-457200">
              <a:defRPr/>
            </a:lvl6pPr>
            <a:lvl7pPr marL="2286000" indent="-457200">
              <a:defRPr/>
            </a:lvl7pPr>
            <a:lvl8pPr marL="2286000" indent="-457200">
              <a:defRPr/>
            </a:lvl8pPr>
            <a:lvl9pPr marL="2286000" indent="-457200">
              <a:defRPr/>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tr-TR" smtClean="0"/>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tr-TR" smtClean="0"/>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tr-TR" smtClean="0"/>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A4A6734C-E115-4BC5-9FB0-F9BF6FABFDA0}" type="datetimeFigureOut">
              <a:rPr lang="en-US" smtClean="0"/>
              <a:t>11/29/2019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tr-TR" smtClean="0"/>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marL="2290763" indent="-461963">
              <a:defRPr sz="1800"/>
            </a:lvl6pPr>
            <a:lvl7pPr marL="2290763" indent="-461963">
              <a:defRPr sz="1800"/>
            </a:lvl7pPr>
            <a:lvl8pPr marL="2290763" indent="-461963">
              <a:defRPr sz="1800"/>
            </a:lvl8pPr>
            <a:lvl9pPr marL="2290763" indent="-461963">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A4A6734C-E115-4BC5-9FB0-F9BF6FABFDA0}" type="datetimeFigureOut">
              <a:rPr lang="en-US" smtClean="0"/>
              <a:t>11/29/2019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739C4FB-7D33-419B-8833-D1372BFD11C8}" type="slidenum">
              <a:rPr lang="en-US" smtClean="0"/>
              <a:t>‹#›</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A4A6734C-E115-4BC5-9FB0-F9BF6FABFDA0}" type="datetimeFigureOut">
              <a:rPr lang="en-US" smtClean="0"/>
              <a:t>11/29/2019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A6734C-E115-4BC5-9FB0-F9BF6FABFDA0}" type="datetimeFigureOut">
              <a:rPr lang="en-US" smtClean="0"/>
              <a:t>11/29/2019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739C4FB-7D33-419B-8833-D1372BFD11C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tr-TR" smtClean="0"/>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marL="2290763" indent="-461963">
              <a:defRPr sz="2000"/>
            </a:lvl6pPr>
            <a:lvl7pPr marL="2290763" indent="-461963">
              <a:defRPr sz="2000"/>
            </a:lvl7pPr>
            <a:lvl8pPr marL="2290763" indent="-461963">
              <a:defRPr sz="2000"/>
            </a:lvl8pPr>
            <a:lvl9pPr marL="2290763" indent="-461963">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spcAft>
                <a:spcPts val="1000"/>
              </a:spcAft>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A4A6734C-E115-4BC5-9FB0-F9BF6FABFDA0}" type="datetimeFigureOut">
              <a:rPr lang="en-US" smtClean="0"/>
              <a:t>11/29/2019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739C4FB-7D33-419B-8833-D1372BFD11C8}" type="slidenum">
              <a:rPr lang="en-US" smtClean="0"/>
              <a:t>‹#›</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tr-TR" smtClean="0"/>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A4A6734C-E115-4BC5-9FB0-F9BF6FABFDA0}" type="datetimeFigureOut">
              <a:rPr lang="en-US" smtClean="0"/>
              <a:t>11/29/2019</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D739C4FB-7D33-419B-8833-D1372BFD11C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7432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6pPr>
      <a:lvl7pPr marL="32051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7pPr>
      <a:lvl8pPr marL="3657600" indent="-461963" algn="l" defTabSz="914400" rtl="0" eaLnBrk="1" latinLnBrk="0" hangingPunct="1">
        <a:spcBef>
          <a:spcPts val="0"/>
        </a:spcBef>
        <a:spcAft>
          <a:spcPts val="600"/>
        </a:spcAft>
        <a:buClr>
          <a:schemeClr val="bg2"/>
        </a:buClr>
        <a:buFont typeface="Wingdings 2" pitchFamily="18" charset="2"/>
        <a:buChar char="ò"/>
        <a:defRPr lang="en-US" sz="1800" kern="1200" dirty="0" smtClean="0">
          <a:solidFill>
            <a:schemeClr val="tx1"/>
          </a:solidFill>
          <a:latin typeface="+mn-lt"/>
          <a:ea typeface="+mn-ea"/>
          <a:cs typeface="+mn-cs"/>
        </a:defRPr>
      </a:lvl8pPr>
      <a:lvl9pPr marL="4119563" indent="-461963" algn="l" defTabSz="914400" rtl="0" eaLnBrk="1" latinLnBrk="0" hangingPunct="1">
        <a:spcBef>
          <a:spcPts val="0"/>
        </a:spcBef>
        <a:spcAft>
          <a:spcPts val="600"/>
        </a:spcAft>
        <a:buFont typeface="Wingdings 2" pitchFamily="18" charset="2"/>
        <a:buChar char="ò"/>
        <a:defRPr lang="en-US" sz="1800" kern="1200" dirty="0" smtClean="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ÇEVRE</a:t>
            </a:r>
            <a:r>
              <a:rPr lang="tr-TR" dirty="0" smtClean="0"/>
              <a:t> POLİTİKALARI</a:t>
            </a:r>
            <a:r>
              <a:rPr lang="tr-TR" smtClean="0"/>
              <a:t/>
            </a:r>
            <a:br>
              <a:rPr lang="tr-TR" smtClean="0"/>
            </a:br>
            <a:r>
              <a:rPr lang="tr-TR" smtClean="0"/>
              <a:t>11. </a:t>
            </a:r>
            <a:r>
              <a:rPr lang="tr-TR" dirty="0" smtClean="0"/>
              <a:t>Hafta</a:t>
            </a:r>
            <a:endParaRPr lang="en-US" dirty="0"/>
          </a:p>
        </p:txBody>
      </p:sp>
      <p:sp>
        <p:nvSpPr>
          <p:cNvPr id="3" name="Subtitle 2"/>
          <p:cNvSpPr>
            <a:spLocks noGrp="1"/>
          </p:cNvSpPr>
          <p:nvPr>
            <p:ph type="subTitle" idx="1"/>
          </p:nvPr>
        </p:nvSpPr>
        <p:spPr/>
        <p:txBody>
          <a:bodyPr/>
          <a:lstStyle/>
          <a:p>
            <a:r>
              <a:rPr lang="tr-TR" dirty="0" err="1" smtClean="0"/>
              <a:t>Prof.Dr.Kıvılcım</a:t>
            </a:r>
            <a:r>
              <a:rPr lang="tr-TR" dirty="0" smtClean="0"/>
              <a:t> ERTAN</a:t>
            </a:r>
            <a:endParaRPr lang="en-US" dirty="0"/>
          </a:p>
        </p:txBody>
      </p:sp>
    </p:spTree>
    <p:extLst>
      <p:ext uri="{BB962C8B-B14F-4D97-AF65-F5344CB8AC3E}">
        <p14:creationId xmlns:p14="http://schemas.microsoft.com/office/powerpoint/2010/main" val="2117018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274320" indent="-274320">
              <a:spcAft>
                <a:spcPts val="0"/>
              </a:spcAft>
              <a:buFont typeface="Wingdings"/>
              <a:buChar char=""/>
              <a:defRPr/>
            </a:pPr>
            <a:r>
              <a:rPr lang="tr-TR" dirty="0"/>
              <a:t>Çevre hukukunun gelişimi ile birlikte, yaşam çevresinin korunması ve insanlar için yaşanabilir bir çevre yaratılması amacıyla yeni arayışlar başlamıştır. Bu arayışlardan birisi de </a:t>
            </a:r>
            <a:r>
              <a:rPr lang="tr-TR" b="1" dirty="0">
                <a:solidFill>
                  <a:srgbClr val="FF0000"/>
                </a:solidFill>
              </a:rPr>
              <a:t>insanların sağlıklı ve dengeli bir çevrede yaşama hakkı</a:t>
            </a:r>
            <a:r>
              <a:rPr lang="tr-TR" dirty="0"/>
              <a:t> düşüncesidir. </a:t>
            </a:r>
          </a:p>
          <a:p>
            <a:pPr marL="274320" indent="-274320">
              <a:spcAft>
                <a:spcPts val="0"/>
              </a:spcAft>
              <a:buFont typeface="Wingdings"/>
              <a:buChar char=""/>
              <a:defRPr/>
            </a:pPr>
            <a:endParaRPr lang="tr-TR" dirty="0"/>
          </a:p>
          <a:p>
            <a:endParaRPr lang="tr-TR" dirty="0"/>
          </a:p>
        </p:txBody>
      </p:sp>
    </p:spTree>
    <p:extLst>
      <p:ext uri="{BB962C8B-B14F-4D97-AF65-F5344CB8AC3E}">
        <p14:creationId xmlns:p14="http://schemas.microsoft.com/office/powerpoint/2010/main" val="1815480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solidFill>
                  <a:srgbClr val="FF0000"/>
                </a:solidFill>
              </a:rPr>
              <a:t>Barış hakkı, gelişme hakkı  ve insanlığın ortak mirasından yararlanma hakkı </a:t>
            </a:r>
            <a:r>
              <a:rPr lang="tr-TR" dirty="0"/>
              <a:t>ile birlikte insanlar için sağlıklı ve dengeli bir çevrede yaşama hakkının; “insan haklarının yeni bir kuşağı” olduğunu savunan ve 20. yüzyılın ikinci yarısında gündeme gelen bu arayış, insan haklarının ilk iki kuşağından farlı olarak yeni bir insan hakları kuşağının (Dayanışma Hakları) doğuşuna öncülük etmiştir.</a:t>
            </a:r>
          </a:p>
          <a:p>
            <a:endParaRPr lang="tr-TR" dirty="0"/>
          </a:p>
        </p:txBody>
      </p:sp>
    </p:spTree>
    <p:extLst>
      <p:ext uri="{BB962C8B-B14F-4D97-AF65-F5344CB8AC3E}">
        <p14:creationId xmlns:p14="http://schemas.microsoft.com/office/powerpoint/2010/main" val="1625811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İnsan Hakları, bütün insanlara, insan oluşlarından dolayı tanınması gereken haklar </a:t>
            </a:r>
            <a:r>
              <a:rPr lang="tr-TR" dirty="0" smtClean="0"/>
              <a:t>bütünüdür</a:t>
            </a:r>
            <a:endParaRPr lang="tr-TR" dirty="0"/>
          </a:p>
          <a:p>
            <a:r>
              <a:rPr lang="tr-TR" dirty="0" smtClean="0"/>
              <a:t>Bu </a:t>
            </a:r>
            <a:r>
              <a:rPr lang="tr-TR" dirty="0"/>
              <a:t>çerçevede, insan hakları ve çevre hakkı arasındaki ilişkinin anlaşılması için ilk iki kuşak insan hakları ile yeni kuşak insan hakları arasındaki farklılıkların açıklanması gerekir. </a:t>
            </a:r>
            <a:endParaRPr lang="tr-TR" dirty="0">
              <a:latin typeface="Arial Black" pitchFamily="34" charset="0"/>
            </a:endParaRPr>
          </a:p>
          <a:p>
            <a:endParaRPr lang="tr-TR" dirty="0"/>
          </a:p>
        </p:txBody>
      </p:sp>
    </p:spTree>
    <p:extLst>
      <p:ext uri="{BB962C8B-B14F-4D97-AF65-F5344CB8AC3E}">
        <p14:creationId xmlns:p14="http://schemas.microsoft.com/office/powerpoint/2010/main" val="2542542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Karel</a:t>
            </a:r>
            <a:r>
              <a:rPr lang="tr-TR" dirty="0"/>
              <a:t> </a:t>
            </a:r>
            <a:r>
              <a:rPr lang="tr-TR" dirty="0" err="1"/>
              <a:t>Vasak</a:t>
            </a:r>
            <a:r>
              <a:rPr lang="tr-TR" dirty="0"/>
              <a:t>, UNESCO’nun “üçüncü kuşak insan hakları” olarak adlandırdığı bu yeni kuşağın içerdiği insan haklarını belirlemiş ve </a:t>
            </a:r>
            <a:r>
              <a:rPr lang="tr-TR" b="1" dirty="0"/>
              <a:t>çevre hakkı, kalkınma hakkı, barış hakkı ve insanlığın ortak mirasından yararlanma hakkını</a:t>
            </a:r>
            <a:r>
              <a:rPr lang="tr-TR" dirty="0"/>
              <a:t>, yeni kuşak insan hakları olarak saymıştır.</a:t>
            </a:r>
          </a:p>
          <a:p>
            <a:endParaRPr lang="tr-TR" dirty="0"/>
          </a:p>
        </p:txBody>
      </p:sp>
    </p:spTree>
    <p:extLst>
      <p:ext uri="{BB962C8B-B14F-4D97-AF65-F5344CB8AC3E}">
        <p14:creationId xmlns:p14="http://schemas.microsoft.com/office/powerpoint/2010/main" val="1519758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tr-TR" dirty="0"/>
              <a:t>Keleş, Ruşen (2013), 100 Soruda Çevre, Yakın Kitabevi Yayınları, İzmir.</a:t>
            </a:r>
          </a:p>
          <a:p>
            <a:pPr>
              <a:spcAft>
                <a:spcPts val="0"/>
              </a:spcAft>
              <a:defRPr/>
            </a:pPr>
            <a:r>
              <a:rPr lang="tr-TR" dirty="0" err="1"/>
              <a:t>Karel</a:t>
            </a:r>
            <a:r>
              <a:rPr lang="tr-TR" dirty="0"/>
              <a:t> VASAK, “</a:t>
            </a:r>
            <a:r>
              <a:rPr lang="tr-TR" dirty="0" err="1"/>
              <a:t>Allocution</a:t>
            </a:r>
            <a:r>
              <a:rPr lang="tr-TR" dirty="0"/>
              <a:t>”, </a:t>
            </a:r>
            <a:r>
              <a:rPr lang="tr-TR" u="sng" dirty="0" err="1"/>
              <a:t>Colloque</a:t>
            </a:r>
            <a:r>
              <a:rPr lang="tr-TR" u="sng" dirty="0"/>
              <a:t> International </a:t>
            </a:r>
            <a:r>
              <a:rPr lang="tr-TR" u="sng" dirty="0" err="1"/>
              <a:t>des</a:t>
            </a:r>
            <a:r>
              <a:rPr lang="tr-TR" u="sng" dirty="0"/>
              <a:t> </a:t>
            </a:r>
            <a:r>
              <a:rPr lang="tr-TR" u="sng" dirty="0" err="1"/>
              <a:t>Droits</a:t>
            </a:r>
            <a:r>
              <a:rPr lang="tr-TR" u="sng" dirty="0"/>
              <a:t> de </a:t>
            </a:r>
            <a:r>
              <a:rPr lang="tr-TR" u="sng" dirty="0" err="1"/>
              <a:t>L’homme</a:t>
            </a:r>
            <a:r>
              <a:rPr lang="tr-TR" dirty="0"/>
              <a:t>, AÜ Siyasal Bilgiler Fakültesi Yayınları, Ankara, 1981, </a:t>
            </a:r>
            <a:r>
              <a:rPr lang="tr-TR" dirty="0" err="1"/>
              <a:t>ss</a:t>
            </a:r>
            <a:r>
              <a:rPr lang="tr-TR" dirty="0"/>
              <a:t>. 20-21.</a:t>
            </a:r>
          </a:p>
          <a:p>
            <a:pPr>
              <a:spcAft>
                <a:spcPts val="0"/>
              </a:spcAft>
              <a:defRPr/>
            </a:pPr>
            <a:r>
              <a:rPr lang="tr-TR" dirty="0" err="1"/>
              <a:t>Karel</a:t>
            </a:r>
            <a:r>
              <a:rPr lang="tr-TR" dirty="0"/>
              <a:t> VASAK, “A 30 </a:t>
            </a:r>
            <a:r>
              <a:rPr lang="tr-TR" dirty="0" err="1"/>
              <a:t>Year</a:t>
            </a:r>
            <a:r>
              <a:rPr lang="tr-TR" dirty="0"/>
              <a:t> </a:t>
            </a:r>
            <a:r>
              <a:rPr lang="tr-TR" dirty="0" err="1"/>
              <a:t>Struggle</a:t>
            </a:r>
            <a:r>
              <a:rPr lang="tr-TR" dirty="0"/>
              <a:t>: </a:t>
            </a:r>
            <a:r>
              <a:rPr lang="tr-TR" dirty="0" err="1"/>
              <a:t>The</a:t>
            </a:r>
            <a:r>
              <a:rPr lang="tr-TR" dirty="0"/>
              <a:t> </a:t>
            </a:r>
            <a:r>
              <a:rPr lang="tr-TR" dirty="0" err="1"/>
              <a:t>Sustained</a:t>
            </a:r>
            <a:r>
              <a:rPr lang="tr-TR" dirty="0"/>
              <a:t> </a:t>
            </a:r>
            <a:r>
              <a:rPr lang="tr-TR" dirty="0" err="1"/>
              <a:t>Efforts</a:t>
            </a:r>
            <a:r>
              <a:rPr lang="tr-TR" dirty="0"/>
              <a:t> </a:t>
            </a:r>
            <a:r>
              <a:rPr lang="tr-TR" dirty="0" err="1"/>
              <a:t>Give</a:t>
            </a:r>
            <a:r>
              <a:rPr lang="tr-TR" dirty="0"/>
              <a:t> Force of </a:t>
            </a:r>
            <a:r>
              <a:rPr lang="tr-TR" dirty="0" err="1"/>
              <a:t>Law</a:t>
            </a:r>
            <a:r>
              <a:rPr lang="tr-TR" dirty="0"/>
              <a:t> </a:t>
            </a:r>
            <a:r>
              <a:rPr lang="tr-TR" dirty="0" err="1"/>
              <a:t>to</a:t>
            </a:r>
            <a:r>
              <a:rPr lang="tr-TR" dirty="0"/>
              <a:t> </a:t>
            </a:r>
            <a:r>
              <a:rPr lang="tr-TR" dirty="0" err="1"/>
              <a:t>the</a:t>
            </a:r>
            <a:r>
              <a:rPr lang="tr-TR" dirty="0"/>
              <a:t> Universal </a:t>
            </a:r>
            <a:r>
              <a:rPr lang="tr-TR" dirty="0" err="1"/>
              <a:t>Declaration</a:t>
            </a:r>
            <a:r>
              <a:rPr lang="tr-TR" dirty="0"/>
              <a:t> of Human </a:t>
            </a:r>
            <a:r>
              <a:rPr lang="tr-TR" dirty="0" err="1"/>
              <a:t>Rights</a:t>
            </a:r>
            <a:r>
              <a:rPr lang="tr-TR" dirty="0"/>
              <a:t>”, </a:t>
            </a:r>
            <a:r>
              <a:rPr lang="tr-TR" u="sng" dirty="0"/>
              <a:t>Unesco </a:t>
            </a:r>
            <a:r>
              <a:rPr lang="tr-TR" u="sng" dirty="0" err="1"/>
              <a:t>Courier</a:t>
            </a:r>
            <a:r>
              <a:rPr lang="tr-TR" dirty="0"/>
              <a:t>, </a:t>
            </a:r>
            <a:r>
              <a:rPr lang="tr-TR" dirty="0" err="1"/>
              <a:t>November</a:t>
            </a:r>
            <a:r>
              <a:rPr lang="tr-TR" dirty="0"/>
              <a:t> 1977, s. 29.</a:t>
            </a:r>
          </a:p>
          <a:p>
            <a:endParaRPr lang="tr-TR" dirty="0"/>
          </a:p>
        </p:txBody>
      </p:sp>
    </p:spTree>
    <p:extLst>
      <p:ext uri="{BB962C8B-B14F-4D97-AF65-F5344CB8AC3E}">
        <p14:creationId xmlns:p14="http://schemas.microsoft.com/office/powerpoint/2010/main" val="360509072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85</TotalTime>
  <Words>262</Words>
  <Application>Microsoft Office PowerPoint</Application>
  <PresentationFormat>Ekran Gösterisi (4:3)</PresentationFormat>
  <Paragraphs>11</Paragraphs>
  <Slides>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6</vt:i4>
      </vt:variant>
    </vt:vector>
  </HeadingPairs>
  <TitlesOfParts>
    <vt:vector size="12" baseType="lpstr">
      <vt:lpstr>Arial Black</vt:lpstr>
      <vt:lpstr>Calisto MT</vt:lpstr>
      <vt:lpstr>Mistral</vt:lpstr>
      <vt:lpstr>Wingdings</vt:lpstr>
      <vt:lpstr>Wingdings 2</vt:lpstr>
      <vt:lpstr>Travelogue</vt:lpstr>
      <vt:lpstr>ÇEVRE POLİTİKALARI 11. Hafta</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VE YURTTAŞLIK</dc:title>
  <dc:creator>Apple</dc:creator>
  <cp:lastModifiedBy>KIVILCIM ERTAN</cp:lastModifiedBy>
  <cp:revision>25</cp:revision>
  <dcterms:created xsi:type="dcterms:W3CDTF">2014-03-19T06:29:54Z</dcterms:created>
  <dcterms:modified xsi:type="dcterms:W3CDTF">2019-11-29T12:51:49Z</dcterms:modified>
</cp:coreProperties>
</file>