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1EB001"/>
          </a:solidFill>
        </a:fill>
      </a:tcStyle>
    </a:firstCol>
    <a:lastRow>
      <a:tcTxStyle b="off" i="off">
        <a:font>
          <a:latin typeface="Helvetica Neue Medium"/>
          <a:ea typeface="Helvetica Neue Medium"/>
          <a:cs typeface="Helvetica Neue Medium"/>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a:tcStyle>
        <a:tcBdr/>
        <a:fill>
          <a:solidFill>
            <a:srgbClr val="FCE9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92"/>
    <p:restoredTop sz="94715"/>
  </p:normalViewPr>
  <p:slideViewPr>
    <p:cSldViewPr>
      <p:cViewPr varScale="1">
        <p:scale>
          <a:sx n="85" d="100"/>
          <a:sy n="85" d="100"/>
        </p:scale>
        <p:origin x="1528" y="19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1270000" y="6362700"/>
            <a:ext cx="10464800" cy="461366"/>
          </a:xfrm>
          <a:prstGeom prst="rect">
            <a:avLst/>
          </a:prstGeom>
        </p:spPr>
        <p:txBody>
          <a:bodyPr anchor="t"/>
          <a:lstStyle>
            <a:lvl1pPr marL="0" indent="0" algn="ctr">
              <a:spcBef>
                <a:spcPts val="0"/>
              </a:spcBef>
              <a:buSzTx/>
              <a:buNone/>
              <a:defRPr sz="2400" i="1"/>
            </a:lvl1pPr>
            <a:lvl2pPr marL="777875" indent="-333375" algn="ctr">
              <a:spcBef>
                <a:spcPts val="0"/>
              </a:spcBef>
              <a:defRPr sz="2400" i="1"/>
            </a:lvl2pPr>
            <a:lvl3pPr marL="1222375" indent="-333375" algn="ctr">
              <a:spcBef>
                <a:spcPts val="0"/>
              </a:spcBef>
              <a:defRPr sz="2400" i="1"/>
            </a:lvl3pPr>
            <a:lvl4pPr marL="1666875" indent="-333375" algn="ctr">
              <a:spcBef>
                <a:spcPts val="0"/>
              </a:spcBef>
              <a:defRPr sz="2400" i="1"/>
            </a:lvl4pPr>
            <a:lvl5pPr marL="2111375" indent="-333375" algn="ctr">
              <a:spcBef>
                <a:spcPts val="0"/>
              </a:spcBef>
              <a:defRPr sz="2400"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1270000" y="4267112"/>
            <a:ext cx="10464800" cy="609777"/>
          </a:xfrm>
          <a:prstGeom prst="rect">
            <a:avLst/>
          </a:prstGeom>
        </p:spPr>
        <p:txBody>
          <a:body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turkcerrahi.com/tip-sozlugu/ozofagus/" TargetMode="External"/><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hyperlink" Target="https://www.turkcerrahi.com/tip-sozlugu/sempt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turkcerrahi.com/tip-sozlugu/ozofagus/"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Disfajisi Olan Hastaya Klinik Yaklaşım"/>
          <p:cNvSpPr txBox="1">
            <a:spLocks noGrp="1"/>
          </p:cNvSpPr>
          <p:nvPr>
            <p:ph type="ctrTitle"/>
          </p:nvPr>
        </p:nvSpPr>
        <p:spPr>
          <a:prstGeom prst="rect">
            <a:avLst/>
          </a:prstGeom>
        </p:spPr>
        <p:txBody>
          <a:bodyPr/>
          <a:lstStyle/>
          <a:p>
            <a:r>
              <a:t>Disfajisi Olan Hastaya Klinik Yaklaşım</a:t>
            </a:r>
          </a:p>
        </p:txBody>
      </p:sp>
      <p:sp>
        <p:nvSpPr>
          <p:cNvPr id="120" name="Dr Ramazan Erdem Er…"/>
          <p:cNvSpPr txBox="1">
            <a:spLocks noGrp="1"/>
          </p:cNvSpPr>
          <p:nvPr>
            <p:ph type="subTitle" sz="quarter" idx="1"/>
          </p:nvPr>
        </p:nvSpPr>
        <p:spPr>
          <a:xfrm>
            <a:off x="1270000" y="6194772"/>
            <a:ext cx="10464800" cy="1130300"/>
          </a:xfrm>
          <a:prstGeom prst="rect">
            <a:avLst/>
          </a:prstGeom>
        </p:spPr>
        <p:txBody>
          <a:bodyPr>
            <a:normAutofit lnSpcReduction="10000"/>
          </a:bodyPr>
          <a:lstStyle/>
          <a:p>
            <a:pPr defTabSz="537462">
              <a:defRPr sz="3400"/>
            </a:pPr>
            <a:r>
              <a:rPr dirty="0" err="1"/>
              <a:t>Dr</a:t>
            </a:r>
            <a:r>
              <a:rPr dirty="0"/>
              <a:t> Ramazan </a:t>
            </a:r>
            <a:r>
              <a:rPr dirty="0" err="1"/>
              <a:t>Erdem</a:t>
            </a:r>
            <a:r>
              <a:rPr dirty="0"/>
              <a:t> </a:t>
            </a:r>
            <a:r>
              <a:rPr dirty="0" err="1"/>
              <a:t>Er</a:t>
            </a:r>
            <a:endParaRPr dirty="0"/>
          </a:p>
          <a:p>
            <a:pPr defTabSz="537462">
              <a:defRPr sz="3400"/>
            </a:pPr>
            <a:r>
              <a:rPr dirty="0"/>
              <a:t>AÜTF </a:t>
            </a:r>
            <a:r>
              <a:rPr dirty="0" err="1"/>
              <a:t>Gastroenteroloji</a:t>
            </a:r>
            <a:r>
              <a:rPr dirty="0"/>
              <a:t> </a:t>
            </a:r>
            <a:r>
              <a:rPr dirty="0" err="1"/>
              <a:t>Bilim</a:t>
            </a:r>
            <a:r>
              <a:rPr dirty="0"/>
              <a:t> </a:t>
            </a:r>
            <a:r>
              <a:rPr dirty="0" err="1"/>
              <a:t>Dalı</a:t>
            </a:r>
            <a:endParaRPr dirty="0"/>
          </a:p>
        </p:txBody>
      </p:sp>
      <p:pic>
        <p:nvPicPr>
          <p:cNvPr id="121" name="Ankara-Üniversitesi-150x150.jpg" descr="Ankara-Üniversitesi-150x150.jpg"/>
          <p:cNvPicPr>
            <a:picLocks noChangeAspect="1"/>
          </p:cNvPicPr>
          <p:nvPr/>
        </p:nvPicPr>
        <p:blipFill>
          <a:blip r:embed="rId2" cstate="print">
            <a:extLst/>
          </a:blip>
          <a:stretch>
            <a:fillRect/>
          </a:stretch>
        </p:blipFill>
        <p:spPr>
          <a:xfrm>
            <a:off x="816775" y="447213"/>
            <a:ext cx="1905002" cy="1905002"/>
          </a:xfrm>
          <a:prstGeom prst="rect">
            <a:avLst/>
          </a:prstGeom>
          <a:ln w="12700">
            <a:miter lim="400000"/>
          </a:ln>
        </p:spPr>
      </p:pic>
      <p:pic>
        <p:nvPicPr>
          <p:cNvPr id="122" name="Ankara-Üniversitesi-Tıp-Fakültesi-150x150.jpg" descr="Ankara-Üniversitesi-Tıp-Fakültesi-150x150.jpg"/>
          <p:cNvPicPr>
            <a:picLocks noChangeAspect="1"/>
          </p:cNvPicPr>
          <p:nvPr/>
        </p:nvPicPr>
        <p:blipFill>
          <a:blip r:embed="rId3" cstate="print">
            <a:extLst/>
          </a:blip>
          <a:stretch>
            <a:fillRect/>
          </a:stretch>
        </p:blipFill>
        <p:spPr>
          <a:xfrm>
            <a:off x="9736052" y="447213"/>
            <a:ext cx="1905002" cy="1905002"/>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normal-barium-swallow-lateral-view.jpg" descr="normal-barium-swallow-lateral-view.jpg"/>
          <p:cNvPicPr>
            <a:picLocks noChangeAspect="1"/>
          </p:cNvPicPr>
          <p:nvPr/>
        </p:nvPicPr>
        <p:blipFill>
          <a:blip r:embed="rId2" cstate="print">
            <a:extLst/>
          </a:blip>
          <a:stretch>
            <a:fillRect/>
          </a:stretch>
        </p:blipFill>
        <p:spPr>
          <a:xfrm>
            <a:off x="1211284" y="178375"/>
            <a:ext cx="4631483" cy="4608757"/>
          </a:xfrm>
          <a:prstGeom prst="rect">
            <a:avLst/>
          </a:prstGeom>
          <a:ln w="12700">
            <a:miter lim="400000"/>
          </a:ln>
        </p:spPr>
      </p:pic>
      <p:pic>
        <p:nvPicPr>
          <p:cNvPr id="162" name="normal-barium-swallow-lateral-view-4.jpg" descr="normal-barium-swallow-lateral-view-4.jpg"/>
          <p:cNvPicPr>
            <a:picLocks noChangeAspect="1"/>
          </p:cNvPicPr>
          <p:nvPr/>
        </p:nvPicPr>
        <p:blipFill>
          <a:blip r:embed="rId3" cstate="print">
            <a:extLst/>
          </a:blip>
          <a:stretch>
            <a:fillRect/>
          </a:stretch>
        </p:blipFill>
        <p:spPr>
          <a:xfrm>
            <a:off x="6509584" y="4868776"/>
            <a:ext cx="4631481" cy="4608757"/>
          </a:xfrm>
          <a:prstGeom prst="rect">
            <a:avLst/>
          </a:prstGeom>
          <a:ln w="12700">
            <a:miter lim="400000"/>
          </a:ln>
        </p:spPr>
      </p:pic>
      <p:pic>
        <p:nvPicPr>
          <p:cNvPr id="163" name="normal-barium-swallow-lateral-view-3.jpg" descr="normal-barium-swallow-lateral-view-3.jpg"/>
          <p:cNvPicPr>
            <a:picLocks noChangeAspect="1"/>
          </p:cNvPicPr>
          <p:nvPr/>
        </p:nvPicPr>
        <p:blipFill>
          <a:blip r:embed="rId4" cstate="print">
            <a:extLst/>
          </a:blip>
          <a:stretch>
            <a:fillRect/>
          </a:stretch>
        </p:blipFill>
        <p:spPr>
          <a:xfrm>
            <a:off x="1203729" y="4887262"/>
            <a:ext cx="4646593" cy="4628371"/>
          </a:xfrm>
          <a:prstGeom prst="rect">
            <a:avLst/>
          </a:prstGeom>
          <a:ln w="12700">
            <a:miter lim="400000"/>
          </a:ln>
        </p:spPr>
      </p:pic>
      <p:pic>
        <p:nvPicPr>
          <p:cNvPr id="164" name="normal-barium-swallow-lateral-view-2.jpg" descr="normal-barium-swallow-lateral-view-2.jpg"/>
          <p:cNvPicPr>
            <a:picLocks noChangeAspect="1"/>
          </p:cNvPicPr>
          <p:nvPr/>
        </p:nvPicPr>
        <p:blipFill>
          <a:blip r:embed="rId5" cstate="print">
            <a:extLst/>
          </a:blip>
          <a:stretch>
            <a:fillRect/>
          </a:stretch>
        </p:blipFill>
        <p:spPr>
          <a:xfrm>
            <a:off x="6502029" y="155886"/>
            <a:ext cx="4646593" cy="462833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Grp="1" noChangeAspect="1"/>
          </p:cNvPicPr>
          <p:nvPr>
            <p:ph type="pic" idx="13"/>
          </p:nvPr>
        </p:nvPicPr>
        <p:blipFill>
          <a:blip r:embed="rId2" cstate="print">
            <a:extLst/>
          </a:blip>
          <a:srcRect l="18019" r="18019"/>
          <a:stretch>
            <a:fillRect/>
          </a:stretch>
        </p:blipFill>
        <p:spPr>
          <a:xfrm>
            <a:off x="6718299" y="2590800"/>
            <a:ext cx="5334002" cy="6286500"/>
          </a:xfrm>
          <a:prstGeom prst="rect">
            <a:avLst/>
          </a:prstGeom>
        </p:spPr>
      </p:pic>
      <p:sp>
        <p:nvSpPr>
          <p:cNvPr id="167" name="Title"/>
          <p:cNvSpPr txBox="1">
            <a:spLocks noGrp="1"/>
          </p:cNvSpPr>
          <p:nvPr>
            <p:ph type="title"/>
          </p:nvPr>
        </p:nvSpPr>
        <p:spPr>
          <a:prstGeom prst="rect">
            <a:avLst/>
          </a:prstGeom>
        </p:spPr>
        <p:txBody>
          <a:bodyPr/>
          <a:lstStyle/>
          <a:p>
            <a:endParaRPr/>
          </a:p>
        </p:txBody>
      </p:sp>
      <p:sp>
        <p:nvSpPr>
          <p:cNvPr id="168" name="Body"/>
          <p:cNvSpPr txBox="1">
            <a:spLocks noGrp="1"/>
          </p:cNvSpPr>
          <p:nvPr>
            <p:ph type="body" sz="half" idx="1"/>
          </p:nvPr>
        </p:nvSpPr>
        <p:spPr>
          <a:prstGeom prst="rect">
            <a:avLst/>
          </a:prstGeom>
        </p:spPr>
        <p:txBody>
          <a:bodyPr/>
          <a:lstStyle/>
          <a:p>
            <a:endParaRPr/>
          </a:p>
        </p:txBody>
      </p:sp>
      <p:pic>
        <p:nvPicPr>
          <p:cNvPr id="169" name="Screen Shot 2021-01-24 at 14.35.38.png" descr="Screen Shot 2021-01-24 at 14.35.38.png"/>
          <p:cNvPicPr>
            <a:picLocks noChangeAspect="1"/>
          </p:cNvPicPr>
          <p:nvPr/>
        </p:nvPicPr>
        <p:blipFill>
          <a:blip r:embed="rId3" cstate="print">
            <a:extLst/>
          </a:blip>
          <a:stretch>
            <a:fillRect/>
          </a:stretch>
        </p:blipFill>
        <p:spPr>
          <a:xfrm>
            <a:off x="789899" y="947924"/>
            <a:ext cx="5659202" cy="4316888"/>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Orofarengeal disfaji nedenleri"/>
          <p:cNvSpPr txBox="1">
            <a:spLocks noGrp="1"/>
          </p:cNvSpPr>
          <p:nvPr>
            <p:ph type="title"/>
          </p:nvPr>
        </p:nvSpPr>
        <p:spPr>
          <a:prstGeom prst="rect">
            <a:avLst/>
          </a:prstGeom>
        </p:spPr>
        <p:txBody>
          <a:bodyPr/>
          <a:lstStyle>
            <a:lvl1pPr>
              <a:defRPr sz="6100"/>
            </a:lvl1pPr>
          </a:lstStyle>
          <a:p>
            <a:r>
              <a:t>Orofarengeal disfaji nedenleri</a:t>
            </a:r>
          </a:p>
        </p:txBody>
      </p:sp>
      <p:graphicFrame>
        <p:nvGraphicFramePr>
          <p:cNvPr id="172" name="Table"/>
          <p:cNvGraphicFramePr/>
          <p:nvPr/>
        </p:nvGraphicFramePr>
        <p:xfrm>
          <a:off x="1003300" y="2019300"/>
          <a:ext cx="11099800" cy="7031897"/>
        </p:xfrm>
        <a:graphic>
          <a:graphicData uri="http://schemas.openxmlformats.org/drawingml/2006/table">
            <a:tbl>
              <a:tblPr bandRow="1">
                <a:tableStyleId>{4C3C2611-4C71-4FC5-86AE-919BDF0F9419}</a:tableStyleId>
              </a:tblPr>
              <a:tblGrid>
                <a:gridCol w="11099800">
                  <a:extLst>
                    <a:ext uri="{9D8B030D-6E8A-4147-A177-3AD203B41FA5}">
                      <a16:colId xmlns:a16="http://schemas.microsoft.com/office/drawing/2014/main" val="20000"/>
                    </a:ext>
                  </a:extLst>
                </a:gridCol>
              </a:tblGrid>
              <a:tr h="4194921">
                <a:tc>
                  <a:txBody>
                    <a:bodyPr/>
                    <a:lstStyle/>
                    <a:p>
                      <a:pPr algn="l" defTabSz="914400">
                        <a:defRPr sz="2200" b="1">
                          <a:latin typeface="+mn-lt"/>
                          <a:ea typeface="+mn-ea"/>
                          <a:cs typeface="+mn-cs"/>
                          <a:sym typeface="Helvetica Neue"/>
                        </a:defRPr>
                      </a:pPr>
                      <a:r>
                        <a:t>Nöromüsküler</a:t>
                      </a:r>
                    </a:p>
                    <a:p>
                      <a:pPr marL="220578" indent="-220578" algn="l" defTabSz="914400">
                        <a:buSzPct val="100000"/>
                        <a:buChar char="•"/>
                        <a:defRPr sz="2200">
                          <a:sym typeface="Helvetica Neue Medium"/>
                        </a:defRPr>
                      </a:pPr>
                      <a:r>
                        <a:t>Amyotrofik lateral skleroz (ALS)</a:t>
                      </a:r>
                    </a:p>
                    <a:p>
                      <a:pPr marL="220578" indent="-220578" algn="l" defTabSz="914400">
                        <a:buSzPct val="100000"/>
                        <a:buChar char="•"/>
                        <a:defRPr sz="2200">
                          <a:sym typeface="Helvetica Neue Medium"/>
                        </a:defRPr>
                      </a:pPr>
                      <a:r>
                        <a:t>SSS tümörleri</a:t>
                      </a:r>
                    </a:p>
                    <a:p>
                      <a:pPr marL="220578" indent="-220578" algn="l" defTabSz="914400">
                        <a:buSzPct val="100000"/>
                        <a:buChar char="•"/>
                        <a:defRPr sz="2200">
                          <a:sym typeface="Helvetica Neue Medium"/>
                        </a:defRPr>
                      </a:pPr>
                      <a:r>
                        <a:t>Multipıl skleroz</a:t>
                      </a:r>
                    </a:p>
                    <a:p>
                      <a:pPr marL="220578" indent="-220578" algn="l" defTabSz="914400">
                        <a:buSzPct val="100000"/>
                        <a:buChar char="•"/>
                        <a:defRPr sz="2200">
                          <a:sym typeface="Helvetica Neue Medium"/>
                        </a:defRPr>
                      </a:pPr>
                      <a:r>
                        <a:t>Muskuler distrofi</a:t>
                      </a:r>
                    </a:p>
                    <a:p>
                      <a:pPr marL="220578" indent="-220578" algn="l" defTabSz="914400">
                        <a:buSzPct val="100000"/>
                        <a:buChar char="•"/>
                        <a:defRPr sz="2200">
                          <a:sym typeface="Helvetica Neue Medium"/>
                        </a:defRPr>
                      </a:pPr>
                      <a:r>
                        <a:t>Miyastenia gravis</a:t>
                      </a:r>
                    </a:p>
                    <a:p>
                      <a:pPr marL="220578" indent="-220578" algn="l" defTabSz="914400">
                        <a:buSzPct val="100000"/>
                        <a:buChar char="•"/>
                        <a:defRPr sz="2200">
                          <a:sym typeface="Helvetica Neue Medium"/>
                        </a:defRPr>
                      </a:pPr>
                      <a:r>
                        <a:t>Parkinson hastalığı</a:t>
                      </a:r>
                    </a:p>
                    <a:p>
                      <a:pPr marL="220578" indent="-220578" algn="l" defTabSz="914400">
                        <a:buSzPct val="100000"/>
                        <a:buChar char="•"/>
                        <a:defRPr sz="2200">
                          <a:sym typeface="Helvetica Neue Medium"/>
                        </a:defRPr>
                      </a:pPr>
                      <a:r>
                        <a:t>Polimiyozit/dermatomiyozit</a:t>
                      </a:r>
                    </a:p>
                    <a:p>
                      <a:pPr marL="220578" indent="-220578" algn="l" defTabSz="914400">
                        <a:buSzPct val="100000"/>
                        <a:buChar char="•"/>
                        <a:defRPr sz="2200">
                          <a:sym typeface="Helvetica Neue Medium"/>
                        </a:defRPr>
                      </a:pPr>
                      <a:r>
                        <a:t>Postpolyo sendromu</a:t>
                      </a:r>
                    </a:p>
                    <a:p>
                      <a:pPr marL="220578" indent="-220578" algn="l" defTabSz="914400">
                        <a:buSzPct val="100000"/>
                        <a:buChar char="•"/>
                        <a:defRPr sz="2200">
                          <a:sym typeface="Helvetica Neue Medium"/>
                        </a:defRPr>
                      </a:pPr>
                      <a:r>
                        <a:t>İnme</a:t>
                      </a:r>
                    </a:p>
                    <a:p>
                      <a:pPr marL="220578" indent="-220578" algn="l" defTabSz="914400">
                        <a:buSzPct val="100000"/>
                        <a:buChar char="•"/>
                        <a:defRPr sz="2200">
                          <a:sym typeface="Helvetica Neue Medium"/>
                        </a:defRPr>
                      </a:pPr>
                      <a:r>
                        <a:t>İdiyopatik ÜÖS disfonksiyonu</a:t>
                      </a:r>
                    </a:p>
                    <a:p>
                      <a:pPr marL="220578" indent="-220578" algn="l" defTabSz="914400">
                        <a:buSzPct val="100000"/>
                        <a:buChar char="•"/>
                        <a:defRPr sz="2200">
                          <a:sym typeface="Helvetica Neue Medium"/>
                        </a:defRPr>
                      </a:pPr>
                      <a:r>
                        <a:t>Tiroid disfonksiyonu</a:t>
                      </a:r>
                    </a:p>
                  </a:txBody>
                  <a:tcPr marL="50800" marR="50800" marT="50800" marB="50800" horzOverflow="overflow">
                    <a:lnL w="12700">
                      <a:solidFill>
                        <a:srgbClr val="606060"/>
                      </a:solidFill>
                      <a:miter lim="400000"/>
                    </a:lnL>
                    <a:lnR w="12700">
                      <a:solidFill>
                        <a:srgbClr val="606060"/>
                      </a:solidFill>
                      <a:miter lim="400000"/>
                    </a:lnR>
                    <a:lnT w="12700">
                      <a:solidFill>
                        <a:srgbClr val="606060"/>
                      </a:solidFill>
                      <a:miter lim="400000"/>
                    </a:lnT>
                  </a:tcPr>
                </a:tc>
                <a:extLst>
                  <a:ext uri="{0D108BD9-81ED-4DB2-BD59-A6C34878D82A}">
                    <a16:rowId xmlns:a16="http://schemas.microsoft.com/office/drawing/2014/main" val="10000"/>
                  </a:ext>
                </a:extLst>
              </a:tr>
              <a:tr h="2836976">
                <a:tc>
                  <a:txBody>
                    <a:bodyPr/>
                    <a:lstStyle/>
                    <a:p>
                      <a:pPr algn="l" defTabSz="914400">
                        <a:defRPr sz="2200" b="1">
                          <a:latin typeface="+mn-lt"/>
                          <a:ea typeface="+mn-ea"/>
                          <a:cs typeface="+mn-cs"/>
                          <a:sym typeface="Helvetica Neue"/>
                        </a:defRPr>
                      </a:pPr>
                      <a:r>
                        <a:t>Yapısal</a:t>
                      </a:r>
                    </a:p>
                    <a:p>
                      <a:pPr marL="220578" indent="-220578" algn="l" defTabSz="914400">
                        <a:buSzPct val="100000"/>
                        <a:buChar char="•"/>
                        <a:defRPr sz="2200">
                          <a:sym typeface="Helvetica Neue Medium"/>
                        </a:defRPr>
                      </a:pPr>
                      <a:r>
                        <a:t>Kanser</a:t>
                      </a:r>
                    </a:p>
                    <a:p>
                      <a:pPr marL="220578" indent="-220578" algn="l" defTabSz="914400">
                        <a:buSzPct val="100000"/>
                        <a:buChar char="•"/>
                        <a:defRPr sz="2200">
                          <a:sym typeface="Helvetica Neue Medium"/>
                        </a:defRPr>
                      </a:pPr>
                      <a:r>
                        <a:t>Farenks ve boyun enfeksiyonları</a:t>
                      </a:r>
                    </a:p>
                    <a:p>
                      <a:pPr marL="220578" indent="-220578" algn="l" defTabSz="914400">
                        <a:buSzPct val="100000"/>
                        <a:buChar char="•"/>
                        <a:defRPr sz="2200">
                          <a:sym typeface="Helvetica Neue Medium"/>
                        </a:defRPr>
                      </a:pPr>
                      <a:r>
                        <a:t>Osteofit ve diğer spinal hastalıklar</a:t>
                      </a:r>
                    </a:p>
                    <a:p>
                      <a:pPr marL="220578" indent="-220578" algn="l" defTabSz="914400">
                        <a:buSzPct val="100000"/>
                        <a:buChar char="•"/>
                        <a:defRPr sz="2200">
                          <a:sym typeface="Helvetica Neue Medium"/>
                        </a:defRPr>
                      </a:pPr>
                      <a:r>
                        <a:t>Cerrahi ve radyasyon </a:t>
                      </a:r>
                    </a:p>
                    <a:p>
                      <a:pPr marL="220578" indent="-220578" algn="l" defTabSz="914400">
                        <a:buSzPct val="100000"/>
                        <a:buChar char="•"/>
                        <a:defRPr sz="2200">
                          <a:sym typeface="Helvetica Neue Medium"/>
                        </a:defRPr>
                      </a:pPr>
                      <a:r>
                        <a:t>Proksimal Özofageal web</a:t>
                      </a:r>
                    </a:p>
                    <a:p>
                      <a:pPr marL="220578" indent="-220578" algn="l" defTabSz="914400">
                        <a:buSzPct val="100000"/>
                        <a:buChar char="•"/>
                        <a:defRPr sz="2200">
                          <a:sym typeface="Helvetica Neue Medium"/>
                        </a:defRPr>
                      </a:pPr>
                      <a:r>
                        <a:t>Tiromegali</a:t>
                      </a:r>
                    </a:p>
                    <a:p>
                      <a:pPr marL="220578" indent="-220578" algn="l" defTabSz="914400">
                        <a:buSzPct val="100000"/>
                        <a:buChar char="•"/>
                        <a:defRPr sz="2200">
                          <a:sym typeface="Helvetica Neue Medium"/>
                        </a:defRPr>
                      </a:pPr>
                      <a:r>
                        <a:t>Zenker divertikülü</a:t>
                      </a:r>
                    </a:p>
                  </a:txBody>
                  <a:tcPr marL="50800" marR="50800" marT="50800" marB="50800" horzOverflow="overflow">
                    <a:lnL w="12700">
                      <a:solidFill>
                        <a:srgbClr val="606060"/>
                      </a:solidFill>
                      <a:miter lim="400000"/>
                    </a:lnL>
                    <a:lnR w="12700">
                      <a:solidFill>
                        <a:srgbClr val="606060"/>
                      </a:solidFill>
                      <a:miter lim="400000"/>
                    </a:lnR>
                    <a:lnB w="12700">
                      <a:solidFill>
                        <a:srgbClr val="606060"/>
                      </a:solidFill>
                      <a:miter lim="400000"/>
                    </a:lnB>
                  </a:tcPr>
                </a:tc>
                <a:extLst>
                  <a:ext uri="{0D108BD9-81ED-4DB2-BD59-A6C34878D82A}">
                    <a16:rowId xmlns:a16="http://schemas.microsoft.com/office/drawing/2014/main" val="10001"/>
                  </a:ext>
                </a:extLst>
              </a:tr>
            </a:tbl>
          </a:graphicData>
        </a:graphic>
      </p:graphicFrame>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Özofageal disfaji"/>
          <p:cNvSpPr txBox="1">
            <a:spLocks noGrp="1"/>
          </p:cNvSpPr>
          <p:nvPr>
            <p:ph type="title"/>
          </p:nvPr>
        </p:nvSpPr>
        <p:spPr>
          <a:prstGeom prst="rect">
            <a:avLst/>
          </a:prstGeom>
        </p:spPr>
        <p:txBody>
          <a:bodyPr/>
          <a:lstStyle/>
          <a:p>
            <a:r>
              <a:t>Özofageal disfaji</a:t>
            </a:r>
          </a:p>
        </p:txBody>
      </p:sp>
      <p:sp>
        <p:nvSpPr>
          <p:cNvPr id="175" name="Çoğu zaman şikayet retrosternal ya da epigastrik bölgede…"/>
          <p:cNvSpPr txBox="1">
            <a:spLocks noGrp="1"/>
          </p:cNvSpPr>
          <p:nvPr>
            <p:ph type="body" idx="1"/>
          </p:nvPr>
        </p:nvSpPr>
        <p:spPr>
          <a:xfrm>
            <a:off x="952500" y="1996480"/>
            <a:ext cx="11099800" cy="5368652"/>
          </a:xfrm>
          <a:prstGeom prst="rect">
            <a:avLst/>
          </a:prstGeom>
        </p:spPr>
        <p:txBody>
          <a:bodyPr/>
          <a:lstStyle/>
          <a:p>
            <a:r>
              <a:rPr dirty="0" err="1"/>
              <a:t>Çoğu</a:t>
            </a:r>
            <a:r>
              <a:rPr dirty="0"/>
              <a:t> </a:t>
            </a:r>
            <a:r>
              <a:rPr dirty="0" err="1"/>
              <a:t>zaman</a:t>
            </a:r>
            <a:r>
              <a:rPr dirty="0"/>
              <a:t> </a:t>
            </a:r>
            <a:r>
              <a:rPr dirty="0" err="1"/>
              <a:t>şikayet</a:t>
            </a:r>
            <a:r>
              <a:rPr dirty="0"/>
              <a:t> </a:t>
            </a:r>
            <a:r>
              <a:rPr dirty="0" err="1"/>
              <a:t>retrosternal</a:t>
            </a:r>
            <a:r>
              <a:rPr dirty="0"/>
              <a:t> </a:t>
            </a:r>
            <a:r>
              <a:rPr dirty="0" err="1"/>
              <a:t>ya</a:t>
            </a:r>
            <a:r>
              <a:rPr dirty="0"/>
              <a:t> </a:t>
            </a:r>
            <a:r>
              <a:rPr dirty="0" err="1"/>
              <a:t>da</a:t>
            </a:r>
            <a:r>
              <a:rPr dirty="0"/>
              <a:t> </a:t>
            </a:r>
            <a:r>
              <a:rPr dirty="0" err="1"/>
              <a:t>epigastrik</a:t>
            </a:r>
            <a:r>
              <a:rPr dirty="0"/>
              <a:t> </a:t>
            </a:r>
            <a:r>
              <a:rPr dirty="0" err="1"/>
              <a:t>bölgede</a:t>
            </a:r>
            <a:endParaRPr lang="tr-TR" dirty="0"/>
          </a:p>
          <a:p>
            <a:endParaRPr dirty="0"/>
          </a:p>
          <a:p>
            <a:r>
              <a:rPr dirty="0" err="1"/>
              <a:t>Tekrarlanan</a:t>
            </a:r>
            <a:r>
              <a:rPr dirty="0"/>
              <a:t> </a:t>
            </a:r>
            <a:r>
              <a:rPr dirty="0" err="1"/>
              <a:t>yutma</a:t>
            </a:r>
            <a:r>
              <a:rPr dirty="0"/>
              <a:t>, </a:t>
            </a:r>
            <a:r>
              <a:rPr dirty="0" err="1"/>
              <a:t>kolların</a:t>
            </a:r>
            <a:r>
              <a:rPr dirty="0"/>
              <a:t> </a:t>
            </a:r>
            <a:r>
              <a:rPr dirty="0" err="1"/>
              <a:t>başın</a:t>
            </a:r>
            <a:r>
              <a:rPr dirty="0"/>
              <a:t> </a:t>
            </a:r>
            <a:r>
              <a:rPr dirty="0" err="1"/>
              <a:t>üzerine</a:t>
            </a:r>
            <a:r>
              <a:rPr dirty="0"/>
              <a:t> </a:t>
            </a:r>
            <a:r>
              <a:rPr dirty="0" err="1"/>
              <a:t>kaldırılması</a:t>
            </a:r>
            <a:r>
              <a:rPr dirty="0"/>
              <a:t>, </a:t>
            </a:r>
            <a:r>
              <a:rPr dirty="0" err="1"/>
              <a:t>omuzların</a:t>
            </a:r>
            <a:r>
              <a:rPr dirty="0"/>
              <a:t> </a:t>
            </a:r>
            <a:r>
              <a:rPr dirty="0" err="1"/>
              <a:t>geriye</a:t>
            </a:r>
            <a:r>
              <a:rPr dirty="0"/>
              <a:t> </a:t>
            </a:r>
            <a:r>
              <a:rPr dirty="0" err="1"/>
              <a:t>çekilmesi</a:t>
            </a:r>
            <a:r>
              <a:rPr dirty="0"/>
              <a:t> </a:t>
            </a:r>
            <a:r>
              <a:rPr dirty="0" err="1"/>
              <a:t>ve</a:t>
            </a:r>
            <a:r>
              <a:rPr dirty="0"/>
              <a:t> </a:t>
            </a:r>
            <a:r>
              <a:rPr dirty="0" err="1"/>
              <a:t>valsalva</a:t>
            </a:r>
            <a:r>
              <a:rPr dirty="0"/>
              <a:t> </a:t>
            </a:r>
            <a:r>
              <a:rPr dirty="0" err="1"/>
              <a:t>manevrası</a:t>
            </a:r>
            <a:r>
              <a:rPr dirty="0"/>
              <a:t> </a:t>
            </a:r>
            <a:r>
              <a:rPr dirty="0" err="1"/>
              <a:t>ile</a:t>
            </a:r>
            <a:r>
              <a:rPr dirty="0"/>
              <a:t> </a:t>
            </a:r>
            <a:r>
              <a:rPr dirty="0" err="1"/>
              <a:t>semptomların</a:t>
            </a:r>
            <a:r>
              <a:rPr dirty="0"/>
              <a:t> </a:t>
            </a:r>
            <a:r>
              <a:rPr dirty="0" err="1"/>
              <a:t>azaltılmaya</a:t>
            </a:r>
            <a:r>
              <a:rPr dirty="0"/>
              <a:t> </a:t>
            </a:r>
            <a:r>
              <a:rPr dirty="0" err="1"/>
              <a:t>çalışılması</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Özofageal disfaji"/>
          <p:cNvSpPr txBox="1">
            <a:spLocks noGrp="1"/>
          </p:cNvSpPr>
          <p:nvPr>
            <p:ph type="title"/>
          </p:nvPr>
        </p:nvSpPr>
        <p:spPr>
          <a:prstGeom prst="rect">
            <a:avLst/>
          </a:prstGeom>
        </p:spPr>
        <p:txBody>
          <a:bodyPr/>
          <a:lstStyle/>
          <a:p>
            <a:r>
              <a:t>Özofageal disfaji</a:t>
            </a:r>
          </a:p>
        </p:txBody>
      </p:sp>
      <p:sp>
        <p:nvSpPr>
          <p:cNvPr id="178" name="Sıvı ya da katı gıdalardan hangisine karşı disfaji var?…"/>
          <p:cNvSpPr txBox="1">
            <a:spLocks noGrp="1"/>
          </p:cNvSpPr>
          <p:nvPr>
            <p:ph type="body" idx="1"/>
          </p:nvPr>
        </p:nvSpPr>
        <p:spPr>
          <a:prstGeom prst="rect">
            <a:avLst/>
          </a:prstGeom>
        </p:spPr>
        <p:txBody>
          <a:bodyPr/>
          <a:lstStyle/>
          <a:p>
            <a:r>
              <a:t>Sıvı ya da katı gıdalardan hangisine karşı disfaji var?</a:t>
            </a:r>
          </a:p>
          <a:p>
            <a:r>
              <a:t>Disfaji intermittan mı, progresif mi?</a:t>
            </a:r>
          </a:p>
          <a:p>
            <a:r>
              <a:t>Süresi?</a:t>
            </a:r>
          </a:p>
          <a:p>
            <a:r>
              <a:t>Retrosternal yanma ya da odinofaji var mı?</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Öykü"/>
          <p:cNvSpPr txBox="1">
            <a:spLocks noGrp="1"/>
          </p:cNvSpPr>
          <p:nvPr>
            <p:ph type="title"/>
          </p:nvPr>
        </p:nvSpPr>
        <p:spPr>
          <a:prstGeom prst="rect">
            <a:avLst/>
          </a:prstGeom>
        </p:spPr>
        <p:txBody>
          <a:bodyPr/>
          <a:lstStyle/>
          <a:p>
            <a:r>
              <a:rPr dirty="0" err="1"/>
              <a:t>Öykü</a:t>
            </a:r>
            <a:endParaRPr dirty="0"/>
          </a:p>
        </p:txBody>
      </p:sp>
      <p:sp>
        <p:nvSpPr>
          <p:cNvPr id="181" name="Katı gıdalara karşı disfaji+progresif=kanser/striktür…"/>
          <p:cNvSpPr txBox="1">
            <a:spLocks noGrp="1"/>
          </p:cNvSpPr>
          <p:nvPr>
            <p:ph type="body" idx="1"/>
          </p:nvPr>
        </p:nvSpPr>
        <p:spPr>
          <a:prstGeom prst="rect">
            <a:avLst/>
          </a:prstGeom>
        </p:spPr>
        <p:txBody>
          <a:bodyPr/>
          <a:lstStyle/>
          <a:p>
            <a:pPr marL="368933" indent="-368933" defTabSz="484886">
              <a:spcBef>
                <a:spcPts val="3400"/>
              </a:spcBef>
              <a:defRPr sz="2600"/>
            </a:pPr>
            <a:r>
              <a:rPr dirty="0" err="1"/>
              <a:t>Katı</a:t>
            </a:r>
            <a:r>
              <a:rPr dirty="0"/>
              <a:t> </a:t>
            </a:r>
            <a:r>
              <a:rPr dirty="0" err="1"/>
              <a:t>gıdalara</a:t>
            </a:r>
            <a:r>
              <a:rPr dirty="0"/>
              <a:t> </a:t>
            </a:r>
            <a:r>
              <a:rPr dirty="0" err="1"/>
              <a:t>karşı</a:t>
            </a:r>
            <a:r>
              <a:rPr dirty="0"/>
              <a:t> </a:t>
            </a:r>
            <a:r>
              <a:rPr dirty="0" err="1"/>
              <a:t>disfaji+progresif</a:t>
            </a:r>
            <a:r>
              <a:rPr dirty="0"/>
              <a:t>=</a:t>
            </a:r>
            <a:endParaRPr lang="tr-TR" dirty="0"/>
          </a:p>
          <a:p>
            <a:pPr marL="368933" indent="-368933" defTabSz="484886">
              <a:spcBef>
                <a:spcPts val="3400"/>
              </a:spcBef>
              <a:defRPr sz="2600"/>
            </a:pPr>
            <a:r>
              <a:rPr dirty="0" err="1"/>
              <a:t>Katı</a:t>
            </a:r>
            <a:r>
              <a:rPr dirty="0"/>
              <a:t> </a:t>
            </a:r>
            <a:r>
              <a:rPr dirty="0" err="1"/>
              <a:t>ve</a:t>
            </a:r>
            <a:r>
              <a:rPr dirty="0"/>
              <a:t> </a:t>
            </a:r>
            <a:r>
              <a:rPr dirty="0" err="1"/>
              <a:t>sıvı</a:t>
            </a:r>
            <a:r>
              <a:rPr dirty="0"/>
              <a:t> </a:t>
            </a:r>
            <a:r>
              <a:rPr dirty="0" err="1"/>
              <a:t>gıdalara</a:t>
            </a:r>
            <a:r>
              <a:rPr dirty="0"/>
              <a:t> </a:t>
            </a:r>
            <a:r>
              <a:rPr dirty="0" err="1"/>
              <a:t>karşı</a:t>
            </a:r>
            <a:r>
              <a:rPr dirty="0"/>
              <a:t>=</a:t>
            </a:r>
            <a:endParaRPr lang="tr-TR" dirty="0"/>
          </a:p>
          <a:p>
            <a:pPr marL="368933" indent="-368933" defTabSz="484886">
              <a:spcBef>
                <a:spcPts val="3400"/>
              </a:spcBef>
              <a:defRPr sz="2600"/>
            </a:pPr>
            <a:r>
              <a:rPr dirty="0" err="1"/>
              <a:t>İleri</a:t>
            </a:r>
            <a:r>
              <a:rPr dirty="0"/>
              <a:t> </a:t>
            </a:r>
            <a:r>
              <a:rPr dirty="0" err="1"/>
              <a:t>yaş+kilo</a:t>
            </a:r>
            <a:r>
              <a:rPr dirty="0"/>
              <a:t> </a:t>
            </a:r>
            <a:r>
              <a:rPr dirty="0" err="1"/>
              <a:t>kaybı+hızlı</a:t>
            </a:r>
            <a:r>
              <a:rPr dirty="0"/>
              <a:t> </a:t>
            </a:r>
            <a:r>
              <a:rPr dirty="0" err="1"/>
              <a:t>gelişen</a:t>
            </a:r>
            <a:r>
              <a:rPr dirty="0"/>
              <a:t> </a:t>
            </a:r>
            <a:r>
              <a:rPr dirty="0" err="1"/>
              <a:t>disfaji</a:t>
            </a:r>
            <a:r>
              <a:rPr dirty="0"/>
              <a:t>=</a:t>
            </a:r>
            <a:endParaRPr lang="tr-TR" dirty="0"/>
          </a:p>
          <a:p>
            <a:pPr marL="368933" indent="-368933" defTabSz="484886">
              <a:spcBef>
                <a:spcPts val="3400"/>
              </a:spcBef>
              <a:defRPr sz="2600"/>
            </a:pPr>
            <a:r>
              <a:rPr dirty="0" err="1"/>
              <a:t>Uzun</a:t>
            </a:r>
            <a:r>
              <a:rPr dirty="0"/>
              <a:t> </a:t>
            </a:r>
            <a:r>
              <a:rPr dirty="0" err="1"/>
              <a:t>süredir</a:t>
            </a:r>
            <a:r>
              <a:rPr dirty="0"/>
              <a:t> </a:t>
            </a:r>
            <a:r>
              <a:rPr dirty="0" err="1"/>
              <a:t>olan</a:t>
            </a:r>
            <a:r>
              <a:rPr dirty="0"/>
              <a:t> </a:t>
            </a:r>
            <a:r>
              <a:rPr dirty="0" err="1"/>
              <a:t>reflü</a:t>
            </a:r>
            <a:r>
              <a:rPr dirty="0"/>
              <a:t> </a:t>
            </a:r>
            <a:r>
              <a:rPr dirty="0" err="1"/>
              <a:t>semptomları</a:t>
            </a:r>
            <a:r>
              <a:rPr dirty="0"/>
              <a:t>, retrosternal </a:t>
            </a:r>
            <a:r>
              <a:rPr dirty="0" err="1"/>
              <a:t>yanma</a:t>
            </a:r>
            <a:r>
              <a:rPr dirty="0"/>
              <a:t>=</a:t>
            </a:r>
            <a:endParaRPr lang="tr-TR" dirty="0"/>
          </a:p>
          <a:p>
            <a:pPr marL="368933" indent="-368933" defTabSz="484886">
              <a:spcBef>
                <a:spcPts val="3400"/>
              </a:spcBef>
              <a:defRPr sz="2600"/>
            </a:pPr>
            <a:r>
              <a:rPr dirty="0" err="1"/>
              <a:t>Disfaji+odinofaji</a:t>
            </a:r>
            <a:r>
              <a:rPr dirty="0"/>
              <a:t>=</a:t>
            </a:r>
            <a:endParaRPr lang="tr-TR" dirty="0"/>
          </a:p>
          <a:p>
            <a:pPr marL="368933" indent="-368933" defTabSz="484886">
              <a:spcBef>
                <a:spcPts val="3400"/>
              </a:spcBef>
              <a:defRPr sz="2600"/>
            </a:pPr>
            <a:r>
              <a:rPr dirty="0" err="1"/>
              <a:t>Funduplikasyon</a:t>
            </a:r>
            <a:r>
              <a:rPr dirty="0"/>
              <a:t> </a:t>
            </a:r>
            <a:r>
              <a:rPr dirty="0" err="1"/>
              <a:t>ya</a:t>
            </a:r>
            <a:r>
              <a:rPr dirty="0"/>
              <a:t> da </a:t>
            </a:r>
            <a:r>
              <a:rPr dirty="0" err="1"/>
              <a:t>bariyatrik</a:t>
            </a:r>
            <a:r>
              <a:rPr dirty="0"/>
              <a:t> </a:t>
            </a:r>
            <a:r>
              <a:rPr dirty="0" err="1"/>
              <a:t>cerrahi</a:t>
            </a:r>
            <a:r>
              <a:rPr dirty="0"/>
              <a:t> </a:t>
            </a:r>
            <a:r>
              <a:rPr dirty="0" err="1"/>
              <a:t>öyküsü</a:t>
            </a:r>
            <a:r>
              <a:rPr dirty="0"/>
              <a:t>=</a:t>
            </a:r>
            <a:endParaRPr lang="tr-TR" dirty="0"/>
          </a:p>
          <a:p>
            <a:pPr marL="368933" indent="-368933" defTabSz="484886">
              <a:spcBef>
                <a:spcPts val="3400"/>
              </a:spcBef>
              <a:defRPr sz="2600"/>
            </a:pPr>
            <a:r>
              <a:rPr dirty="0" err="1"/>
              <a:t>Katı</a:t>
            </a:r>
            <a:r>
              <a:rPr dirty="0"/>
              <a:t> </a:t>
            </a:r>
            <a:r>
              <a:rPr dirty="0" err="1"/>
              <a:t>gıdalara</a:t>
            </a:r>
            <a:r>
              <a:rPr dirty="0"/>
              <a:t> </a:t>
            </a:r>
            <a:r>
              <a:rPr dirty="0" err="1"/>
              <a:t>karşı</a:t>
            </a:r>
            <a:r>
              <a:rPr dirty="0"/>
              <a:t> </a:t>
            </a:r>
            <a:r>
              <a:rPr dirty="0" err="1"/>
              <a:t>intermittan</a:t>
            </a:r>
            <a:r>
              <a:rPr dirty="0"/>
              <a:t>=</a:t>
            </a:r>
          </a:p>
        </p:txBody>
      </p:sp>
      <p:sp>
        <p:nvSpPr>
          <p:cNvPr id="2" name="TextBox 1">
            <a:extLst>
              <a:ext uri="{FF2B5EF4-FFF2-40B4-BE49-F238E27FC236}">
                <a16:creationId xmlns:a16="http://schemas.microsoft.com/office/drawing/2014/main" id="{C4099146-B505-7643-9687-1DCFF1250762}"/>
              </a:ext>
            </a:extLst>
          </p:cNvPr>
          <p:cNvSpPr txBox="1"/>
          <p:nvPr/>
        </p:nvSpPr>
        <p:spPr>
          <a:xfrm>
            <a:off x="6286376" y="2976329"/>
            <a:ext cx="3240360"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tr-TR" sz="2800" b="1" dirty="0">
                <a:solidFill>
                  <a:srgbClr val="FF0000"/>
                </a:solidFill>
              </a:rPr>
              <a:t>kanser/</a:t>
            </a:r>
            <a:r>
              <a:rPr lang="tr-TR" sz="2800" b="1" dirty="0" err="1">
                <a:solidFill>
                  <a:srgbClr val="FF0000"/>
                </a:solidFill>
              </a:rPr>
              <a:t>striktür</a:t>
            </a:r>
            <a:endParaRPr lang="tr-TR" sz="2800" b="1" dirty="0">
              <a:solidFill>
                <a:srgbClr val="FF0000"/>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tr-TR" sz="2800" b="1" i="0" u="none" strike="noStrike" cap="none" spc="0" normalizeH="0" baseline="0" dirty="0">
              <a:ln>
                <a:noFill/>
              </a:ln>
              <a:solidFill>
                <a:srgbClr val="FF0000"/>
              </a:solidFill>
              <a:effectLst/>
              <a:uFillTx/>
              <a:latin typeface="Helvetica Neue Medium"/>
              <a:ea typeface="Helvetica Neue Medium"/>
              <a:cs typeface="Helvetica Neue Medium"/>
              <a:sym typeface="Helvetica Neue Medium"/>
            </a:endParaRPr>
          </a:p>
        </p:txBody>
      </p:sp>
      <p:sp>
        <p:nvSpPr>
          <p:cNvPr id="3" name="TextBox 2">
            <a:extLst>
              <a:ext uri="{FF2B5EF4-FFF2-40B4-BE49-F238E27FC236}">
                <a16:creationId xmlns:a16="http://schemas.microsoft.com/office/drawing/2014/main" id="{DF902715-6582-264B-8257-0DBE411585B4}"/>
              </a:ext>
            </a:extLst>
          </p:cNvPr>
          <p:cNvSpPr txBox="1"/>
          <p:nvPr/>
        </p:nvSpPr>
        <p:spPr>
          <a:xfrm>
            <a:off x="4990232" y="3796680"/>
            <a:ext cx="3554569"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tr-TR" sz="2800" b="1" dirty="0" err="1">
                <a:solidFill>
                  <a:srgbClr val="FF0000"/>
                </a:solidFill>
              </a:rPr>
              <a:t>motilite</a:t>
            </a:r>
            <a:r>
              <a:rPr lang="tr-TR" sz="2800" b="1" dirty="0">
                <a:solidFill>
                  <a:srgbClr val="FF0000"/>
                </a:solidFill>
              </a:rPr>
              <a:t> bozukluğu</a:t>
            </a:r>
            <a:endParaRPr kumimoji="0" lang="tr-TR" sz="2800" b="1" i="0" u="none" strike="noStrike" cap="none" spc="0" normalizeH="0" baseline="0" dirty="0">
              <a:ln>
                <a:noFill/>
              </a:ln>
              <a:solidFill>
                <a:srgbClr val="FF0000"/>
              </a:solidFill>
              <a:effectLst/>
              <a:uFillTx/>
              <a:sym typeface="Helvetica Neue Medium"/>
            </a:endParaRPr>
          </a:p>
        </p:txBody>
      </p:sp>
      <p:sp>
        <p:nvSpPr>
          <p:cNvPr id="4" name="TextBox 3">
            <a:extLst>
              <a:ext uri="{FF2B5EF4-FFF2-40B4-BE49-F238E27FC236}">
                <a16:creationId xmlns:a16="http://schemas.microsoft.com/office/drawing/2014/main" id="{FCD7FCC4-8E59-AB4D-8B0B-6FE1AFC67A1A}"/>
              </a:ext>
            </a:extLst>
          </p:cNvPr>
          <p:cNvSpPr txBox="1"/>
          <p:nvPr/>
        </p:nvSpPr>
        <p:spPr>
          <a:xfrm>
            <a:off x="7078464" y="4622061"/>
            <a:ext cx="1216680" cy="90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tr-TR" sz="2800" b="1" dirty="0">
                <a:solidFill>
                  <a:srgbClr val="FF0000"/>
                </a:solidFill>
              </a:rPr>
              <a:t>kanser</a:t>
            </a:r>
          </a:p>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791007BE-B13F-AE42-8EB5-809BEBE2C600}"/>
              </a:ext>
            </a:extLst>
          </p:cNvPr>
          <p:cNvSpPr txBox="1"/>
          <p:nvPr/>
        </p:nvSpPr>
        <p:spPr>
          <a:xfrm>
            <a:off x="9814768" y="5414149"/>
            <a:ext cx="2406108" cy="90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tr-TR" sz="2800" b="1" dirty="0" err="1">
                <a:solidFill>
                  <a:srgbClr val="FF0000"/>
                </a:solidFill>
              </a:rPr>
              <a:t>peptik</a:t>
            </a:r>
            <a:r>
              <a:rPr lang="tr-TR" sz="2800" b="1" dirty="0">
                <a:solidFill>
                  <a:srgbClr val="FF0000"/>
                </a:solidFill>
              </a:rPr>
              <a:t> </a:t>
            </a:r>
            <a:r>
              <a:rPr lang="tr-TR" sz="2800" b="1" dirty="0" err="1">
                <a:solidFill>
                  <a:srgbClr val="FF0000"/>
                </a:solidFill>
              </a:rPr>
              <a:t>striktür</a:t>
            </a:r>
            <a:endParaRPr lang="tr-TR" sz="2800" b="1" dirty="0">
              <a:solidFill>
                <a:srgbClr val="FF0000"/>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tr-TR" sz="2400" b="1"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6" name="TextBox 5">
            <a:extLst>
              <a:ext uri="{FF2B5EF4-FFF2-40B4-BE49-F238E27FC236}">
                <a16:creationId xmlns:a16="http://schemas.microsoft.com/office/drawing/2014/main" id="{46EFAC28-FD31-324E-ACE6-5ABD90E71922}"/>
              </a:ext>
            </a:extLst>
          </p:cNvPr>
          <p:cNvSpPr txBox="1"/>
          <p:nvPr/>
        </p:nvSpPr>
        <p:spPr>
          <a:xfrm>
            <a:off x="3976067" y="6278245"/>
            <a:ext cx="5052666" cy="9028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tr-TR" sz="2800" b="1" dirty="0" err="1">
                <a:solidFill>
                  <a:srgbClr val="FF0000"/>
                </a:solidFill>
              </a:rPr>
              <a:t>pill</a:t>
            </a:r>
            <a:r>
              <a:rPr lang="tr-TR" sz="2800" b="1" dirty="0">
                <a:solidFill>
                  <a:srgbClr val="FF0000"/>
                </a:solidFill>
              </a:rPr>
              <a:t>, kostik, </a:t>
            </a:r>
            <a:r>
              <a:rPr lang="tr-TR" sz="2800" b="1" dirty="0" err="1">
                <a:solidFill>
                  <a:srgbClr val="FF0000"/>
                </a:solidFill>
              </a:rPr>
              <a:t>enfeksiyoz</a:t>
            </a:r>
            <a:r>
              <a:rPr lang="tr-TR" sz="2800" b="1" dirty="0">
                <a:solidFill>
                  <a:srgbClr val="FF0000"/>
                </a:solidFill>
              </a:rPr>
              <a:t> </a:t>
            </a:r>
            <a:r>
              <a:rPr lang="tr-TR" sz="2800" b="1" dirty="0" err="1">
                <a:solidFill>
                  <a:srgbClr val="FF0000"/>
                </a:solidFill>
              </a:rPr>
              <a:t>özofajit</a:t>
            </a:r>
            <a:endParaRPr lang="tr-TR" sz="2800" b="1" dirty="0">
              <a:solidFill>
                <a:srgbClr val="FF0000"/>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7" name="TextBox 6">
            <a:extLst>
              <a:ext uri="{FF2B5EF4-FFF2-40B4-BE49-F238E27FC236}">
                <a16:creationId xmlns:a16="http://schemas.microsoft.com/office/drawing/2014/main" id="{1958E05F-3F2B-884F-BE73-B3BFBD5E1A9F}"/>
              </a:ext>
            </a:extLst>
          </p:cNvPr>
          <p:cNvSpPr txBox="1"/>
          <p:nvPr/>
        </p:nvSpPr>
        <p:spPr>
          <a:xfrm>
            <a:off x="8506568" y="7139825"/>
            <a:ext cx="4116512"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tr-TR" b="1" dirty="0">
                <a:solidFill>
                  <a:srgbClr val="FF0000"/>
                </a:solidFill>
              </a:rPr>
              <a:t>operasyona </a:t>
            </a:r>
            <a:r>
              <a:rPr lang="tr-TR" b="1" dirty="0" err="1">
                <a:solidFill>
                  <a:srgbClr val="FF0000"/>
                </a:solidFill>
              </a:rPr>
              <a:t>sekonder</a:t>
            </a:r>
            <a:r>
              <a:rPr lang="tr-TR" b="1" dirty="0">
                <a:solidFill>
                  <a:srgbClr val="FF0000"/>
                </a:solidFill>
              </a:rPr>
              <a:t> </a:t>
            </a:r>
            <a:r>
              <a:rPr lang="tr-TR" b="1" dirty="0" err="1">
                <a:solidFill>
                  <a:srgbClr val="FF0000"/>
                </a:solidFill>
              </a:rPr>
              <a:t>disfaji</a:t>
            </a:r>
            <a:endParaRPr lang="tr-TR" b="1" dirty="0">
              <a:solidFill>
                <a:srgbClr val="FF0000"/>
              </a:solidFill>
            </a:endParaRPr>
          </a:p>
          <a:p>
            <a:pPr marL="0" marR="0" indent="0" algn="ctr" defTabSz="584200" rtl="0" fontAlgn="auto" latinLnBrk="0" hangingPunct="0">
              <a:lnSpc>
                <a:spcPct val="100000"/>
              </a:lnSpc>
              <a:spcBef>
                <a:spcPts val="0"/>
              </a:spcBef>
              <a:spcAft>
                <a:spcPts val="0"/>
              </a:spcAft>
              <a:buClrTx/>
              <a:buSzTx/>
              <a:buFontTx/>
              <a:buNone/>
              <a:tabLst/>
            </a:pPr>
            <a:endParaRPr kumimoji="0" lang="tr-TR" sz="2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8" name="TextBox 7">
            <a:extLst>
              <a:ext uri="{FF2B5EF4-FFF2-40B4-BE49-F238E27FC236}">
                <a16:creationId xmlns:a16="http://schemas.microsoft.com/office/drawing/2014/main" id="{FBC46726-2D30-1F46-B152-EFD2BB2E5169}"/>
              </a:ext>
            </a:extLst>
          </p:cNvPr>
          <p:cNvSpPr txBox="1"/>
          <p:nvPr/>
        </p:nvSpPr>
        <p:spPr>
          <a:xfrm>
            <a:off x="5992430" y="7981081"/>
            <a:ext cx="338874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tr-TR" sz="2800" b="1" dirty="0" err="1">
                <a:solidFill>
                  <a:srgbClr val="FF0000"/>
                </a:solidFill>
              </a:rPr>
              <a:t>özofageal</a:t>
            </a:r>
            <a:r>
              <a:rPr lang="tr-TR" sz="2800" b="1" dirty="0">
                <a:solidFill>
                  <a:srgbClr val="FF0000"/>
                </a:solidFill>
              </a:rPr>
              <a:t> ring, </a:t>
            </a:r>
            <a:r>
              <a:rPr lang="tr-TR" sz="2800" b="1" dirty="0" err="1">
                <a:solidFill>
                  <a:srgbClr val="FF0000"/>
                </a:solidFill>
              </a:rPr>
              <a:t>reflü</a:t>
            </a:r>
            <a:endParaRPr kumimoji="0" lang="tr-TR" sz="2800" b="1" i="0" u="none" strike="noStrike" cap="none" spc="0" normalizeH="0" baseline="0" dirty="0">
              <a:ln>
                <a:noFill/>
              </a:ln>
              <a:solidFill>
                <a:srgbClr val="FF0000"/>
              </a:solidFill>
              <a:effectLst/>
              <a:uFillTx/>
              <a:sym typeface="Helvetica Neue Mediu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blinds(horizontal)">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p:bldP spid="4" grpId="0"/>
      <p:bldP spid="5"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 name="Table"/>
          <p:cNvGraphicFramePr/>
          <p:nvPr/>
        </p:nvGraphicFramePr>
        <p:xfrm>
          <a:off x="1325584" y="647700"/>
          <a:ext cx="10353630" cy="8642165"/>
        </p:xfrm>
        <a:graphic>
          <a:graphicData uri="http://schemas.openxmlformats.org/drawingml/2006/table">
            <a:tbl>
              <a:tblPr bandRow="1">
                <a:tableStyleId>{4C3C2611-4C71-4FC5-86AE-919BDF0F9419}</a:tableStyleId>
              </a:tblPr>
              <a:tblGrid>
                <a:gridCol w="5176815">
                  <a:extLst>
                    <a:ext uri="{9D8B030D-6E8A-4147-A177-3AD203B41FA5}">
                      <a16:colId xmlns:a16="http://schemas.microsoft.com/office/drawing/2014/main" val="20000"/>
                    </a:ext>
                  </a:extLst>
                </a:gridCol>
                <a:gridCol w="5176815">
                  <a:extLst>
                    <a:ext uri="{9D8B030D-6E8A-4147-A177-3AD203B41FA5}">
                      <a16:colId xmlns:a16="http://schemas.microsoft.com/office/drawing/2014/main" val="20001"/>
                    </a:ext>
                  </a:extLst>
                </a:gridCol>
              </a:tblGrid>
              <a:tr h="449095">
                <a:tc gridSpan="2">
                  <a:txBody>
                    <a:bodyPr/>
                    <a:lstStyle/>
                    <a:p>
                      <a:pPr defTabSz="914400">
                        <a:defRPr sz="1800"/>
                      </a:pPr>
                      <a:r>
                        <a:rPr sz="2200">
                          <a:sym typeface="Helvetica Neue Medium"/>
                        </a:rPr>
                        <a:t>Motilite Bozuklukları</a:t>
                      </a:r>
                    </a:p>
                  </a:txBody>
                  <a:tcPr marL="50800" marR="50800" marT="50800" marB="50800" anchor="ctr" horzOverflow="overflow">
                    <a:lnL w="12700">
                      <a:solidFill>
                        <a:srgbClr val="606060"/>
                      </a:solidFill>
                      <a:miter lim="400000"/>
                    </a:lnL>
                    <a:lnR w="12700">
                      <a:solidFill>
                        <a:srgbClr val="606060"/>
                      </a:solidFill>
                      <a:miter lim="400000"/>
                    </a:lnR>
                    <a:lnT w="12700">
                      <a:solidFill>
                        <a:srgbClr val="606060"/>
                      </a:solidFill>
                      <a:miter lim="400000"/>
                    </a:lnT>
                  </a:tcPr>
                </a:tc>
                <a:tc hMerge="1">
                  <a:txBody>
                    <a:bodyPr/>
                    <a:lstStyle/>
                    <a:p>
                      <a:endParaRPr lang="tr-TR"/>
                    </a:p>
                  </a:txBody>
                  <a:tcPr/>
                </a:tc>
                <a:extLst>
                  <a:ext uri="{0D108BD9-81ED-4DB2-BD59-A6C34878D82A}">
                    <a16:rowId xmlns:a16="http://schemas.microsoft.com/office/drawing/2014/main" val="10000"/>
                  </a:ext>
                </a:extLst>
              </a:tr>
              <a:tr h="4563895">
                <a:tc>
                  <a:txBody>
                    <a:bodyPr/>
                    <a:lstStyle/>
                    <a:p>
                      <a:pPr algn="l" defTabSz="914400">
                        <a:defRPr sz="1900" b="1">
                          <a:latin typeface="+mn-lt"/>
                          <a:ea typeface="+mn-ea"/>
                          <a:cs typeface="+mn-cs"/>
                          <a:sym typeface="Helvetica Neue"/>
                        </a:defRPr>
                      </a:pPr>
                      <a:r>
                        <a:t>Primer</a:t>
                      </a:r>
                    </a:p>
                    <a:p>
                      <a:pPr algn="l" defTabSz="914400">
                        <a:defRPr sz="1900">
                          <a:sym typeface="Helvetica Neue Medium"/>
                        </a:defRPr>
                      </a:pPr>
                      <a:r>
                        <a:t>Özofagogastrik bileşke bozuklukları</a:t>
                      </a:r>
                    </a:p>
                    <a:p>
                      <a:pPr marL="305592" indent="-305592" algn="l" defTabSz="914400">
                        <a:buSzPct val="145000"/>
                        <a:buChar char="•"/>
                        <a:defRPr sz="1900">
                          <a:sym typeface="Helvetica Neue Medium"/>
                        </a:defRPr>
                      </a:pPr>
                      <a:r>
                        <a:t>Akalazya (tip 1,2,3)</a:t>
                      </a:r>
                    </a:p>
                    <a:p>
                      <a:pPr marL="305592" indent="-305592" algn="l" defTabSz="914400">
                        <a:buSzPct val="145000"/>
                        <a:buChar char="•"/>
                        <a:defRPr sz="1900">
                          <a:sym typeface="Helvetica Neue Medium"/>
                        </a:defRPr>
                      </a:pPr>
                      <a:r>
                        <a:t>Özokagogastrik bileşke obstr</a:t>
                      </a:r>
                    </a:p>
                    <a:p>
                      <a:pPr algn="l" defTabSz="914400">
                        <a:defRPr sz="1900">
                          <a:sym typeface="Helvetica Neue Medium"/>
                        </a:defRPr>
                      </a:pPr>
                      <a:r>
                        <a:t>Major peristaltik bzk</a:t>
                      </a:r>
                    </a:p>
                    <a:p>
                      <a:pPr marL="305592" indent="-305592" algn="l" defTabSz="914400">
                        <a:buSzPct val="145000"/>
                        <a:buChar char="•"/>
                        <a:defRPr sz="1900">
                          <a:sym typeface="Helvetica Neue Medium"/>
                        </a:defRPr>
                      </a:pPr>
                      <a:r>
                        <a:t>Distal özofageal spazm</a:t>
                      </a:r>
                    </a:p>
                    <a:p>
                      <a:pPr marL="305592" indent="-305592" algn="l" defTabSz="914400">
                        <a:buSzPct val="145000"/>
                        <a:buChar char="•"/>
                        <a:defRPr sz="1900">
                          <a:sym typeface="Helvetica Neue Medium"/>
                        </a:defRPr>
                      </a:pPr>
                      <a:r>
                        <a:t>Hiperkontraktil özofagus (jackhammer özofagus)</a:t>
                      </a:r>
                    </a:p>
                    <a:p>
                      <a:pPr marL="305592" indent="-305592" algn="l" defTabSz="914400">
                        <a:buSzPct val="145000"/>
                        <a:buChar char="•"/>
                        <a:defRPr sz="1900">
                          <a:sym typeface="Helvetica Neue Medium"/>
                        </a:defRPr>
                      </a:pPr>
                      <a:r>
                        <a:t>Kontraksiyon yokluğu</a:t>
                      </a:r>
                    </a:p>
                    <a:p>
                      <a:pPr algn="l" defTabSz="914400">
                        <a:defRPr sz="1900">
                          <a:sym typeface="Helvetica Neue Medium"/>
                        </a:defRPr>
                      </a:pPr>
                      <a:r>
                        <a:t>Minör peristaltik bzk</a:t>
                      </a:r>
                    </a:p>
                    <a:p>
                      <a:pPr marL="305592" indent="-305592" algn="l" defTabSz="914400">
                        <a:buSzPct val="145000"/>
                        <a:buChar char="•"/>
                        <a:defRPr sz="1900">
                          <a:sym typeface="Helvetica Neue Medium"/>
                        </a:defRPr>
                      </a:pPr>
                      <a:r>
                        <a:t>İnefektif özofageal motilite</a:t>
                      </a:r>
                    </a:p>
                    <a:p>
                      <a:pPr marL="305592" indent="-305592" algn="l" defTabSz="914400">
                        <a:buSzPct val="145000"/>
                        <a:buChar char="•"/>
                        <a:defRPr sz="1900">
                          <a:sym typeface="Helvetica Neue Medium"/>
                        </a:defRPr>
                      </a:pPr>
                      <a:r>
                        <a:t>Fragmante peristaltizm</a:t>
                      </a:r>
                      <a:endParaRPr sz="2200"/>
                    </a:p>
                  </a:txBody>
                  <a:tcPr marL="50800" marR="50800" marT="50800" marB="50800" horzOverflow="overflow">
                    <a:lnL w="12700">
                      <a:solidFill>
                        <a:srgbClr val="606060"/>
                      </a:solidFill>
                      <a:miter lim="400000"/>
                    </a:lnL>
                  </a:tcPr>
                </a:tc>
                <a:tc>
                  <a:txBody>
                    <a:bodyPr/>
                    <a:lstStyle/>
                    <a:p>
                      <a:pPr algn="l" defTabSz="914400">
                        <a:defRPr sz="1900" b="1">
                          <a:latin typeface="+mn-lt"/>
                          <a:ea typeface="+mn-ea"/>
                          <a:cs typeface="+mn-cs"/>
                          <a:sym typeface="Helvetica Neue"/>
                        </a:defRPr>
                      </a:pPr>
                      <a:r>
                        <a:t>Sekonder</a:t>
                      </a:r>
                    </a:p>
                    <a:p>
                      <a:pPr marL="305592" indent="-305592" algn="l" defTabSz="914400">
                        <a:buSzPct val="145000"/>
                        <a:buChar char="•"/>
                        <a:defRPr sz="1900">
                          <a:sym typeface="Helvetica Neue Medium"/>
                        </a:defRPr>
                      </a:pPr>
                      <a:r>
                        <a:t>Chagas hastalığı</a:t>
                      </a:r>
                    </a:p>
                    <a:p>
                      <a:pPr marL="305592" indent="-305592" algn="l" defTabSz="914400">
                        <a:buSzPct val="145000"/>
                        <a:buChar char="•"/>
                        <a:defRPr sz="1900">
                          <a:sym typeface="Helvetica Neue Medium"/>
                        </a:defRPr>
                      </a:pPr>
                      <a:r>
                        <a:t>Reflü ilişkili dismotilite</a:t>
                      </a:r>
                    </a:p>
                    <a:p>
                      <a:pPr marL="305592" indent="-305592" algn="l" defTabSz="914400">
                        <a:buSzPct val="145000"/>
                        <a:buChar char="•"/>
                        <a:defRPr sz="1900">
                          <a:sym typeface="Helvetica Neue Medium"/>
                        </a:defRPr>
                      </a:pPr>
                      <a:r>
                        <a:t>Skleroderma/diğer romatolojik hastalıklar</a:t>
                      </a:r>
                    </a:p>
                  </a:txBody>
                  <a:tcPr marL="50800" marR="50800" marT="50800" marB="50800" horzOverflow="overflow">
                    <a:lnR w="12700">
                      <a:solidFill>
                        <a:srgbClr val="606060"/>
                      </a:solidFill>
                      <a:miter lim="400000"/>
                    </a:lnR>
                  </a:tcPr>
                </a:tc>
                <a:extLst>
                  <a:ext uri="{0D108BD9-81ED-4DB2-BD59-A6C34878D82A}">
                    <a16:rowId xmlns:a16="http://schemas.microsoft.com/office/drawing/2014/main" val="10001"/>
                  </a:ext>
                </a:extLst>
              </a:tr>
              <a:tr h="380559">
                <a:tc gridSpan="2">
                  <a:txBody>
                    <a:bodyPr/>
                    <a:lstStyle/>
                    <a:p>
                      <a:pPr defTabSz="914400">
                        <a:defRPr sz="1800"/>
                      </a:pPr>
                      <a:r>
                        <a:rPr sz="2200">
                          <a:sym typeface="Helvetica Neue Medium"/>
                        </a:rPr>
                        <a:t>Yapısal (mekanik) hastalıklar</a:t>
                      </a:r>
                    </a:p>
                  </a:txBody>
                  <a:tcPr marL="50800" marR="50800" marT="50800" marB="50800" anchor="ctr" horzOverflow="overflow">
                    <a:lnL w="12700">
                      <a:solidFill>
                        <a:srgbClr val="606060"/>
                      </a:solidFill>
                      <a:miter lim="400000"/>
                    </a:lnL>
                    <a:lnR w="12700">
                      <a:solidFill>
                        <a:srgbClr val="606060"/>
                      </a:solidFill>
                      <a:miter lim="400000"/>
                    </a:lnR>
                  </a:tcPr>
                </a:tc>
                <a:tc hMerge="1">
                  <a:txBody>
                    <a:bodyPr/>
                    <a:lstStyle/>
                    <a:p>
                      <a:endParaRPr lang="tr-TR"/>
                    </a:p>
                  </a:txBody>
                  <a:tcPr/>
                </a:tc>
                <a:extLst>
                  <a:ext uri="{0D108BD9-81ED-4DB2-BD59-A6C34878D82A}">
                    <a16:rowId xmlns:a16="http://schemas.microsoft.com/office/drawing/2014/main" val="10002"/>
                  </a:ext>
                </a:extLst>
              </a:tr>
              <a:tr h="3192295">
                <a:tc>
                  <a:txBody>
                    <a:bodyPr/>
                    <a:lstStyle/>
                    <a:p>
                      <a:pPr algn="l" defTabSz="914400">
                        <a:defRPr sz="2200" b="1">
                          <a:latin typeface="+mn-lt"/>
                          <a:ea typeface="+mn-ea"/>
                          <a:cs typeface="+mn-cs"/>
                          <a:sym typeface="Helvetica Neue"/>
                        </a:defRPr>
                      </a:pPr>
                      <a:r>
                        <a:t>İ</a:t>
                      </a:r>
                      <a:r>
                        <a:rPr sz="1900"/>
                        <a:t>ntrensek</a:t>
                      </a:r>
                    </a:p>
                    <a:p>
                      <a:pPr marL="305592" indent="-305592" algn="l" defTabSz="914400">
                        <a:buSzPct val="145000"/>
                        <a:buChar char="•"/>
                        <a:defRPr sz="1900">
                          <a:sym typeface="Helvetica Neue Medium"/>
                        </a:defRPr>
                      </a:pPr>
                      <a:r>
                        <a:t>Benign ya da malign tümörler</a:t>
                      </a:r>
                    </a:p>
                    <a:p>
                      <a:pPr marL="305592" indent="-305592" algn="l" defTabSz="914400">
                        <a:buSzPct val="145000"/>
                        <a:buChar char="•"/>
                        <a:defRPr sz="1900">
                          <a:sym typeface="Helvetica Neue Medium"/>
                        </a:defRPr>
                      </a:pPr>
                      <a:r>
                        <a:t>Divertikül</a:t>
                      </a:r>
                    </a:p>
                    <a:p>
                      <a:pPr marL="305592" indent="-305592" algn="l" defTabSz="914400">
                        <a:buSzPct val="145000"/>
                        <a:buChar char="•"/>
                        <a:defRPr sz="1900">
                          <a:sym typeface="Helvetica Neue Medium"/>
                        </a:defRPr>
                      </a:pPr>
                      <a:r>
                        <a:t>Eozinofilik özofajit</a:t>
                      </a:r>
                    </a:p>
                    <a:p>
                      <a:pPr marL="305592" indent="-305592" algn="l" defTabSz="914400">
                        <a:buSzPct val="145000"/>
                        <a:buChar char="•"/>
                        <a:defRPr sz="1900">
                          <a:sym typeface="Helvetica Neue Medium"/>
                        </a:defRPr>
                      </a:pPr>
                      <a:r>
                        <a:t>Özofageal ring ve web</a:t>
                      </a:r>
                    </a:p>
                    <a:p>
                      <a:pPr marL="305592" indent="-305592" algn="l" defTabSz="914400">
                        <a:buSzPct val="145000"/>
                        <a:buChar char="•"/>
                        <a:defRPr sz="1900">
                          <a:sym typeface="Helvetica Neue Medium"/>
                        </a:defRPr>
                      </a:pPr>
                      <a:r>
                        <a:t>Yabancı isim</a:t>
                      </a:r>
                    </a:p>
                    <a:p>
                      <a:pPr marL="305592" indent="-305592" algn="l" defTabSz="914400">
                        <a:buSzPct val="145000"/>
                        <a:buChar char="•"/>
                        <a:defRPr sz="1900">
                          <a:sym typeface="Helvetica Neue Medium"/>
                        </a:defRPr>
                      </a:pPr>
                      <a:r>
                        <a:t>Alt özofageal ring (schatzki halkası)</a:t>
                      </a:r>
                    </a:p>
                    <a:p>
                      <a:pPr marL="305592" indent="-305592" algn="l" defTabSz="914400">
                        <a:buSzPct val="145000"/>
                        <a:buChar char="•"/>
                        <a:defRPr sz="1900">
                          <a:sym typeface="Helvetica Neue Medium"/>
                        </a:defRPr>
                      </a:pPr>
                      <a:r>
                        <a:t>İlaçlara bağlı striktürler</a:t>
                      </a:r>
                    </a:p>
                    <a:p>
                      <a:pPr marL="305592" indent="-305592" algn="l" defTabSz="914400">
                        <a:buSzPct val="145000"/>
                        <a:buChar char="•"/>
                        <a:defRPr sz="1900">
                          <a:sym typeface="Helvetica Neue Medium"/>
                        </a:defRPr>
                      </a:pPr>
                      <a:r>
                        <a:t>Peptik striktür</a:t>
                      </a:r>
                    </a:p>
                  </a:txBody>
                  <a:tcPr marL="50800" marR="50800" marT="50800" marB="50800" horzOverflow="overflow">
                    <a:lnL w="12700">
                      <a:solidFill>
                        <a:srgbClr val="606060"/>
                      </a:solidFill>
                      <a:miter lim="400000"/>
                    </a:lnL>
                    <a:lnB w="12700">
                      <a:solidFill>
                        <a:srgbClr val="606060"/>
                      </a:solidFill>
                      <a:miter lim="400000"/>
                    </a:lnB>
                  </a:tcPr>
                </a:tc>
                <a:tc>
                  <a:txBody>
                    <a:bodyPr/>
                    <a:lstStyle/>
                    <a:p>
                      <a:pPr algn="l" defTabSz="914400">
                        <a:defRPr sz="1900" b="1">
                          <a:latin typeface="+mn-lt"/>
                          <a:ea typeface="+mn-ea"/>
                          <a:cs typeface="+mn-cs"/>
                          <a:sym typeface="Helvetica Neue"/>
                        </a:defRPr>
                      </a:pPr>
                      <a:r>
                        <a:t>Ekstrensek</a:t>
                      </a:r>
                    </a:p>
                    <a:p>
                      <a:pPr marL="305592" indent="-305592" algn="l" defTabSz="914400">
                        <a:buSzPct val="145000"/>
                        <a:buChar char="•"/>
                        <a:defRPr sz="1900">
                          <a:sym typeface="Helvetica Neue Medium"/>
                        </a:defRPr>
                      </a:pPr>
                      <a:r>
                        <a:t>Mediastinal kitle</a:t>
                      </a:r>
                    </a:p>
                    <a:p>
                      <a:pPr marL="305592" indent="-305592" algn="l" defTabSz="914400">
                        <a:buSzPct val="145000"/>
                        <a:buChar char="•"/>
                        <a:defRPr sz="1900">
                          <a:sym typeface="Helvetica Neue Medium"/>
                        </a:defRPr>
                      </a:pPr>
                      <a:r>
                        <a:t>Spinal osteofit</a:t>
                      </a:r>
                    </a:p>
                    <a:p>
                      <a:pPr marL="305592" indent="-305592" algn="l" defTabSz="914400">
                        <a:buSzPct val="145000"/>
                        <a:buChar char="•"/>
                        <a:defRPr sz="1900">
                          <a:sym typeface="Helvetica Neue Medium"/>
                        </a:defRPr>
                      </a:pPr>
                      <a:r>
                        <a:t>Vasküler basılar</a:t>
                      </a:r>
                    </a:p>
                  </a:txBody>
                  <a:tcPr marL="50800" marR="50800" marT="50800" marB="50800" horzOverflow="overflow">
                    <a:lnR w="12700">
                      <a:solidFill>
                        <a:srgbClr val="606060"/>
                      </a:solidFill>
                      <a:miter lim="400000"/>
                    </a:lnR>
                    <a:lnB w="12700">
                      <a:solidFill>
                        <a:srgbClr val="606060"/>
                      </a:solidFill>
                      <a:miter lim="400000"/>
                    </a:lnB>
                  </a:tcPr>
                </a:tc>
                <a:extLst>
                  <a:ext uri="{0D108BD9-81ED-4DB2-BD59-A6C34878D82A}">
                    <a16:rowId xmlns:a16="http://schemas.microsoft.com/office/drawing/2014/main" val="10003"/>
                  </a:ext>
                </a:extLst>
              </a:tr>
            </a:tbl>
          </a:graphicData>
        </a:graphic>
      </p:graphicFrame>
      <p:sp>
        <p:nvSpPr>
          <p:cNvPr id="184" name="Özofageal disfaji"/>
          <p:cNvSpPr txBox="1"/>
          <p:nvPr/>
        </p:nvSpPr>
        <p:spPr>
          <a:xfrm>
            <a:off x="5022037" y="188570"/>
            <a:ext cx="2452726"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Özofageal disfaji</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itle"/>
          <p:cNvSpPr txBox="1">
            <a:spLocks noGrp="1"/>
          </p:cNvSpPr>
          <p:nvPr>
            <p:ph type="title"/>
          </p:nvPr>
        </p:nvSpPr>
        <p:spPr>
          <a:prstGeom prst="rect">
            <a:avLst/>
          </a:prstGeom>
        </p:spPr>
        <p:txBody>
          <a:bodyPr/>
          <a:lstStyle/>
          <a:p>
            <a:endParaRPr/>
          </a:p>
        </p:txBody>
      </p:sp>
      <p:sp>
        <p:nvSpPr>
          <p:cNvPr id="187" name="Baryumlu grafi mi? Endoskopi mi?…"/>
          <p:cNvSpPr txBox="1">
            <a:spLocks noGrp="1"/>
          </p:cNvSpPr>
          <p:nvPr>
            <p:ph type="body" idx="1"/>
          </p:nvPr>
        </p:nvSpPr>
        <p:spPr>
          <a:prstGeom prst="rect">
            <a:avLst/>
          </a:prstGeom>
        </p:spPr>
        <p:txBody>
          <a:bodyPr/>
          <a:lstStyle/>
          <a:p>
            <a:r>
              <a:t>Baryumlu grafi mi? Endoskopi mi?</a:t>
            </a:r>
          </a:p>
          <a:p>
            <a:r>
              <a:t>Endoskopide patoloji varsa tanıya yönelik tedavi</a:t>
            </a:r>
          </a:p>
          <a:p>
            <a:r>
              <a:t>Endoskopide patoloji yoksa diğer nedenler gözden geçirilmeli</a:t>
            </a:r>
          </a:p>
          <a:p>
            <a:r>
              <a:t>Manometri</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 name="Screen Shot 2021-01-25 at 16.44.28.png" descr="Screen Shot 2021-01-25 at 16.44.28.png"/>
          <p:cNvPicPr>
            <a:picLocks noGrp="1" noChangeAspect="1"/>
          </p:cNvPicPr>
          <p:nvPr>
            <p:ph type="pic" idx="13"/>
          </p:nvPr>
        </p:nvPicPr>
        <p:blipFill>
          <a:blip r:embed="rId2" cstate="print">
            <a:extLst/>
          </a:blip>
          <a:srcRect l="15712" r="15712"/>
          <a:stretch>
            <a:fillRect/>
          </a:stretch>
        </p:blipFill>
        <p:spPr>
          <a:xfrm>
            <a:off x="8016081" y="2156562"/>
            <a:ext cx="3171744" cy="3738128"/>
          </a:xfrm>
          <a:prstGeom prst="rect">
            <a:avLst/>
          </a:prstGeom>
        </p:spPr>
      </p:pic>
      <p:sp>
        <p:nvSpPr>
          <p:cNvPr id="190" name="Özofagus kanserleri"/>
          <p:cNvSpPr txBox="1">
            <a:spLocks noGrp="1"/>
          </p:cNvSpPr>
          <p:nvPr>
            <p:ph type="title"/>
          </p:nvPr>
        </p:nvSpPr>
        <p:spPr>
          <a:prstGeom prst="rect">
            <a:avLst/>
          </a:prstGeom>
        </p:spPr>
        <p:txBody>
          <a:bodyPr/>
          <a:lstStyle/>
          <a:p>
            <a:r>
              <a:t>Özofagus kanserleri</a:t>
            </a:r>
          </a:p>
        </p:txBody>
      </p:sp>
      <p:sp>
        <p:nvSpPr>
          <p:cNvPr id="191" name="En sık squamoz hücreli karsinom, ikinci sıklıkta adenokarsinom…"/>
          <p:cNvSpPr txBox="1">
            <a:spLocks noGrp="1"/>
          </p:cNvSpPr>
          <p:nvPr>
            <p:ph type="body" sz="half" idx="1"/>
          </p:nvPr>
        </p:nvSpPr>
        <p:spPr>
          <a:prstGeom prst="rect">
            <a:avLst/>
          </a:prstGeom>
        </p:spPr>
        <p:txBody>
          <a:bodyPr/>
          <a:lstStyle/>
          <a:p>
            <a:pPr marL="298322" indent="-298322" defTabSz="508254">
              <a:spcBef>
                <a:spcPts val="2700"/>
              </a:spcBef>
              <a:defRPr sz="2400"/>
            </a:pPr>
            <a:r>
              <a:t>En sık squamoz hücreli karsinom, ikinci sıklıkta adenokarsinom</a:t>
            </a:r>
          </a:p>
          <a:p>
            <a:pPr marL="298322" indent="-298322" defTabSz="508254">
              <a:spcBef>
                <a:spcPts val="2700"/>
              </a:spcBef>
              <a:defRPr sz="2400"/>
            </a:pPr>
            <a:r>
              <a:t>%3’ü 45 yaş altında</a:t>
            </a:r>
          </a:p>
          <a:p>
            <a:pPr marL="298322" indent="-298322" defTabSz="508254">
              <a:spcBef>
                <a:spcPts val="2700"/>
              </a:spcBef>
              <a:defRPr sz="2400"/>
            </a:pPr>
            <a:r>
              <a:t>Lümende belirli düzeyde darlık oluşana kadar semptom yoktur</a:t>
            </a:r>
          </a:p>
          <a:p>
            <a:pPr marL="298322" indent="-298322" defTabSz="508254">
              <a:spcBef>
                <a:spcPts val="2700"/>
              </a:spcBef>
              <a:defRPr sz="2400"/>
            </a:pPr>
            <a:r>
              <a:t>Katı gıdalara karşı progresif disfaji, kilo kaybı, iştahsızlık, odinojaji?</a:t>
            </a:r>
          </a:p>
          <a:p>
            <a:pPr marL="298322" indent="-298322" defTabSz="508254">
              <a:spcBef>
                <a:spcPts val="2700"/>
              </a:spcBef>
              <a:defRPr sz="2400"/>
            </a:pPr>
            <a:r>
              <a:t>Aspirasyon, trakeaözofageal fistül, trakeaya bası=öksürük ve pnömoni</a:t>
            </a:r>
          </a:p>
          <a:p>
            <a:pPr marL="298322" indent="-298322" defTabSz="508254">
              <a:spcBef>
                <a:spcPts val="2700"/>
              </a:spcBef>
              <a:defRPr sz="2400"/>
            </a:pPr>
            <a:r>
              <a:t>Tanı:endoskopik bx</a:t>
            </a:r>
          </a:p>
          <a:p>
            <a:pPr marL="298322" indent="-298322" defTabSz="508254">
              <a:spcBef>
                <a:spcPts val="2700"/>
              </a:spcBef>
              <a:defRPr sz="2400"/>
            </a:pPr>
            <a:r>
              <a:t>Evreleme:BT, PET, EUS</a:t>
            </a:r>
          </a:p>
        </p:txBody>
      </p:sp>
      <p:pic>
        <p:nvPicPr>
          <p:cNvPr id="192" name="Screen Shot 2021-01-25 at 16.46.27.png" descr="Screen Shot 2021-01-25 at 16.46.27.png"/>
          <p:cNvPicPr>
            <a:picLocks noChangeAspect="1"/>
          </p:cNvPicPr>
          <p:nvPr/>
        </p:nvPicPr>
        <p:blipFill>
          <a:blip r:embed="rId3" cstate="print">
            <a:extLst/>
          </a:blip>
          <a:stretch>
            <a:fillRect/>
          </a:stretch>
        </p:blipFill>
        <p:spPr>
          <a:xfrm>
            <a:off x="8034139" y="5982127"/>
            <a:ext cx="4172221" cy="3227568"/>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Özofagus kanserleri"/>
          <p:cNvSpPr txBox="1">
            <a:spLocks noGrp="1"/>
          </p:cNvSpPr>
          <p:nvPr>
            <p:ph type="title"/>
          </p:nvPr>
        </p:nvSpPr>
        <p:spPr>
          <a:prstGeom prst="rect">
            <a:avLst/>
          </a:prstGeom>
        </p:spPr>
        <p:txBody>
          <a:bodyPr/>
          <a:lstStyle/>
          <a:p>
            <a:r>
              <a:t>Özofagus kanserleri</a:t>
            </a:r>
          </a:p>
        </p:txBody>
      </p:sp>
      <p:sp>
        <p:nvSpPr>
          <p:cNvPr id="195" name="Squamoz hc karsinom risk faktörleri…"/>
          <p:cNvSpPr txBox="1">
            <a:spLocks noGrp="1"/>
          </p:cNvSpPr>
          <p:nvPr>
            <p:ph type="body" sz="half" idx="1"/>
          </p:nvPr>
        </p:nvSpPr>
        <p:spPr>
          <a:xfrm>
            <a:off x="1041400" y="2131272"/>
            <a:ext cx="5334000" cy="6286503"/>
          </a:xfrm>
          <a:prstGeom prst="rect">
            <a:avLst/>
          </a:prstGeom>
        </p:spPr>
        <p:txBody>
          <a:bodyPr/>
          <a:lstStyle/>
          <a:p>
            <a:pPr marL="325754" indent="-325754" defTabSz="554990">
              <a:spcBef>
                <a:spcPts val="3000"/>
              </a:spcBef>
              <a:defRPr sz="2600" b="1"/>
            </a:pPr>
            <a:r>
              <a:t>Squamoz hc karsinom risk faktörleri</a:t>
            </a:r>
          </a:p>
          <a:p>
            <a:pPr marL="325754" indent="-325754" defTabSz="554990">
              <a:spcBef>
                <a:spcPts val="3000"/>
              </a:spcBef>
              <a:defRPr sz="2600"/>
            </a:pPr>
            <a:r>
              <a:t>Alkol-sigara</a:t>
            </a:r>
          </a:p>
          <a:p>
            <a:pPr marL="325754" indent="-325754" defTabSz="554990">
              <a:spcBef>
                <a:spcPts val="3000"/>
              </a:spcBef>
              <a:defRPr sz="2600"/>
            </a:pPr>
            <a:r>
              <a:t>Diyet (N-nitroso bileşiklerinden zengin diyet, selenyum, çinko, folat eks, kırmızı et ve tuz)</a:t>
            </a:r>
          </a:p>
          <a:p>
            <a:pPr marL="325754" indent="-325754" defTabSz="554990">
              <a:spcBef>
                <a:spcPts val="3000"/>
              </a:spcBef>
              <a:defRPr sz="2600"/>
            </a:pPr>
            <a:r>
              <a:t>Özofagus hastalıkları (akalazya, kostik maddeye bağlı darlık, kr mukokütanöz kandidiyazis, tylosis, yassı hc kanser öyküsü, plummer-vinson sendr, HPV, radyoterapi)</a:t>
            </a:r>
          </a:p>
        </p:txBody>
      </p:sp>
      <p:sp>
        <p:nvSpPr>
          <p:cNvPr id="196" name="Adenokanser risk faktörleri…"/>
          <p:cNvSpPr txBox="1"/>
          <p:nvPr/>
        </p:nvSpPr>
        <p:spPr>
          <a:xfrm>
            <a:off x="6903657" y="2183258"/>
            <a:ext cx="5513408" cy="650514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defRPr sz="2800" b="1">
                <a:latin typeface="+mn-lt"/>
                <a:ea typeface="+mn-ea"/>
                <a:cs typeface="+mn-cs"/>
                <a:sym typeface="Helvetica Neue"/>
              </a:defRPr>
            </a:pPr>
            <a:r>
              <a:t>Adenokanser risk faktörleri</a:t>
            </a:r>
          </a:p>
          <a:p>
            <a:pPr>
              <a:defRPr b="1">
                <a:latin typeface="+mn-lt"/>
                <a:ea typeface="+mn-ea"/>
                <a:cs typeface="+mn-cs"/>
                <a:sym typeface="Helvetica Neue"/>
              </a:defRPr>
            </a:pPr>
            <a:endParaRPr/>
          </a:p>
          <a:p>
            <a:pPr marL="388936" indent="-388936" algn="l">
              <a:buSzPct val="145000"/>
              <a:buChar char="•"/>
              <a:defRPr sz="2800">
                <a:latin typeface="+mn-lt"/>
                <a:ea typeface="+mn-ea"/>
                <a:cs typeface="+mn-cs"/>
                <a:sym typeface="Helvetica Neue"/>
              </a:defRPr>
            </a:pPr>
            <a:r>
              <a:t>Alkol-sigara</a:t>
            </a:r>
          </a:p>
          <a:p>
            <a:pPr marL="388936" indent="-388936" algn="l">
              <a:buSzPct val="145000"/>
              <a:buChar char="•"/>
              <a:defRPr sz="2800">
                <a:latin typeface="+mn-lt"/>
                <a:ea typeface="+mn-ea"/>
                <a:cs typeface="+mn-cs"/>
                <a:sym typeface="Helvetica Neue"/>
              </a:defRPr>
            </a:pPr>
            <a:endParaRPr/>
          </a:p>
          <a:p>
            <a:pPr marL="388936" indent="-388936" algn="l">
              <a:buSzPct val="145000"/>
              <a:buChar char="•"/>
              <a:defRPr sz="2800">
                <a:latin typeface="+mn-lt"/>
                <a:ea typeface="+mn-ea"/>
                <a:cs typeface="+mn-cs"/>
                <a:sym typeface="Helvetica Neue"/>
              </a:defRPr>
            </a:pPr>
            <a:r>
              <a:t>Diyet (kolesterolden zengin, hayvansal prot, vitamin b12 riski arttırır, Vit C, E, B6, beta-karoten, folat: riski azaltır)</a:t>
            </a:r>
          </a:p>
          <a:p>
            <a:pPr marL="388936" indent="-388936" algn="l">
              <a:buSzPct val="145000"/>
              <a:buChar char="•"/>
              <a:defRPr sz="2800">
                <a:latin typeface="+mn-lt"/>
                <a:ea typeface="+mn-ea"/>
                <a:cs typeface="+mn-cs"/>
                <a:sym typeface="Helvetica Neue"/>
              </a:defRPr>
            </a:pPr>
            <a:endParaRPr/>
          </a:p>
          <a:p>
            <a:pPr marL="388936" indent="-388936" algn="l">
              <a:buSzPct val="145000"/>
              <a:buChar char="•"/>
              <a:defRPr sz="2800">
                <a:latin typeface="+mn-lt"/>
                <a:ea typeface="+mn-ea"/>
                <a:cs typeface="+mn-cs"/>
                <a:sym typeface="Helvetica Neue"/>
              </a:defRPr>
            </a:pPr>
            <a:r>
              <a:t>Obezite</a:t>
            </a:r>
          </a:p>
          <a:p>
            <a:pPr marL="388936" indent="-388936" algn="l">
              <a:buSzPct val="145000"/>
              <a:buChar char="•"/>
              <a:defRPr sz="2800">
                <a:latin typeface="+mn-lt"/>
                <a:ea typeface="+mn-ea"/>
                <a:cs typeface="+mn-cs"/>
                <a:sym typeface="Helvetica Neue"/>
              </a:defRPr>
            </a:pPr>
            <a:r>
              <a:t>Reflü hast</a:t>
            </a:r>
          </a:p>
          <a:p>
            <a:pPr marL="388936" indent="-388936" algn="l">
              <a:buSzPct val="145000"/>
              <a:buChar char="•"/>
              <a:defRPr sz="2800">
                <a:latin typeface="+mn-lt"/>
                <a:ea typeface="+mn-ea"/>
                <a:cs typeface="+mn-cs"/>
                <a:sym typeface="Helvetica Neue"/>
              </a:defRPr>
            </a:pPr>
            <a:r>
              <a:t>Barrett’s özofagusu</a:t>
            </a:r>
          </a:p>
          <a:p>
            <a:pPr marL="388936" indent="-388936" algn="l">
              <a:buSzPct val="145000"/>
              <a:buChar char="•"/>
              <a:defRPr sz="2800">
                <a:latin typeface="+mn-lt"/>
                <a:ea typeface="+mn-ea"/>
                <a:cs typeface="+mn-cs"/>
                <a:sym typeface="Helvetica Neue"/>
              </a:defRPr>
            </a:pPr>
            <a:r>
              <a:t>Kolesistektomi</a:t>
            </a:r>
          </a:p>
          <a:p>
            <a:pPr marL="388936" indent="-388936" algn="l">
              <a:buSzPct val="145000"/>
              <a:buChar char="•"/>
              <a:defRPr sz="2800">
                <a:latin typeface="+mn-lt"/>
                <a:ea typeface="+mn-ea"/>
                <a:cs typeface="+mn-cs"/>
                <a:sym typeface="Helvetica Neue"/>
              </a:defRPr>
            </a:pPr>
            <a:r>
              <a:t>İlaçlar:aspirin koruyucu, AÖS basıncını azaltan ilaçlar riskli</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1 Başlık"/>
          <p:cNvSpPr txBox="1">
            <a:spLocks noGrp="1"/>
          </p:cNvSpPr>
          <p:nvPr>
            <p:ph type="title"/>
          </p:nvPr>
        </p:nvSpPr>
        <p:spPr>
          <a:prstGeom prst="rect">
            <a:avLst/>
          </a:prstGeom>
        </p:spPr>
        <p:txBody>
          <a:bodyPr/>
          <a:lstStyle/>
          <a:p>
            <a:r>
              <a:t>Yutma Fizyolojisi</a:t>
            </a:r>
          </a:p>
        </p:txBody>
      </p:sp>
      <p:sp>
        <p:nvSpPr>
          <p:cNvPr id="125" name="2 İçerik Yer Tutucusu"/>
          <p:cNvSpPr txBox="1">
            <a:spLocks noGrp="1"/>
          </p:cNvSpPr>
          <p:nvPr>
            <p:ph type="body" idx="1"/>
          </p:nvPr>
        </p:nvSpPr>
        <p:spPr>
          <a:prstGeom prst="rect">
            <a:avLst/>
          </a:prstGeom>
        </p:spPr>
        <p:txBody>
          <a:bodyPr/>
          <a:lstStyle/>
          <a:p>
            <a:pPr marL="487680" indent="-487680">
              <a:buSzTx/>
              <a:buNone/>
            </a:pPr>
            <a:r>
              <a:t>Yutma 2 fazdan oluşur</a:t>
            </a:r>
          </a:p>
          <a:p>
            <a:r>
              <a:t>İstemli faz</a:t>
            </a:r>
          </a:p>
          <a:p>
            <a:pPr lvl="1">
              <a:spcBef>
                <a:spcPts val="900"/>
              </a:spcBef>
            </a:pPr>
            <a:r>
              <a:t>Oral faz:gıdanın dil üzerinde toplanıp farinkse iletilir </a:t>
            </a:r>
            <a:endParaRPr sz="3800"/>
          </a:p>
          <a:p>
            <a:r>
              <a:t>İstemsiz faz</a:t>
            </a:r>
          </a:p>
          <a:p>
            <a:pPr lvl="1">
              <a:spcBef>
                <a:spcPts val="900"/>
              </a:spcBef>
            </a:pPr>
            <a:r>
              <a:t>Farengeal faz</a:t>
            </a:r>
            <a:endParaRPr sz="3800"/>
          </a:p>
          <a:p>
            <a:pPr lvl="1">
              <a:spcBef>
                <a:spcPts val="900"/>
              </a:spcBef>
            </a:pPr>
            <a:r>
              <a:t>Özofageal faz</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Özofageal web"/>
          <p:cNvSpPr txBox="1">
            <a:spLocks noGrp="1"/>
          </p:cNvSpPr>
          <p:nvPr>
            <p:ph type="title"/>
          </p:nvPr>
        </p:nvSpPr>
        <p:spPr>
          <a:prstGeom prst="rect">
            <a:avLst/>
          </a:prstGeom>
        </p:spPr>
        <p:txBody>
          <a:bodyPr/>
          <a:lstStyle/>
          <a:p>
            <a:r>
              <a:t>Özofageal web</a:t>
            </a:r>
          </a:p>
        </p:txBody>
      </p:sp>
      <p:sp>
        <p:nvSpPr>
          <p:cNvPr id="199" name="Gelişim anomalisidir, sguamoz hc artıklarında oluşan membrandır…"/>
          <p:cNvSpPr txBox="1">
            <a:spLocks noGrp="1"/>
          </p:cNvSpPr>
          <p:nvPr>
            <p:ph type="body" sz="half" idx="1"/>
          </p:nvPr>
        </p:nvSpPr>
        <p:spPr>
          <a:prstGeom prst="rect">
            <a:avLst/>
          </a:prstGeom>
        </p:spPr>
        <p:txBody>
          <a:bodyPr/>
          <a:lstStyle/>
          <a:p>
            <a:pPr marL="260604" indent="-260604" defTabSz="443991">
              <a:spcBef>
                <a:spcPts val="2400"/>
              </a:spcBef>
              <a:defRPr sz="2100"/>
            </a:pPr>
            <a:r>
              <a:t>Gelişim anomalisidir, sguamoz hc artıklarında oluşan membrandır</a:t>
            </a:r>
          </a:p>
          <a:p>
            <a:pPr marL="260604" indent="-260604" defTabSz="443991">
              <a:spcBef>
                <a:spcPts val="2400"/>
              </a:spcBef>
              <a:defRPr sz="2100"/>
            </a:pPr>
            <a:r>
              <a:t>Graft versus host, inlet patch (özofagusta heterotropik mide mukozası), bazı cilt hastalıklarının özofagus tutulumunda</a:t>
            </a:r>
          </a:p>
          <a:p>
            <a:pPr marL="260604" indent="-260604" defTabSz="443991">
              <a:spcBef>
                <a:spcPts val="2400"/>
              </a:spcBef>
              <a:defRPr sz="2100"/>
            </a:pPr>
            <a:r>
              <a:t>Genelde ön duvarda ve yarım ay şeklinde</a:t>
            </a:r>
          </a:p>
          <a:p>
            <a:pPr marL="260604" indent="-260604" defTabSz="443991">
              <a:spcBef>
                <a:spcPts val="2400"/>
              </a:spcBef>
              <a:defRPr sz="2100"/>
            </a:pPr>
            <a:r>
              <a:t>Servikal özofagusta daha sık</a:t>
            </a:r>
          </a:p>
          <a:p>
            <a:pPr marL="260604" indent="-260604" defTabSz="443991">
              <a:spcBef>
                <a:spcPts val="2400"/>
              </a:spcBef>
              <a:defRPr sz="2100"/>
            </a:pPr>
            <a:r>
              <a:t>Plummer-Vinson/Peterson Kelly (glossit ve demir eks anemisi):Farenks ve özofagus SCC için risk</a:t>
            </a:r>
          </a:p>
          <a:p>
            <a:pPr marL="260604" indent="-260604" defTabSz="443991">
              <a:spcBef>
                <a:spcPts val="2400"/>
              </a:spcBef>
              <a:defRPr sz="2100"/>
            </a:pPr>
            <a:r>
              <a:t>Ted:webin endoskopik dilatasyonu ve demir eksikliği varsa tedavisi</a:t>
            </a:r>
          </a:p>
        </p:txBody>
      </p:sp>
      <p:pic>
        <p:nvPicPr>
          <p:cNvPr id="200" name="Screen Shot 2021-01-25 at 17.28.21.png" descr="Screen Shot 2021-01-25 at 17.28.21.png"/>
          <p:cNvPicPr>
            <a:picLocks noChangeAspect="1"/>
          </p:cNvPicPr>
          <p:nvPr/>
        </p:nvPicPr>
        <p:blipFill>
          <a:blip r:embed="rId2" cstate="print">
            <a:extLst/>
          </a:blip>
          <a:stretch>
            <a:fillRect/>
          </a:stretch>
        </p:blipFill>
        <p:spPr>
          <a:xfrm>
            <a:off x="6598573" y="5305331"/>
            <a:ext cx="2834399" cy="3953018"/>
          </a:xfrm>
          <a:prstGeom prst="rect">
            <a:avLst/>
          </a:prstGeom>
          <a:ln w="12700">
            <a:miter lim="400000"/>
          </a:ln>
        </p:spPr>
      </p:pic>
      <p:pic>
        <p:nvPicPr>
          <p:cNvPr id="201" name="Screen Shot 2021-01-25 at 17.29.17.png" descr="Screen Shot 2021-01-25 at 17.29.17.png"/>
          <p:cNvPicPr>
            <a:picLocks noChangeAspect="1"/>
          </p:cNvPicPr>
          <p:nvPr/>
        </p:nvPicPr>
        <p:blipFill>
          <a:blip r:embed="rId3" cstate="print">
            <a:extLst/>
          </a:blip>
          <a:stretch>
            <a:fillRect/>
          </a:stretch>
        </p:blipFill>
        <p:spPr>
          <a:xfrm>
            <a:off x="9416201" y="2108314"/>
            <a:ext cx="3296907" cy="3223045"/>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Peptik özofajit-striktür"/>
          <p:cNvSpPr txBox="1">
            <a:spLocks noGrp="1"/>
          </p:cNvSpPr>
          <p:nvPr>
            <p:ph type="title"/>
          </p:nvPr>
        </p:nvSpPr>
        <p:spPr>
          <a:prstGeom prst="rect">
            <a:avLst/>
          </a:prstGeom>
        </p:spPr>
        <p:txBody>
          <a:bodyPr/>
          <a:lstStyle/>
          <a:p>
            <a:r>
              <a:t>Peptik özofajit-striktür</a:t>
            </a:r>
          </a:p>
        </p:txBody>
      </p:sp>
      <p:sp>
        <p:nvSpPr>
          <p:cNvPr id="204" name="Reflüye bağlı asit maruziyeti sonrası gelişir…"/>
          <p:cNvSpPr txBox="1">
            <a:spLocks noGrp="1"/>
          </p:cNvSpPr>
          <p:nvPr>
            <p:ph type="body" sz="half" idx="1"/>
          </p:nvPr>
        </p:nvSpPr>
        <p:spPr>
          <a:prstGeom prst="rect">
            <a:avLst/>
          </a:prstGeom>
        </p:spPr>
        <p:txBody>
          <a:bodyPr anchor="t"/>
          <a:lstStyle/>
          <a:p>
            <a:pPr marL="400050" indent="-400050"/>
            <a:r>
              <a:t>Reflüye bağlı asit maruziyeti sonrası gelişir</a:t>
            </a:r>
          </a:p>
          <a:p>
            <a:pPr marL="400050" indent="-400050"/>
            <a:r>
              <a:t>Antireflü tedavisi</a:t>
            </a:r>
          </a:p>
          <a:p>
            <a:pPr marL="400050" indent="-400050"/>
            <a:r>
              <a:t>Ülser ve erozyon iyileştikten sonra darlık devam ediyorsa dilatasyon</a:t>
            </a:r>
          </a:p>
        </p:txBody>
      </p:sp>
      <p:pic>
        <p:nvPicPr>
          <p:cNvPr id="205" name="Image" descr="Image"/>
          <p:cNvPicPr>
            <a:picLocks noChangeAspect="1"/>
          </p:cNvPicPr>
          <p:nvPr/>
        </p:nvPicPr>
        <p:blipFill>
          <a:blip r:embed="rId2" cstate="print">
            <a:extLst/>
          </a:blip>
          <a:stretch>
            <a:fillRect/>
          </a:stretch>
        </p:blipFill>
        <p:spPr>
          <a:xfrm>
            <a:off x="6540257" y="2175965"/>
            <a:ext cx="5346702" cy="3073402"/>
          </a:xfrm>
          <a:prstGeom prst="rect">
            <a:avLst/>
          </a:prstGeom>
          <a:ln w="12700">
            <a:miter lim="400000"/>
          </a:ln>
        </p:spPr>
      </p:pic>
      <p:pic>
        <p:nvPicPr>
          <p:cNvPr id="206" name="Image" descr="Image"/>
          <p:cNvPicPr>
            <a:picLocks noChangeAspect="1"/>
          </p:cNvPicPr>
          <p:nvPr/>
        </p:nvPicPr>
        <p:blipFill>
          <a:blip r:embed="rId3" cstate="print">
            <a:extLst/>
          </a:blip>
          <a:stretch>
            <a:fillRect/>
          </a:stretch>
        </p:blipFill>
        <p:spPr>
          <a:xfrm>
            <a:off x="6508507" y="5589163"/>
            <a:ext cx="5410202" cy="3048002"/>
          </a:xfrm>
          <a:prstGeom prst="rect">
            <a:avLst/>
          </a:prstGeom>
          <a:ln w="12700">
            <a:miter lim="400000"/>
          </a:ln>
        </p:spPr>
      </p:pic>
      <p:pic>
        <p:nvPicPr>
          <p:cNvPr id="207" name="Screen Shot 2021-01-28 at 12.45.09.png" descr="Screen Shot 2021-01-28 at 12.45.09.png"/>
          <p:cNvPicPr>
            <a:picLocks noChangeAspect="1"/>
          </p:cNvPicPr>
          <p:nvPr/>
        </p:nvPicPr>
        <p:blipFill>
          <a:blip r:embed="rId4" cstate="print">
            <a:extLst/>
          </a:blip>
          <a:stretch>
            <a:fillRect/>
          </a:stretch>
        </p:blipFill>
        <p:spPr>
          <a:xfrm>
            <a:off x="1620266" y="6076324"/>
            <a:ext cx="3469325" cy="3469324"/>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Screen Shot 2021-01-25 at 17.26.48.png" descr="Screen Shot 2021-01-25 at 17.26.48.png"/>
          <p:cNvPicPr>
            <a:picLocks noGrp="1" noChangeAspect="1"/>
          </p:cNvPicPr>
          <p:nvPr>
            <p:ph type="pic" idx="13"/>
          </p:nvPr>
        </p:nvPicPr>
        <p:blipFill>
          <a:blip r:embed="rId2" cstate="print">
            <a:extLst/>
          </a:blip>
          <a:srcRect t="16326" b="16326"/>
          <a:stretch>
            <a:fillRect/>
          </a:stretch>
        </p:blipFill>
        <p:spPr>
          <a:xfrm>
            <a:off x="9617643" y="1993543"/>
            <a:ext cx="2764404" cy="3258045"/>
          </a:xfrm>
          <a:prstGeom prst="rect">
            <a:avLst/>
          </a:prstGeom>
        </p:spPr>
      </p:pic>
      <p:sp>
        <p:nvSpPr>
          <p:cNvPr id="210" name="Özofageal ring (halka)"/>
          <p:cNvSpPr txBox="1">
            <a:spLocks noGrp="1"/>
          </p:cNvSpPr>
          <p:nvPr>
            <p:ph type="title"/>
          </p:nvPr>
        </p:nvSpPr>
        <p:spPr>
          <a:prstGeom prst="rect">
            <a:avLst/>
          </a:prstGeom>
        </p:spPr>
        <p:txBody>
          <a:bodyPr/>
          <a:lstStyle/>
          <a:p>
            <a:r>
              <a:t>Özofageal ring (halka)</a:t>
            </a:r>
          </a:p>
        </p:txBody>
      </p:sp>
      <p:sp>
        <p:nvSpPr>
          <p:cNvPr id="211" name="A halkası müsküler yapıda ve squamoz hc ile örtülü olup motor fonksiyonla ilişkili?…"/>
          <p:cNvSpPr txBox="1">
            <a:spLocks noGrp="1"/>
          </p:cNvSpPr>
          <p:nvPr>
            <p:ph type="body" sz="half" idx="1"/>
          </p:nvPr>
        </p:nvSpPr>
        <p:spPr>
          <a:prstGeom prst="rect">
            <a:avLst/>
          </a:prstGeom>
        </p:spPr>
        <p:txBody>
          <a:bodyPr/>
          <a:lstStyle/>
          <a:p>
            <a:r>
              <a:t>A halkası müsküler yapıda ve squamoz hc ile örtülü olup motor fonksiyonla ilişkili?</a:t>
            </a:r>
          </a:p>
          <a:p>
            <a:r>
              <a:t>B halkası (schatzki halkası) Squamokolumnar bileşkede olup üst yarısı squamoz, alt yarısı kolumnar epitelle örtülü, hiyatal herni ve reflü ile ilişkili</a:t>
            </a:r>
          </a:p>
          <a:p>
            <a:r>
              <a:t>Tedavi:dilatasyon</a:t>
            </a:r>
          </a:p>
        </p:txBody>
      </p:sp>
      <p:pic>
        <p:nvPicPr>
          <p:cNvPr id="212" name="Screen Shot 2021-01-25 at 17.27.30.png" descr="Screen Shot 2021-01-25 at 17.27.30.png"/>
          <p:cNvPicPr>
            <a:picLocks noChangeAspect="1"/>
          </p:cNvPicPr>
          <p:nvPr/>
        </p:nvPicPr>
        <p:blipFill>
          <a:blip r:embed="rId3" cstate="print">
            <a:extLst/>
          </a:blip>
          <a:stretch>
            <a:fillRect/>
          </a:stretch>
        </p:blipFill>
        <p:spPr>
          <a:xfrm>
            <a:off x="7915239" y="5929660"/>
            <a:ext cx="3864611" cy="3223087"/>
          </a:xfrm>
          <a:prstGeom prst="rect">
            <a:avLst/>
          </a:prstGeom>
          <a:ln w="12700">
            <a:miter lim="400000"/>
          </a:ln>
        </p:spPr>
      </p:pic>
      <p:pic>
        <p:nvPicPr>
          <p:cNvPr id="213" name="Screen Shot 2021-01-27 at 23.44.11.png" descr="Screen Shot 2021-01-27 at 23.44.11.png"/>
          <p:cNvPicPr>
            <a:picLocks noChangeAspect="1"/>
          </p:cNvPicPr>
          <p:nvPr/>
        </p:nvPicPr>
        <p:blipFill>
          <a:blip r:embed="rId4" cstate="print">
            <a:extLst/>
          </a:blip>
          <a:stretch>
            <a:fillRect/>
          </a:stretch>
        </p:blipFill>
        <p:spPr>
          <a:xfrm>
            <a:off x="6211404" y="1962983"/>
            <a:ext cx="3329377" cy="3319068"/>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Özofageal Divertiküller"/>
          <p:cNvSpPr txBox="1">
            <a:spLocks noGrp="1"/>
          </p:cNvSpPr>
          <p:nvPr>
            <p:ph type="title"/>
          </p:nvPr>
        </p:nvSpPr>
        <p:spPr>
          <a:prstGeom prst="rect">
            <a:avLst/>
          </a:prstGeom>
        </p:spPr>
        <p:txBody>
          <a:bodyPr/>
          <a:lstStyle/>
          <a:p>
            <a:r>
              <a:t>Özofageal Divertiküller</a:t>
            </a:r>
          </a:p>
        </p:txBody>
      </p:sp>
      <p:sp>
        <p:nvSpPr>
          <p:cNvPr id="216" name="Gerçek divertikül:özofagus duvarının tüm katlarını içerir, daha çok konjenital olduğu düşünülür…"/>
          <p:cNvSpPr txBox="1">
            <a:spLocks noGrp="1"/>
          </p:cNvSpPr>
          <p:nvPr>
            <p:ph type="body" idx="1"/>
          </p:nvPr>
        </p:nvSpPr>
        <p:spPr>
          <a:prstGeom prst="rect">
            <a:avLst/>
          </a:prstGeom>
        </p:spPr>
        <p:txBody>
          <a:bodyPr/>
          <a:lstStyle/>
          <a:p>
            <a:pPr marL="355600" indent="-355600" defTabSz="467359">
              <a:spcBef>
                <a:spcPts val="3300"/>
              </a:spcBef>
              <a:defRPr sz="2500"/>
            </a:pPr>
            <a:r>
              <a:t>Gerçek divertikül:özofagus duvarının tüm katlarını içerir, daha çok konjenital olduğu düşünülür</a:t>
            </a:r>
          </a:p>
          <a:p>
            <a:pPr marL="355600" indent="-355600" defTabSz="467359">
              <a:spcBef>
                <a:spcPts val="3300"/>
              </a:spcBef>
              <a:defRPr sz="2500"/>
            </a:pPr>
            <a:r>
              <a:t>Psödodivertikül:Kas tabakası arasından mukoza ve submukozanın herniasyonu ile olur. Bu nedenle muskularis propriyayı içermez. Sonradan gelişen divertiküllerdir.</a:t>
            </a:r>
          </a:p>
          <a:p>
            <a:pPr marL="355600" indent="-355600" defTabSz="467359">
              <a:spcBef>
                <a:spcPts val="3300"/>
              </a:spcBef>
              <a:defRPr sz="2500"/>
            </a:pPr>
            <a:r>
              <a:t>Özofagus divertikülleri 4’e ayrılır</a:t>
            </a:r>
          </a:p>
          <a:p>
            <a:pPr marL="0" lvl="2" indent="365759" defTabSz="467359">
              <a:spcBef>
                <a:spcPts val="3300"/>
              </a:spcBef>
              <a:buSzTx/>
              <a:buNone/>
              <a:defRPr sz="2000"/>
            </a:pPr>
            <a:r>
              <a:t>1-Zenker divertikülü</a:t>
            </a:r>
          </a:p>
          <a:p>
            <a:pPr marL="0" lvl="2" indent="365759" defTabSz="467359">
              <a:spcBef>
                <a:spcPts val="3300"/>
              </a:spcBef>
              <a:buSzTx/>
              <a:buNone/>
              <a:defRPr sz="2000"/>
            </a:pPr>
            <a:r>
              <a:t>2-Mid-özofageal (traksiyon) divertikül</a:t>
            </a:r>
          </a:p>
          <a:p>
            <a:pPr marL="0" lvl="2" indent="365759" defTabSz="467359">
              <a:spcBef>
                <a:spcPts val="3300"/>
              </a:spcBef>
              <a:buSzTx/>
              <a:buNone/>
              <a:defRPr sz="2000"/>
            </a:pPr>
            <a:r>
              <a:t>3-Distal Özofageal (epifrenik) divertikül</a:t>
            </a:r>
          </a:p>
          <a:p>
            <a:pPr marL="0" lvl="2" indent="365759" defTabSz="467359">
              <a:spcBef>
                <a:spcPts val="3300"/>
              </a:spcBef>
              <a:buSzTx/>
              <a:buNone/>
              <a:defRPr sz="2000"/>
            </a:pPr>
            <a:r>
              <a:t>4-İntramural psödodivertikülozis</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Image" descr="Image"/>
          <p:cNvPicPr>
            <a:picLocks noGrp="1" noChangeAspect="1"/>
          </p:cNvPicPr>
          <p:nvPr>
            <p:ph type="pic" idx="13"/>
          </p:nvPr>
        </p:nvPicPr>
        <p:blipFill>
          <a:blip r:embed="rId2" cstate="print">
            <a:extLst/>
          </a:blip>
          <a:srcRect l="13986" r="13986"/>
          <a:stretch>
            <a:fillRect/>
          </a:stretch>
        </p:blipFill>
        <p:spPr>
          <a:xfrm>
            <a:off x="7292768" y="1733550"/>
            <a:ext cx="4185062" cy="4932394"/>
          </a:xfrm>
          <a:prstGeom prst="rect">
            <a:avLst/>
          </a:prstGeom>
        </p:spPr>
      </p:pic>
      <p:sp>
        <p:nvSpPr>
          <p:cNvPr id="219" name="Özofageal divertiküller"/>
          <p:cNvSpPr txBox="1">
            <a:spLocks noGrp="1"/>
          </p:cNvSpPr>
          <p:nvPr>
            <p:ph type="title"/>
          </p:nvPr>
        </p:nvSpPr>
        <p:spPr>
          <a:prstGeom prst="rect">
            <a:avLst/>
          </a:prstGeom>
        </p:spPr>
        <p:txBody>
          <a:bodyPr/>
          <a:lstStyle/>
          <a:p>
            <a:r>
              <a:t>Özofageal divertiküller</a:t>
            </a:r>
          </a:p>
        </p:txBody>
      </p:sp>
      <p:sp>
        <p:nvSpPr>
          <p:cNvPr id="220" name="ZENKER DİVERTİKÜLÜ…"/>
          <p:cNvSpPr txBox="1">
            <a:spLocks noGrp="1"/>
          </p:cNvSpPr>
          <p:nvPr>
            <p:ph type="body" sz="half" idx="1"/>
          </p:nvPr>
        </p:nvSpPr>
        <p:spPr>
          <a:prstGeom prst="rect">
            <a:avLst/>
          </a:prstGeom>
        </p:spPr>
        <p:txBody>
          <a:bodyPr/>
          <a:lstStyle/>
          <a:p>
            <a:pPr marL="0" indent="0" defTabSz="467359">
              <a:spcBef>
                <a:spcPts val="2500"/>
              </a:spcBef>
              <a:buSzTx/>
              <a:buNone/>
              <a:defRPr sz="2200" b="1"/>
            </a:pPr>
            <a:r>
              <a:t>           ZENKER DİVERTİKÜLÜ</a:t>
            </a:r>
          </a:p>
          <a:p>
            <a:pPr marL="274320" indent="-274320" defTabSz="467359">
              <a:spcBef>
                <a:spcPts val="2500"/>
              </a:spcBef>
              <a:defRPr sz="2200"/>
            </a:pPr>
            <a:r>
              <a:t>Fibrotik değişikliğe bağlı krikofarengeal kas lifleri ile inferior farengeal konseriktör kas liflerinin inkoordine çalışması sonucu mukozanın zayıf olan Killian üçgeninden herniye olması ile oluşur, bu nedenle bir pulsiyon divertikülüdür ve yalancı divertüküldür.</a:t>
            </a:r>
          </a:p>
          <a:p>
            <a:pPr marL="274320" indent="-274320" defTabSz="467359">
              <a:spcBef>
                <a:spcPts val="2500"/>
              </a:spcBef>
              <a:defRPr sz="2200"/>
            </a:pPr>
            <a:r>
              <a:t>Yaşlılarda sıktır (70-80 yaş)</a:t>
            </a:r>
          </a:p>
          <a:p>
            <a:pPr marL="274320" indent="-274320" defTabSz="467359">
              <a:spcBef>
                <a:spcPts val="2500"/>
              </a:spcBef>
              <a:defRPr sz="2200"/>
            </a:pPr>
            <a:r>
              <a:t>Disfaji, regürjitasyon, halitozis, aspirasyon, ses değişikliği, servikal bölgede krepitasyon</a:t>
            </a:r>
          </a:p>
          <a:p>
            <a:pPr marL="274320" indent="-274320" defTabSz="467359">
              <a:spcBef>
                <a:spcPts val="2500"/>
              </a:spcBef>
              <a:defRPr sz="2200"/>
            </a:pPr>
            <a:r>
              <a:t>Tedavi:Divertikülotomi, divertikülektomi (endoskopik ya da cerrahi)</a:t>
            </a:r>
          </a:p>
        </p:txBody>
      </p:sp>
      <p:pic>
        <p:nvPicPr>
          <p:cNvPr id="221" name="Image" descr="Image"/>
          <p:cNvPicPr>
            <a:picLocks noChangeAspect="1"/>
          </p:cNvPicPr>
          <p:nvPr/>
        </p:nvPicPr>
        <p:blipFill>
          <a:blip r:embed="rId3" cstate="print">
            <a:extLst/>
          </a:blip>
          <a:stretch>
            <a:fillRect/>
          </a:stretch>
        </p:blipFill>
        <p:spPr>
          <a:xfrm>
            <a:off x="7874424" y="6495596"/>
            <a:ext cx="3491330" cy="3187015"/>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 name="Screen Shot 2021-01-28 at 00.23.47.png" descr="Screen Shot 2021-01-28 at 00.23.47.png"/>
          <p:cNvPicPr>
            <a:picLocks noGrp="1" noChangeAspect="1"/>
          </p:cNvPicPr>
          <p:nvPr>
            <p:ph type="pic" idx="13"/>
          </p:nvPr>
        </p:nvPicPr>
        <p:blipFill>
          <a:blip r:embed="rId2" cstate="print">
            <a:extLst/>
          </a:blip>
          <a:srcRect l="19708" r="19708"/>
          <a:stretch>
            <a:fillRect/>
          </a:stretch>
        </p:blipFill>
        <p:spPr>
          <a:xfrm>
            <a:off x="6718299" y="2590800"/>
            <a:ext cx="5334002" cy="6286500"/>
          </a:xfrm>
          <a:prstGeom prst="rect">
            <a:avLst/>
          </a:prstGeom>
        </p:spPr>
      </p:pic>
      <p:sp>
        <p:nvSpPr>
          <p:cNvPr id="224" name="Traksiyon Divertikülü"/>
          <p:cNvSpPr txBox="1">
            <a:spLocks noGrp="1"/>
          </p:cNvSpPr>
          <p:nvPr>
            <p:ph type="title"/>
          </p:nvPr>
        </p:nvSpPr>
        <p:spPr>
          <a:prstGeom prst="rect">
            <a:avLst/>
          </a:prstGeom>
        </p:spPr>
        <p:txBody>
          <a:bodyPr/>
          <a:lstStyle/>
          <a:p>
            <a:r>
              <a:t>Traksiyon Divertikülü</a:t>
            </a:r>
          </a:p>
        </p:txBody>
      </p:sp>
      <p:sp>
        <p:nvSpPr>
          <p:cNvPr id="225" name="Özofagusun orta kesimindedir. Gerçek divertiküldür.…"/>
          <p:cNvSpPr txBox="1">
            <a:spLocks noGrp="1"/>
          </p:cNvSpPr>
          <p:nvPr>
            <p:ph type="body" sz="half" idx="1"/>
          </p:nvPr>
        </p:nvSpPr>
        <p:spPr>
          <a:prstGeom prst="rect">
            <a:avLst/>
          </a:prstGeom>
        </p:spPr>
        <p:txBody>
          <a:bodyPr/>
          <a:lstStyle/>
          <a:p>
            <a:pPr marL="372475" indent="-372475" defTabSz="1027378">
              <a:spcBef>
                <a:spcPts val="800"/>
              </a:spcBef>
              <a:buSzPct val="100000"/>
              <a:buFont typeface="Arial"/>
              <a:defRPr sz="3400">
                <a:latin typeface="Calibri"/>
                <a:ea typeface="Calibri"/>
                <a:cs typeface="Calibri"/>
                <a:sym typeface="Calibri"/>
              </a:defRPr>
            </a:pPr>
            <a:r>
              <a:t>Özofagusun orta kesimindedir. Gerçek divertiküldür. </a:t>
            </a:r>
          </a:p>
          <a:p>
            <a:pPr marL="372475" indent="-372475" defTabSz="1027378">
              <a:spcBef>
                <a:spcPts val="800"/>
              </a:spcBef>
              <a:buSzPct val="100000"/>
              <a:buFont typeface="Arial"/>
              <a:defRPr sz="3400">
                <a:latin typeface="Calibri"/>
                <a:ea typeface="Calibri"/>
                <a:cs typeface="Calibri"/>
                <a:sym typeface="Calibri"/>
              </a:defRPr>
            </a:pPr>
            <a:r>
              <a:t>Tüberküloz ya da başka nedenlerle oluşan mediastinal lenfadenite bağlı, </a:t>
            </a:r>
            <a:r>
              <a:rPr u="sng">
                <a:solidFill>
                  <a:srgbClr val="0000FF"/>
                </a:solidFill>
                <a:uFill>
                  <a:solidFill>
                    <a:srgbClr val="0000FF"/>
                  </a:solidFill>
                </a:uFill>
                <a:hlinkClick r:id="rId3"/>
              </a:rPr>
              <a:t>özofagus</a:t>
            </a:r>
            <a:r>
              <a:t> duvarı tam kat çekintiye uğrar. </a:t>
            </a:r>
          </a:p>
          <a:p>
            <a:pPr marL="372475" indent="-372475" defTabSz="1027378">
              <a:spcBef>
                <a:spcPts val="800"/>
              </a:spcBef>
              <a:buSzPct val="100000"/>
              <a:buFont typeface="Arial"/>
              <a:defRPr sz="3400">
                <a:latin typeface="Calibri"/>
                <a:ea typeface="Calibri"/>
                <a:cs typeface="Calibri"/>
                <a:sym typeface="Calibri"/>
              </a:defRPr>
            </a:pPr>
            <a:r>
              <a:t>Genellikle </a:t>
            </a:r>
            <a:r>
              <a:rPr u="sng">
                <a:solidFill>
                  <a:srgbClr val="0000FF"/>
                </a:solidFill>
                <a:uFill>
                  <a:solidFill>
                    <a:srgbClr val="0000FF"/>
                  </a:solidFill>
                </a:uFill>
                <a:hlinkClick r:id="rId4"/>
              </a:rPr>
              <a:t>semptom</a:t>
            </a:r>
            <a:r>
              <a:t> vermez ve tedavi gerekmez.</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 name="Screen Shot 2021-01-28 at 00.26.09.png" descr="Screen Shot 2021-01-28 at 00.26.09.png"/>
          <p:cNvPicPr>
            <a:picLocks noGrp="1" noChangeAspect="1"/>
          </p:cNvPicPr>
          <p:nvPr>
            <p:ph type="pic" idx="13"/>
          </p:nvPr>
        </p:nvPicPr>
        <p:blipFill>
          <a:blip r:embed="rId2" cstate="print">
            <a:extLst/>
          </a:blip>
          <a:srcRect l="4312" r="4312"/>
          <a:stretch>
            <a:fillRect/>
          </a:stretch>
        </p:blipFill>
        <p:spPr>
          <a:xfrm>
            <a:off x="6718299" y="2590800"/>
            <a:ext cx="5334003" cy="6286500"/>
          </a:xfrm>
          <a:prstGeom prst="rect">
            <a:avLst/>
          </a:prstGeom>
        </p:spPr>
      </p:pic>
      <p:sp>
        <p:nvSpPr>
          <p:cNvPr id="228" name="Epifrenik divertikül"/>
          <p:cNvSpPr txBox="1">
            <a:spLocks noGrp="1"/>
          </p:cNvSpPr>
          <p:nvPr>
            <p:ph type="title"/>
          </p:nvPr>
        </p:nvSpPr>
        <p:spPr>
          <a:prstGeom prst="rect">
            <a:avLst/>
          </a:prstGeom>
        </p:spPr>
        <p:txBody>
          <a:bodyPr/>
          <a:lstStyle/>
          <a:p>
            <a:r>
              <a:t>Epifrenik divertikül</a:t>
            </a:r>
          </a:p>
        </p:txBody>
      </p:sp>
      <p:sp>
        <p:nvSpPr>
          <p:cNvPr id="229" name="Hemen diyaframın üzerinden gelişir ve genellikle bir özofagus motilite bozukluğu ile beraber görülür (En çok da akalazya)…"/>
          <p:cNvSpPr txBox="1">
            <a:spLocks noGrp="1"/>
          </p:cNvSpPr>
          <p:nvPr>
            <p:ph type="body" sz="half" idx="1"/>
          </p:nvPr>
        </p:nvSpPr>
        <p:spPr>
          <a:prstGeom prst="rect">
            <a:avLst/>
          </a:prstGeom>
        </p:spPr>
        <p:txBody>
          <a:bodyPr/>
          <a:lstStyle/>
          <a:p>
            <a:pPr marL="386618" indent="-386618" defTabSz="1066393">
              <a:spcBef>
                <a:spcPts val="800"/>
              </a:spcBef>
              <a:buSzPct val="100000"/>
              <a:buFont typeface="Arial"/>
              <a:defRPr sz="3600">
                <a:latin typeface="Calibri"/>
                <a:ea typeface="Calibri"/>
                <a:cs typeface="Calibri"/>
                <a:sym typeface="Calibri"/>
              </a:defRPr>
            </a:pPr>
            <a:r>
              <a:t>Hemen diyaframın üzerinden gelişir ve genellikle bir </a:t>
            </a:r>
            <a:r>
              <a:rPr u="sng">
                <a:solidFill>
                  <a:srgbClr val="0000FF"/>
                </a:solidFill>
                <a:uFill>
                  <a:solidFill>
                    <a:srgbClr val="0000FF"/>
                  </a:solidFill>
                </a:uFill>
                <a:hlinkClick r:id="rId3"/>
              </a:rPr>
              <a:t>özofagus</a:t>
            </a:r>
            <a:r>
              <a:t> motilite bozukluğu ile beraber görülür (En çok da akalazya)</a:t>
            </a:r>
          </a:p>
          <a:p>
            <a:pPr marL="386618" indent="-386618" defTabSz="1066393">
              <a:spcBef>
                <a:spcPts val="800"/>
              </a:spcBef>
              <a:buSzPct val="100000"/>
              <a:buFont typeface="Arial"/>
              <a:defRPr sz="3600">
                <a:latin typeface="Calibri"/>
                <a:ea typeface="Calibri"/>
                <a:cs typeface="Calibri"/>
                <a:sym typeface="Calibri"/>
              </a:defRPr>
            </a:pPr>
            <a:r>
              <a:t>Alt </a:t>
            </a:r>
            <a:r>
              <a:rPr u="sng">
                <a:solidFill>
                  <a:srgbClr val="0000FF"/>
                </a:solidFill>
                <a:uFill>
                  <a:solidFill>
                    <a:srgbClr val="0000FF"/>
                  </a:solidFill>
                </a:uFill>
                <a:hlinkClick r:id="rId3"/>
              </a:rPr>
              <a:t>özofagus</a:t>
            </a:r>
            <a:r>
              <a:t> sfinkterinin hemen üzerinde, sağdadır</a:t>
            </a:r>
          </a:p>
          <a:p>
            <a:pPr marL="386618" indent="-386618" defTabSz="1066393">
              <a:spcBef>
                <a:spcPts val="800"/>
              </a:spcBef>
              <a:buSzPct val="100000"/>
              <a:buFont typeface="Arial"/>
              <a:defRPr sz="3600">
                <a:latin typeface="Calibri"/>
                <a:ea typeface="Calibri"/>
                <a:cs typeface="Calibri"/>
                <a:sym typeface="Calibri"/>
              </a:defRPr>
            </a:pPr>
            <a:r>
              <a:t>Pulsiyon (basınç) ve yalancı divertiküldür</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İntramural psödodivertikül"/>
          <p:cNvSpPr txBox="1">
            <a:spLocks noGrp="1"/>
          </p:cNvSpPr>
          <p:nvPr>
            <p:ph type="title"/>
          </p:nvPr>
        </p:nvSpPr>
        <p:spPr>
          <a:prstGeom prst="rect">
            <a:avLst/>
          </a:prstGeom>
        </p:spPr>
        <p:txBody>
          <a:bodyPr/>
          <a:lstStyle>
            <a:lvl1pPr defTabSz="519937">
              <a:defRPr sz="7100"/>
            </a:lvl1pPr>
          </a:lstStyle>
          <a:p>
            <a:r>
              <a:t>İntramural psödodivertikül</a:t>
            </a:r>
          </a:p>
        </p:txBody>
      </p:sp>
      <p:sp>
        <p:nvSpPr>
          <p:cNvPr id="232" name="Özofagustaki submukozal glandların dilatasyonu ile oluşur…"/>
          <p:cNvSpPr txBox="1">
            <a:spLocks noGrp="1"/>
          </p:cNvSpPr>
          <p:nvPr>
            <p:ph type="body" sz="half" idx="1"/>
          </p:nvPr>
        </p:nvSpPr>
        <p:spPr>
          <a:prstGeom prst="rect">
            <a:avLst/>
          </a:prstGeom>
        </p:spPr>
        <p:txBody>
          <a:bodyPr/>
          <a:lstStyle/>
          <a:p>
            <a:pPr marL="444500" indent="-444500">
              <a:spcBef>
                <a:spcPts val="4200"/>
              </a:spcBef>
              <a:defRPr sz="3200"/>
            </a:pPr>
            <a:r>
              <a:t>Özofagustaki submukozal glandların dilatasyonu ile oluşur</a:t>
            </a:r>
          </a:p>
          <a:p>
            <a:pPr marL="444500" indent="-444500">
              <a:spcBef>
                <a:spcPts val="4200"/>
              </a:spcBef>
              <a:defRPr sz="3200"/>
            </a:pPr>
            <a:r>
              <a:t>Sık geçirilen enfeksiyonlar (kandida özofajiti)</a:t>
            </a:r>
          </a:p>
          <a:p>
            <a:pPr marL="444500" indent="-444500">
              <a:spcBef>
                <a:spcPts val="4200"/>
              </a:spcBef>
              <a:defRPr sz="3200"/>
            </a:pPr>
            <a:r>
              <a:t>Çoğunda motor fonk bozukluğu ve darlıklar bulunur</a:t>
            </a:r>
          </a:p>
        </p:txBody>
      </p:sp>
      <p:pic>
        <p:nvPicPr>
          <p:cNvPr id="233" name="Image" descr="Image"/>
          <p:cNvPicPr>
            <a:picLocks noChangeAspect="1"/>
          </p:cNvPicPr>
          <p:nvPr/>
        </p:nvPicPr>
        <p:blipFill>
          <a:blip r:embed="rId2" cstate="print">
            <a:extLst/>
          </a:blip>
          <a:stretch>
            <a:fillRect/>
          </a:stretch>
        </p:blipFill>
        <p:spPr>
          <a:xfrm>
            <a:off x="6621012" y="3110141"/>
            <a:ext cx="5981703" cy="5003803"/>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Özofagusun prime motilite bozukluğu"/>
          <p:cNvSpPr txBox="1">
            <a:spLocks noGrp="1"/>
          </p:cNvSpPr>
          <p:nvPr>
            <p:ph type="title"/>
          </p:nvPr>
        </p:nvSpPr>
        <p:spPr>
          <a:prstGeom prst="rect">
            <a:avLst/>
          </a:prstGeom>
        </p:spPr>
        <p:txBody>
          <a:bodyPr/>
          <a:lstStyle>
            <a:lvl1pPr defTabSz="484886">
              <a:defRPr sz="6600"/>
            </a:lvl1pPr>
          </a:lstStyle>
          <a:p>
            <a:r>
              <a:rPr dirty="0" err="1"/>
              <a:t>Özofagusun</a:t>
            </a:r>
            <a:r>
              <a:rPr dirty="0"/>
              <a:t> prime</a:t>
            </a:r>
            <a:r>
              <a:rPr lang="tr-TR" dirty="0"/>
              <a:t>r</a:t>
            </a:r>
            <a:r>
              <a:rPr dirty="0"/>
              <a:t> </a:t>
            </a:r>
            <a:r>
              <a:rPr dirty="0" err="1"/>
              <a:t>motilite</a:t>
            </a:r>
            <a:r>
              <a:rPr dirty="0"/>
              <a:t> </a:t>
            </a:r>
            <a:r>
              <a:rPr dirty="0" err="1"/>
              <a:t>bozukluğu</a:t>
            </a:r>
            <a:endParaRPr dirty="0"/>
          </a:p>
        </p:txBody>
      </p:sp>
      <p:sp>
        <p:nvSpPr>
          <p:cNvPr id="236" name="Özofagogastrik bileşke bozuklukları…"/>
          <p:cNvSpPr txBox="1"/>
          <p:nvPr/>
        </p:nvSpPr>
        <p:spPr>
          <a:xfrm>
            <a:off x="927343" y="3710452"/>
            <a:ext cx="8625231" cy="453628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defTabSz="914400">
              <a:defRPr sz="2900" b="1">
                <a:latin typeface="+mn-lt"/>
                <a:ea typeface="+mn-ea"/>
                <a:cs typeface="+mn-cs"/>
                <a:sym typeface="Helvetica Neue"/>
              </a:defRPr>
            </a:pPr>
            <a:r>
              <a:t>Özofagogastrik bileşke bozuklukları</a:t>
            </a:r>
          </a:p>
          <a:p>
            <a:pPr marL="305592" indent="-305592" algn="l" defTabSz="914400">
              <a:buSzPct val="145000"/>
              <a:buChar char="•"/>
              <a:defRPr sz="2900">
                <a:latin typeface="+mn-lt"/>
                <a:ea typeface="+mn-ea"/>
                <a:cs typeface="+mn-cs"/>
                <a:sym typeface="Helvetica Neue"/>
              </a:defRPr>
            </a:pPr>
            <a:r>
              <a:t>Akalazya (tip 1,2,3)</a:t>
            </a:r>
          </a:p>
          <a:p>
            <a:pPr marL="305592" indent="-305592" algn="l" defTabSz="914400">
              <a:buSzPct val="145000"/>
              <a:buChar char="•"/>
              <a:defRPr sz="2900">
                <a:latin typeface="+mn-lt"/>
                <a:ea typeface="+mn-ea"/>
                <a:cs typeface="+mn-cs"/>
                <a:sym typeface="Helvetica Neue"/>
              </a:defRPr>
            </a:pPr>
            <a:r>
              <a:t>Özokagogastrik bileşke obstr</a:t>
            </a:r>
          </a:p>
          <a:p>
            <a:pPr algn="l" defTabSz="914400">
              <a:defRPr sz="2900" b="1">
                <a:latin typeface="+mn-lt"/>
                <a:ea typeface="+mn-ea"/>
                <a:cs typeface="+mn-cs"/>
                <a:sym typeface="Helvetica Neue"/>
              </a:defRPr>
            </a:pPr>
            <a:r>
              <a:t>Major peristaltik bzk</a:t>
            </a:r>
          </a:p>
          <a:p>
            <a:pPr marL="305592" indent="-305592" algn="l" defTabSz="914400">
              <a:buSzPct val="145000"/>
              <a:buChar char="•"/>
              <a:defRPr sz="2900">
                <a:latin typeface="+mn-lt"/>
                <a:ea typeface="+mn-ea"/>
                <a:cs typeface="+mn-cs"/>
                <a:sym typeface="Helvetica Neue"/>
              </a:defRPr>
            </a:pPr>
            <a:r>
              <a:t>Distal özofageal spazm</a:t>
            </a:r>
          </a:p>
          <a:p>
            <a:pPr marL="305592" indent="-305592" algn="l" defTabSz="914400">
              <a:buSzPct val="145000"/>
              <a:buChar char="•"/>
              <a:defRPr sz="2900">
                <a:latin typeface="+mn-lt"/>
                <a:ea typeface="+mn-ea"/>
                <a:cs typeface="+mn-cs"/>
                <a:sym typeface="Helvetica Neue"/>
              </a:defRPr>
            </a:pPr>
            <a:r>
              <a:t>Hiperkontraktil özofagus (jackhammer özofagus)</a:t>
            </a:r>
          </a:p>
          <a:p>
            <a:pPr marL="305592" indent="-305592" algn="l" defTabSz="914400">
              <a:buSzPct val="145000"/>
              <a:buChar char="•"/>
              <a:defRPr sz="2900">
                <a:latin typeface="+mn-lt"/>
                <a:ea typeface="+mn-ea"/>
                <a:cs typeface="+mn-cs"/>
                <a:sym typeface="Helvetica Neue"/>
              </a:defRPr>
            </a:pPr>
            <a:r>
              <a:t>Kontraksiyon yokluğu</a:t>
            </a:r>
          </a:p>
          <a:p>
            <a:pPr algn="l" defTabSz="914400">
              <a:defRPr sz="2900" b="1">
                <a:latin typeface="+mn-lt"/>
                <a:ea typeface="+mn-ea"/>
                <a:cs typeface="+mn-cs"/>
                <a:sym typeface="Helvetica Neue"/>
              </a:defRPr>
            </a:pPr>
            <a:r>
              <a:t>Minör peristaltik bzk</a:t>
            </a:r>
          </a:p>
          <a:p>
            <a:pPr marL="305592" indent="-305592" algn="l" defTabSz="914400">
              <a:buSzPct val="145000"/>
              <a:buChar char="•"/>
              <a:defRPr sz="2900">
                <a:latin typeface="+mn-lt"/>
                <a:ea typeface="+mn-ea"/>
                <a:cs typeface="+mn-cs"/>
                <a:sym typeface="Helvetica Neue"/>
              </a:defRPr>
            </a:pPr>
            <a:r>
              <a:t>İnefektif özofageal motilite</a:t>
            </a:r>
          </a:p>
          <a:p>
            <a:pPr marL="305592" indent="-305592" algn="l" defTabSz="914400">
              <a:buSzPct val="145000"/>
              <a:buChar char="•"/>
              <a:defRPr sz="2900">
                <a:latin typeface="+mn-lt"/>
                <a:ea typeface="+mn-ea"/>
                <a:cs typeface="+mn-cs"/>
                <a:sym typeface="Helvetica Neue"/>
              </a:defRPr>
            </a:pPr>
            <a:r>
              <a:t>Fragmante peristaltizm</a:t>
            </a:r>
          </a:p>
        </p:txBody>
      </p:sp>
      <p:sp>
        <p:nvSpPr>
          <p:cNvPr id="237" name="Chicago Sınıflandırması"/>
          <p:cNvSpPr txBox="1"/>
          <p:nvPr/>
        </p:nvSpPr>
        <p:spPr>
          <a:xfrm>
            <a:off x="896774" y="2775336"/>
            <a:ext cx="4558780" cy="57278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100" b="1">
                <a:solidFill>
                  <a:srgbClr val="FF2600"/>
                </a:solidFill>
                <a:latin typeface="+mn-lt"/>
                <a:ea typeface="+mn-ea"/>
                <a:cs typeface="+mn-cs"/>
                <a:sym typeface="Helvetica Neue"/>
              </a:defRPr>
            </a:lvl1pPr>
          </a:lstStyle>
          <a:p>
            <a:r>
              <a:t>Chicago Sınıflandırması</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Akalazya"/>
          <p:cNvSpPr txBox="1">
            <a:spLocks noGrp="1"/>
          </p:cNvSpPr>
          <p:nvPr>
            <p:ph type="title"/>
          </p:nvPr>
        </p:nvSpPr>
        <p:spPr>
          <a:prstGeom prst="rect">
            <a:avLst/>
          </a:prstGeom>
        </p:spPr>
        <p:txBody>
          <a:bodyPr/>
          <a:lstStyle/>
          <a:p>
            <a:r>
              <a:t>Akalazya</a:t>
            </a:r>
          </a:p>
        </p:txBody>
      </p:sp>
      <p:sp>
        <p:nvSpPr>
          <p:cNvPr id="240" name="Özofagus düz kasında peristaltizm kaybı + AÖS’in yetersiz gevşemesi…"/>
          <p:cNvSpPr txBox="1">
            <a:spLocks noGrp="1"/>
          </p:cNvSpPr>
          <p:nvPr>
            <p:ph type="body" sz="half" idx="1"/>
          </p:nvPr>
        </p:nvSpPr>
        <p:spPr>
          <a:prstGeom prst="rect">
            <a:avLst/>
          </a:prstGeom>
        </p:spPr>
        <p:txBody>
          <a:bodyPr/>
          <a:lstStyle/>
          <a:p>
            <a:r>
              <a:t>Özofagus düz kasında peristaltizm kaybı + AÖS’in yetersiz gevşemesi</a:t>
            </a:r>
          </a:p>
          <a:p>
            <a:r>
              <a:t>%60 AÖS istirahat basıncı yüksektir</a:t>
            </a:r>
          </a:p>
          <a:p>
            <a:r>
              <a:t>Bazı hastalarda özofagusta peristaltik olmayan yetersiz, spazm benzeri kasılmalar olur</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1 Başlık"/>
          <p:cNvSpPr txBox="1">
            <a:spLocks noGrp="1"/>
          </p:cNvSpPr>
          <p:nvPr>
            <p:ph type="title"/>
          </p:nvPr>
        </p:nvSpPr>
        <p:spPr>
          <a:prstGeom prst="rect">
            <a:avLst/>
          </a:prstGeom>
        </p:spPr>
        <p:txBody>
          <a:bodyPr/>
          <a:lstStyle/>
          <a:p>
            <a:r>
              <a:rPr dirty="0" err="1"/>
              <a:t>Farengeal</a:t>
            </a:r>
            <a:r>
              <a:rPr dirty="0"/>
              <a:t> </a:t>
            </a:r>
            <a:r>
              <a:rPr dirty="0" err="1"/>
              <a:t>Faz</a:t>
            </a:r>
            <a:endParaRPr dirty="0"/>
          </a:p>
        </p:txBody>
      </p:sp>
      <p:sp>
        <p:nvSpPr>
          <p:cNvPr id="128" name="2 İçerik Yer Tutucusu"/>
          <p:cNvSpPr txBox="1">
            <a:spLocks noGrp="1"/>
          </p:cNvSpPr>
          <p:nvPr>
            <p:ph type="body" idx="1"/>
          </p:nvPr>
        </p:nvSpPr>
        <p:spPr>
          <a:prstGeom prst="rect">
            <a:avLst/>
          </a:prstGeom>
        </p:spPr>
        <p:txBody>
          <a:bodyPr/>
          <a:lstStyle/>
          <a:p>
            <a:pPr marL="487680" indent="-487680">
              <a:buSzTx/>
              <a:buNone/>
              <a:defRPr sz="2400"/>
            </a:pPr>
            <a:endParaRPr dirty="0"/>
          </a:p>
          <a:p>
            <a:pPr marL="457200" indent="-457200">
              <a:spcBef>
                <a:spcPts val="600"/>
              </a:spcBef>
              <a:defRPr sz="2400"/>
            </a:pPr>
            <a:r>
              <a:rPr dirty="0" err="1"/>
              <a:t>Yumuşak</a:t>
            </a:r>
            <a:r>
              <a:rPr dirty="0"/>
              <a:t> </a:t>
            </a:r>
            <a:r>
              <a:rPr dirty="0" err="1"/>
              <a:t>damak</a:t>
            </a:r>
            <a:r>
              <a:rPr dirty="0"/>
              <a:t> </a:t>
            </a:r>
            <a:r>
              <a:rPr dirty="0" err="1"/>
              <a:t>yukarı</a:t>
            </a:r>
            <a:r>
              <a:rPr dirty="0"/>
              <a:t> </a:t>
            </a:r>
            <a:r>
              <a:rPr dirty="0" err="1"/>
              <a:t>çekilir</a:t>
            </a:r>
            <a:endParaRPr dirty="0"/>
          </a:p>
          <a:p>
            <a:pPr marL="457200" indent="-457200">
              <a:spcBef>
                <a:spcPts val="600"/>
              </a:spcBef>
              <a:defRPr sz="2400"/>
            </a:pPr>
            <a:r>
              <a:rPr dirty="0" err="1"/>
              <a:t>Palatofarengeal</a:t>
            </a:r>
            <a:r>
              <a:rPr dirty="0"/>
              <a:t> </a:t>
            </a:r>
            <a:r>
              <a:rPr dirty="0" err="1"/>
              <a:t>kıvrımların</a:t>
            </a:r>
            <a:r>
              <a:rPr dirty="0"/>
              <a:t> </a:t>
            </a:r>
            <a:r>
              <a:rPr dirty="0" err="1"/>
              <a:t>birbirlerine</a:t>
            </a:r>
            <a:r>
              <a:rPr dirty="0"/>
              <a:t> </a:t>
            </a:r>
            <a:r>
              <a:rPr dirty="0" err="1"/>
              <a:t>ve</a:t>
            </a:r>
            <a:endParaRPr lang="tr-TR" dirty="0"/>
          </a:p>
          <a:p>
            <a:pPr marL="457200" indent="-457200">
              <a:spcBef>
                <a:spcPts val="600"/>
              </a:spcBef>
              <a:buNone/>
              <a:defRPr sz="2400"/>
            </a:pPr>
            <a:r>
              <a:rPr dirty="0"/>
              <a:t> </a:t>
            </a:r>
            <a:r>
              <a:rPr dirty="0" err="1"/>
              <a:t>içe</a:t>
            </a:r>
            <a:r>
              <a:rPr dirty="0"/>
              <a:t> </a:t>
            </a:r>
            <a:r>
              <a:rPr dirty="0" err="1"/>
              <a:t>doğru</a:t>
            </a:r>
            <a:r>
              <a:rPr dirty="0"/>
              <a:t> </a:t>
            </a:r>
            <a:r>
              <a:rPr dirty="0" err="1"/>
              <a:t>hareketi</a:t>
            </a:r>
            <a:r>
              <a:rPr dirty="0"/>
              <a:t> </a:t>
            </a:r>
            <a:r>
              <a:rPr dirty="0" err="1"/>
              <a:t>ile</a:t>
            </a:r>
            <a:r>
              <a:rPr dirty="0"/>
              <a:t> </a:t>
            </a:r>
            <a:r>
              <a:rPr dirty="0" err="1"/>
              <a:t>oluşan</a:t>
            </a:r>
            <a:r>
              <a:rPr dirty="0"/>
              <a:t> </a:t>
            </a:r>
            <a:r>
              <a:rPr dirty="0" err="1"/>
              <a:t>oluktan</a:t>
            </a:r>
            <a:r>
              <a:rPr dirty="0"/>
              <a:t> </a:t>
            </a:r>
            <a:r>
              <a:rPr dirty="0" err="1"/>
              <a:t>besinin</a:t>
            </a:r>
            <a:endParaRPr lang="tr-TR" dirty="0"/>
          </a:p>
          <a:p>
            <a:pPr marL="457200" indent="-457200">
              <a:spcBef>
                <a:spcPts val="600"/>
              </a:spcBef>
              <a:buNone/>
              <a:defRPr sz="2400"/>
            </a:pPr>
            <a:r>
              <a:rPr dirty="0"/>
              <a:t> </a:t>
            </a:r>
            <a:r>
              <a:rPr dirty="0" err="1"/>
              <a:t>arka</a:t>
            </a:r>
            <a:r>
              <a:rPr dirty="0"/>
              <a:t>, </a:t>
            </a:r>
            <a:r>
              <a:rPr dirty="0" err="1"/>
              <a:t>aşağıya</a:t>
            </a:r>
            <a:r>
              <a:rPr dirty="0"/>
              <a:t> </a:t>
            </a:r>
            <a:r>
              <a:rPr dirty="0" err="1"/>
              <a:t>doğru</a:t>
            </a:r>
            <a:r>
              <a:rPr dirty="0"/>
              <a:t> </a:t>
            </a:r>
            <a:r>
              <a:rPr dirty="0" err="1"/>
              <a:t>ilerlemesi</a:t>
            </a:r>
            <a:endParaRPr dirty="0"/>
          </a:p>
          <a:p>
            <a:pPr marL="457200" indent="-457200">
              <a:spcBef>
                <a:spcPts val="600"/>
              </a:spcBef>
              <a:defRPr sz="2400"/>
            </a:pPr>
            <a:r>
              <a:rPr dirty="0" err="1"/>
              <a:t>Ses</a:t>
            </a:r>
            <a:r>
              <a:rPr dirty="0"/>
              <a:t> </a:t>
            </a:r>
            <a:r>
              <a:rPr dirty="0" err="1"/>
              <a:t>tellerinin</a:t>
            </a:r>
            <a:r>
              <a:rPr dirty="0"/>
              <a:t> </a:t>
            </a:r>
            <a:r>
              <a:rPr dirty="0" err="1"/>
              <a:t>kapanması</a:t>
            </a:r>
            <a:endParaRPr dirty="0"/>
          </a:p>
          <a:p>
            <a:pPr marL="457200" indent="-457200">
              <a:spcBef>
                <a:spcPts val="600"/>
              </a:spcBef>
              <a:defRPr sz="2400"/>
            </a:pPr>
            <a:r>
              <a:rPr dirty="0" err="1"/>
              <a:t>Boyun</a:t>
            </a:r>
            <a:r>
              <a:rPr dirty="0"/>
              <a:t> </a:t>
            </a:r>
            <a:r>
              <a:rPr dirty="0" err="1"/>
              <a:t>kasları</a:t>
            </a:r>
            <a:r>
              <a:rPr dirty="0"/>
              <a:t> </a:t>
            </a:r>
            <a:r>
              <a:rPr dirty="0" err="1"/>
              <a:t>ile</a:t>
            </a:r>
            <a:r>
              <a:rPr dirty="0"/>
              <a:t> </a:t>
            </a:r>
            <a:r>
              <a:rPr dirty="0" err="1"/>
              <a:t>larenksin</a:t>
            </a:r>
            <a:r>
              <a:rPr dirty="0"/>
              <a:t> </a:t>
            </a:r>
            <a:r>
              <a:rPr dirty="0" err="1"/>
              <a:t>yukarı-öne</a:t>
            </a:r>
            <a:endParaRPr lang="tr-TR" dirty="0"/>
          </a:p>
          <a:p>
            <a:pPr marL="457200" indent="-457200">
              <a:spcBef>
                <a:spcPts val="600"/>
              </a:spcBef>
              <a:buNone/>
              <a:defRPr sz="2400"/>
            </a:pPr>
            <a:r>
              <a:rPr dirty="0"/>
              <a:t> </a:t>
            </a:r>
            <a:r>
              <a:rPr dirty="0" err="1"/>
              <a:t>hareketi</a:t>
            </a:r>
            <a:endParaRPr dirty="0"/>
          </a:p>
          <a:p>
            <a:pPr marL="457200" indent="-457200">
              <a:spcBef>
                <a:spcPts val="600"/>
              </a:spcBef>
              <a:defRPr sz="2400"/>
            </a:pPr>
            <a:r>
              <a:rPr dirty="0"/>
              <a:t>Epiglottis </a:t>
            </a:r>
            <a:r>
              <a:rPr dirty="0" err="1"/>
              <a:t>ve</a:t>
            </a:r>
            <a:r>
              <a:rPr dirty="0"/>
              <a:t> </a:t>
            </a:r>
            <a:r>
              <a:rPr dirty="0" err="1"/>
              <a:t>glottisin</a:t>
            </a:r>
            <a:r>
              <a:rPr dirty="0"/>
              <a:t> </a:t>
            </a:r>
            <a:r>
              <a:rPr dirty="0" err="1"/>
              <a:t>kapanması</a:t>
            </a:r>
            <a:endParaRPr dirty="0"/>
          </a:p>
          <a:p>
            <a:pPr marL="457200" indent="-457200">
              <a:spcBef>
                <a:spcPts val="600"/>
              </a:spcBef>
              <a:defRPr sz="2400"/>
            </a:pPr>
            <a:r>
              <a:rPr dirty="0" err="1"/>
              <a:t>Solunumda</a:t>
            </a:r>
            <a:r>
              <a:rPr dirty="0"/>
              <a:t> 1-2 </a:t>
            </a:r>
            <a:r>
              <a:rPr dirty="0" err="1"/>
              <a:t>sn</a:t>
            </a:r>
            <a:r>
              <a:rPr dirty="0"/>
              <a:t> </a:t>
            </a:r>
            <a:r>
              <a:rPr dirty="0" err="1"/>
              <a:t>durma</a:t>
            </a:r>
            <a:endParaRPr dirty="0"/>
          </a:p>
          <a:p>
            <a:pPr marL="457200" indent="-457200">
              <a:spcBef>
                <a:spcPts val="600"/>
              </a:spcBef>
              <a:defRPr sz="2400"/>
            </a:pPr>
            <a:r>
              <a:rPr dirty="0"/>
              <a:t>ÜOS = </a:t>
            </a:r>
            <a:r>
              <a:rPr dirty="0" err="1"/>
              <a:t>krikofarengeal</a:t>
            </a:r>
            <a:r>
              <a:rPr dirty="0"/>
              <a:t> </a:t>
            </a:r>
            <a:r>
              <a:rPr dirty="0" err="1"/>
              <a:t>kasın</a:t>
            </a:r>
            <a:r>
              <a:rPr dirty="0"/>
              <a:t> </a:t>
            </a:r>
            <a:r>
              <a:rPr dirty="0" err="1"/>
              <a:t>gevşemesi</a:t>
            </a:r>
            <a:endParaRPr dirty="0"/>
          </a:p>
        </p:txBody>
      </p:sp>
      <p:pic>
        <p:nvPicPr>
          <p:cNvPr id="129" name="4 Resim" descr="4 Resim"/>
          <p:cNvPicPr>
            <a:picLocks noChangeAspect="1"/>
          </p:cNvPicPr>
          <p:nvPr/>
        </p:nvPicPr>
        <p:blipFill>
          <a:blip r:embed="rId2" cstate="print">
            <a:extLst/>
          </a:blip>
          <a:stretch>
            <a:fillRect/>
          </a:stretch>
        </p:blipFill>
        <p:spPr>
          <a:xfrm>
            <a:off x="7222480" y="2068488"/>
            <a:ext cx="5542256" cy="6851962"/>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Akalazya Patofizyoloji"/>
          <p:cNvSpPr txBox="1">
            <a:spLocks noGrp="1"/>
          </p:cNvSpPr>
          <p:nvPr>
            <p:ph type="title"/>
          </p:nvPr>
        </p:nvSpPr>
        <p:spPr>
          <a:prstGeom prst="rect">
            <a:avLst/>
          </a:prstGeom>
        </p:spPr>
        <p:txBody>
          <a:bodyPr/>
          <a:lstStyle/>
          <a:p>
            <a:r>
              <a:t>Akalazya Patofizyoloji</a:t>
            </a:r>
          </a:p>
        </p:txBody>
      </p:sp>
      <p:sp>
        <p:nvSpPr>
          <p:cNvPr id="243" name="Özofagus düz kasını inerse eden enterik nöron hasarı…"/>
          <p:cNvSpPr txBox="1">
            <a:spLocks noGrp="1"/>
          </p:cNvSpPr>
          <p:nvPr>
            <p:ph type="body" sz="half" idx="1"/>
          </p:nvPr>
        </p:nvSpPr>
        <p:spPr>
          <a:prstGeom prst="rect">
            <a:avLst/>
          </a:prstGeom>
        </p:spPr>
        <p:txBody>
          <a:bodyPr/>
          <a:lstStyle/>
          <a:p>
            <a:pPr marL="260604" indent="-260604" defTabSz="443991">
              <a:spcBef>
                <a:spcPts val="2400"/>
              </a:spcBef>
              <a:defRPr sz="2100"/>
            </a:pPr>
            <a:r>
              <a:rPr dirty="0" err="1"/>
              <a:t>Özofagus</a:t>
            </a:r>
            <a:r>
              <a:rPr dirty="0"/>
              <a:t> </a:t>
            </a:r>
            <a:r>
              <a:rPr dirty="0" err="1"/>
              <a:t>düz</a:t>
            </a:r>
            <a:r>
              <a:rPr dirty="0"/>
              <a:t> </a:t>
            </a:r>
            <a:r>
              <a:rPr dirty="0" err="1"/>
              <a:t>kasını</a:t>
            </a:r>
            <a:r>
              <a:rPr dirty="0"/>
              <a:t> </a:t>
            </a:r>
            <a:r>
              <a:rPr dirty="0" err="1"/>
              <a:t>iner</a:t>
            </a:r>
            <a:r>
              <a:rPr lang="tr-TR" dirty="0"/>
              <a:t>v</a:t>
            </a:r>
            <a:r>
              <a:rPr dirty="0"/>
              <a:t>e </a:t>
            </a:r>
            <a:r>
              <a:rPr dirty="0" err="1"/>
              <a:t>eden</a:t>
            </a:r>
            <a:r>
              <a:rPr dirty="0"/>
              <a:t> </a:t>
            </a:r>
            <a:r>
              <a:rPr dirty="0" err="1"/>
              <a:t>enterik</a:t>
            </a:r>
            <a:r>
              <a:rPr dirty="0"/>
              <a:t> </a:t>
            </a:r>
            <a:r>
              <a:rPr dirty="0" err="1"/>
              <a:t>nöron</a:t>
            </a:r>
            <a:r>
              <a:rPr dirty="0"/>
              <a:t> </a:t>
            </a:r>
            <a:r>
              <a:rPr dirty="0" err="1"/>
              <a:t>hasarı</a:t>
            </a:r>
            <a:endParaRPr dirty="0"/>
          </a:p>
          <a:p>
            <a:pPr marL="260604" indent="-260604" defTabSz="443991">
              <a:spcBef>
                <a:spcPts val="2400"/>
              </a:spcBef>
              <a:defRPr sz="2100"/>
            </a:pPr>
            <a:r>
              <a:rPr dirty="0" err="1"/>
              <a:t>Vagus</a:t>
            </a:r>
            <a:r>
              <a:rPr dirty="0"/>
              <a:t> </a:t>
            </a:r>
            <a:r>
              <a:rPr dirty="0" err="1"/>
              <a:t>sinirinde</a:t>
            </a:r>
            <a:r>
              <a:rPr dirty="0"/>
              <a:t> </a:t>
            </a:r>
            <a:r>
              <a:rPr dirty="0" err="1"/>
              <a:t>ve</a:t>
            </a:r>
            <a:r>
              <a:rPr dirty="0"/>
              <a:t> </a:t>
            </a:r>
            <a:r>
              <a:rPr dirty="0" err="1"/>
              <a:t>çekirdeklerinde</a:t>
            </a:r>
            <a:r>
              <a:rPr dirty="0"/>
              <a:t> de</a:t>
            </a:r>
            <a:r>
              <a:rPr lang="tr-TR" dirty="0"/>
              <a:t>j</a:t>
            </a:r>
            <a:r>
              <a:rPr dirty="0" err="1"/>
              <a:t>enerasyon</a:t>
            </a:r>
            <a:endParaRPr dirty="0"/>
          </a:p>
          <a:p>
            <a:pPr marL="260604" indent="-260604" defTabSz="443991">
              <a:spcBef>
                <a:spcPts val="2400"/>
              </a:spcBef>
              <a:defRPr sz="2100"/>
            </a:pPr>
            <a:r>
              <a:rPr dirty="0" err="1"/>
              <a:t>Genetik</a:t>
            </a:r>
            <a:r>
              <a:rPr dirty="0"/>
              <a:t> </a:t>
            </a:r>
            <a:r>
              <a:rPr dirty="0" err="1"/>
              <a:t>olarak</a:t>
            </a:r>
            <a:r>
              <a:rPr dirty="0"/>
              <a:t> </a:t>
            </a:r>
            <a:r>
              <a:rPr dirty="0" err="1"/>
              <a:t>duyarlı</a:t>
            </a:r>
            <a:r>
              <a:rPr dirty="0"/>
              <a:t> </a:t>
            </a:r>
            <a:r>
              <a:rPr dirty="0" err="1"/>
              <a:t>kişilerde</a:t>
            </a:r>
            <a:r>
              <a:rPr dirty="0"/>
              <a:t> </a:t>
            </a:r>
            <a:r>
              <a:rPr dirty="0" err="1"/>
              <a:t>enfeksiyon</a:t>
            </a:r>
            <a:r>
              <a:rPr dirty="0"/>
              <a:t> </a:t>
            </a:r>
            <a:r>
              <a:rPr dirty="0" err="1"/>
              <a:t>ile</a:t>
            </a:r>
            <a:r>
              <a:rPr dirty="0"/>
              <a:t> </a:t>
            </a:r>
            <a:r>
              <a:rPr dirty="0" err="1"/>
              <a:t>tetiklenen</a:t>
            </a:r>
            <a:r>
              <a:rPr dirty="0"/>
              <a:t> </a:t>
            </a:r>
            <a:r>
              <a:rPr dirty="0" err="1"/>
              <a:t>otoiümün</a:t>
            </a:r>
            <a:r>
              <a:rPr dirty="0"/>
              <a:t> </a:t>
            </a:r>
            <a:r>
              <a:rPr dirty="0" err="1"/>
              <a:t>hasar</a:t>
            </a:r>
            <a:r>
              <a:rPr dirty="0"/>
              <a:t>?</a:t>
            </a:r>
          </a:p>
          <a:p>
            <a:pPr marL="260604" indent="-260604" defTabSz="443991">
              <a:spcBef>
                <a:spcPts val="2400"/>
              </a:spcBef>
              <a:defRPr sz="2100"/>
            </a:pPr>
            <a:r>
              <a:rPr dirty="0"/>
              <a:t>HLA-DE </a:t>
            </a:r>
            <a:r>
              <a:rPr dirty="0" err="1"/>
              <a:t>ve</a:t>
            </a:r>
            <a:r>
              <a:rPr dirty="0"/>
              <a:t> DQ </a:t>
            </a:r>
            <a:r>
              <a:rPr dirty="0" err="1"/>
              <a:t>alleleri</a:t>
            </a:r>
            <a:r>
              <a:rPr dirty="0"/>
              <a:t> </a:t>
            </a:r>
            <a:r>
              <a:rPr dirty="0" err="1"/>
              <a:t>ile</a:t>
            </a:r>
            <a:r>
              <a:rPr dirty="0"/>
              <a:t> </a:t>
            </a:r>
            <a:r>
              <a:rPr dirty="0" err="1"/>
              <a:t>ilişkili</a:t>
            </a:r>
            <a:endParaRPr dirty="0"/>
          </a:p>
          <a:p>
            <a:pPr marL="260604" indent="-260604" defTabSz="443991">
              <a:spcBef>
                <a:spcPts val="2400"/>
              </a:spcBef>
              <a:defRPr sz="2100"/>
            </a:pPr>
            <a:r>
              <a:rPr dirty="0"/>
              <a:t>DQA1 0103 </a:t>
            </a:r>
            <a:r>
              <a:rPr dirty="0" err="1"/>
              <a:t>ve</a:t>
            </a:r>
            <a:r>
              <a:rPr dirty="0"/>
              <a:t> DQB1 0603 </a:t>
            </a:r>
            <a:r>
              <a:rPr dirty="0" err="1"/>
              <a:t>taşıyanlarda</a:t>
            </a:r>
            <a:r>
              <a:rPr dirty="0"/>
              <a:t> anti </a:t>
            </a:r>
            <a:r>
              <a:rPr dirty="0" err="1"/>
              <a:t>nöron</a:t>
            </a:r>
            <a:r>
              <a:rPr dirty="0"/>
              <a:t> </a:t>
            </a:r>
            <a:r>
              <a:rPr dirty="0" err="1"/>
              <a:t>antikor</a:t>
            </a:r>
            <a:r>
              <a:rPr dirty="0"/>
              <a:t> (+)</a:t>
            </a:r>
          </a:p>
          <a:p>
            <a:pPr marL="260604" indent="-260604" defTabSz="443991">
              <a:spcBef>
                <a:spcPts val="2400"/>
              </a:spcBef>
              <a:defRPr sz="2100"/>
            </a:pPr>
            <a:r>
              <a:rPr dirty="0"/>
              <a:t>HSV1 </a:t>
            </a:r>
            <a:r>
              <a:rPr dirty="0" err="1"/>
              <a:t>enf-nöronlarda</a:t>
            </a:r>
            <a:r>
              <a:rPr dirty="0"/>
              <a:t> </a:t>
            </a:r>
            <a:r>
              <a:rPr dirty="0" err="1"/>
              <a:t>kalıcı</a:t>
            </a:r>
            <a:r>
              <a:rPr dirty="0"/>
              <a:t> </a:t>
            </a:r>
            <a:r>
              <a:rPr dirty="0" err="1"/>
              <a:t>immünreaksiyon-sitotoksik</a:t>
            </a:r>
            <a:r>
              <a:rPr dirty="0"/>
              <a:t> CD8 T </a:t>
            </a:r>
            <a:r>
              <a:rPr dirty="0" err="1"/>
              <a:t>hc</a:t>
            </a:r>
            <a:r>
              <a:rPr dirty="0"/>
              <a:t> </a:t>
            </a:r>
            <a:r>
              <a:rPr dirty="0" err="1"/>
              <a:t>ile</a:t>
            </a:r>
            <a:r>
              <a:rPr dirty="0"/>
              <a:t> </a:t>
            </a:r>
            <a:r>
              <a:rPr dirty="0" err="1"/>
              <a:t>ve</a:t>
            </a:r>
            <a:r>
              <a:rPr dirty="0"/>
              <a:t> anti </a:t>
            </a:r>
            <a:r>
              <a:rPr dirty="0" err="1"/>
              <a:t>nöron</a:t>
            </a:r>
            <a:r>
              <a:rPr dirty="0"/>
              <a:t> </a:t>
            </a:r>
            <a:r>
              <a:rPr dirty="0" err="1"/>
              <a:t>antikor</a:t>
            </a:r>
            <a:r>
              <a:rPr dirty="0"/>
              <a:t> </a:t>
            </a:r>
            <a:r>
              <a:rPr dirty="0" err="1"/>
              <a:t>ile</a:t>
            </a:r>
            <a:r>
              <a:rPr dirty="0"/>
              <a:t> </a:t>
            </a:r>
            <a:r>
              <a:rPr dirty="0" err="1"/>
              <a:t>gagnglion</a:t>
            </a:r>
            <a:r>
              <a:rPr dirty="0"/>
              <a:t> </a:t>
            </a:r>
            <a:r>
              <a:rPr dirty="0" err="1"/>
              <a:t>hasarı</a:t>
            </a:r>
            <a:endParaRPr dirty="0"/>
          </a:p>
        </p:txBody>
      </p:sp>
      <p:pic>
        <p:nvPicPr>
          <p:cNvPr id="244" name="Image" descr="Image"/>
          <p:cNvPicPr>
            <a:picLocks noChangeAspect="1"/>
          </p:cNvPicPr>
          <p:nvPr/>
        </p:nvPicPr>
        <p:blipFill>
          <a:blip r:embed="rId2" cstate="print">
            <a:extLst/>
          </a:blip>
          <a:stretch>
            <a:fillRect/>
          </a:stretch>
        </p:blipFill>
        <p:spPr>
          <a:xfrm>
            <a:off x="6828576" y="2422699"/>
            <a:ext cx="5334002" cy="3529623"/>
          </a:xfrm>
          <a:prstGeom prst="rect">
            <a:avLst/>
          </a:prstGeom>
          <a:ln w="12700">
            <a:miter lim="400000"/>
          </a:ln>
        </p:spPr>
      </p:pic>
      <p:pic>
        <p:nvPicPr>
          <p:cNvPr id="245" name="Image" descr="Image"/>
          <p:cNvPicPr>
            <a:picLocks noChangeAspect="1"/>
          </p:cNvPicPr>
          <p:nvPr/>
        </p:nvPicPr>
        <p:blipFill>
          <a:blip r:embed="rId3" cstate="print">
            <a:extLst/>
          </a:blip>
          <a:stretch>
            <a:fillRect/>
          </a:stretch>
        </p:blipFill>
        <p:spPr>
          <a:xfrm>
            <a:off x="7017670" y="6242582"/>
            <a:ext cx="4955814" cy="3334187"/>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Akalazya"/>
          <p:cNvSpPr txBox="1">
            <a:spLocks noGrp="1"/>
          </p:cNvSpPr>
          <p:nvPr>
            <p:ph type="title"/>
          </p:nvPr>
        </p:nvSpPr>
        <p:spPr>
          <a:prstGeom prst="rect">
            <a:avLst/>
          </a:prstGeom>
        </p:spPr>
        <p:txBody>
          <a:bodyPr/>
          <a:lstStyle/>
          <a:p>
            <a:r>
              <a:t>Akalazya</a:t>
            </a:r>
          </a:p>
        </p:txBody>
      </p:sp>
      <p:sp>
        <p:nvSpPr>
          <p:cNvPr id="248" name="High resolution manometreye (HRM) göre 3 tiptir…"/>
          <p:cNvSpPr txBox="1">
            <a:spLocks noGrp="1"/>
          </p:cNvSpPr>
          <p:nvPr>
            <p:ph type="body" sz="half" idx="1"/>
          </p:nvPr>
        </p:nvSpPr>
        <p:spPr>
          <a:prstGeom prst="rect">
            <a:avLst/>
          </a:prstGeom>
        </p:spPr>
        <p:txBody>
          <a:bodyPr>
            <a:normAutofit fontScale="92500"/>
          </a:bodyPr>
          <a:lstStyle/>
          <a:p>
            <a:pPr marL="312038" indent="-312038" defTabSz="531622">
              <a:spcBef>
                <a:spcPts val="2900"/>
              </a:spcBef>
              <a:defRPr sz="2500"/>
            </a:pPr>
            <a:r>
              <a:rPr dirty="0"/>
              <a:t>High resolution </a:t>
            </a:r>
            <a:r>
              <a:rPr dirty="0" err="1"/>
              <a:t>manometreye</a:t>
            </a:r>
            <a:r>
              <a:rPr dirty="0"/>
              <a:t> (HRM) </a:t>
            </a:r>
            <a:r>
              <a:rPr dirty="0" err="1"/>
              <a:t>göre</a:t>
            </a:r>
            <a:r>
              <a:rPr dirty="0"/>
              <a:t> 3 </a:t>
            </a:r>
            <a:r>
              <a:rPr dirty="0" err="1"/>
              <a:t>tiptir</a:t>
            </a:r>
            <a:r>
              <a:rPr dirty="0"/>
              <a:t> </a:t>
            </a:r>
          </a:p>
          <a:p>
            <a:pPr marL="312038" indent="-312038" defTabSz="531622">
              <a:spcBef>
                <a:spcPts val="2900"/>
              </a:spcBef>
              <a:defRPr sz="2500"/>
            </a:pPr>
            <a:r>
              <a:rPr dirty="0"/>
              <a:t>Tip 1(</a:t>
            </a:r>
            <a:r>
              <a:rPr dirty="0" err="1"/>
              <a:t>klasik</a:t>
            </a:r>
            <a:r>
              <a:rPr dirty="0"/>
              <a:t>):</a:t>
            </a:r>
            <a:r>
              <a:rPr dirty="0" err="1"/>
              <a:t>Kontraksiyon</a:t>
            </a:r>
            <a:r>
              <a:rPr dirty="0"/>
              <a:t> yok + AÖS </a:t>
            </a:r>
            <a:r>
              <a:rPr dirty="0" err="1"/>
              <a:t>gevşemesi</a:t>
            </a:r>
            <a:r>
              <a:rPr dirty="0"/>
              <a:t> </a:t>
            </a:r>
            <a:r>
              <a:rPr dirty="0" err="1"/>
              <a:t>yetersiz</a:t>
            </a:r>
            <a:endParaRPr dirty="0"/>
          </a:p>
          <a:p>
            <a:pPr marL="312038" indent="-312038" defTabSz="531622">
              <a:spcBef>
                <a:spcPts val="2900"/>
              </a:spcBef>
              <a:defRPr sz="2500"/>
            </a:pPr>
            <a:r>
              <a:rPr dirty="0"/>
              <a:t>Tip 2 (</a:t>
            </a:r>
            <a:r>
              <a:rPr dirty="0" err="1"/>
              <a:t>panözofageal</a:t>
            </a:r>
            <a:r>
              <a:rPr dirty="0"/>
              <a:t> </a:t>
            </a:r>
            <a:r>
              <a:rPr dirty="0" err="1"/>
              <a:t>basınçlanma</a:t>
            </a:r>
            <a:r>
              <a:rPr dirty="0"/>
              <a:t>):Normal </a:t>
            </a:r>
            <a:r>
              <a:rPr dirty="0" err="1"/>
              <a:t>peristaltizm</a:t>
            </a:r>
            <a:r>
              <a:rPr dirty="0"/>
              <a:t> yok, </a:t>
            </a:r>
            <a:r>
              <a:rPr dirty="0" err="1"/>
              <a:t>panözofageal</a:t>
            </a:r>
            <a:r>
              <a:rPr dirty="0"/>
              <a:t> </a:t>
            </a:r>
            <a:r>
              <a:rPr dirty="0" err="1"/>
              <a:t>pressurizasyon</a:t>
            </a:r>
            <a:r>
              <a:rPr lang="tr-TR" dirty="0"/>
              <a:t> (lümendeki birikime bağlı </a:t>
            </a:r>
            <a:r>
              <a:rPr lang="tr-TR" dirty="0" err="1"/>
              <a:t>özofagusta</a:t>
            </a:r>
            <a:r>
              <a:rPr lang="tr-TR" dirty="0"/>
              <a:t> boylu boyunca </a:t>
            </a:r>
            <a:r>
              <a:rPr lang="tr-TR" dirty="0" err="1"/>
              <a:t>diffüz</a:t>
            </a:r>
            <a:r>
              <a:rPr lang="tr-TR" dirty="0"/>
              <a:t> basınç artışı)</a:t>
            </a:r>
            <a:r>
              <a:rPr dirty="0"/>
              <a:t> + AÖS </a:t>
            </a:r>
            <a:r>
              <a:rPr dirty="0" err="1"/>
              <a:t>gevşemesi</a:t>
            </a:r>
            <a:r>
              <a:rPr dirty="0"/>
              <a:t> </a:t>
            </a:r>
            <a:r>
              <a:rPr dirty="0" err="1"/>
              <a:t>yetersiz</a:t>
            </a:r>
            <a:endParaRPr dirty="0"/>
          </a:p>
          <a:p>
            <a:pPr marL="312038" indent="-312038" defTabSz="531622">
              <a:spcBef>
                <a:spcPts val="2900"/>
              </a:spcBef>
              <a:defRPr sz="2500"/>
            </a:pPr>
            <a:r>
              <a:rPr dirty="0"/>
              <a:t> Tip 3 (</a:t>
            </a:r>
            <a:r>
              <a:rPr dirty="0" err="1"/>
              <a:t>spastik</a:t>
            </a:r>
            <a:r>
              <a:rPr dirty="0"/>
              <a:t>):</a:t>
            </a:r>
            <a:r>
              <a:rPr dirty="0" err="1"/>
              <a:t>iki</a:t>
            </a:r>
            <a:r>
              <a:rPr dirty="0"/>
              <a:t> </a:t>
            </a:r>
            <a:r>
              <a:rPr dirty="0" err="1"/>
              <a:t>ya</a:t>
            </a:r>
            <a:r>
              <a:rPr dirty="0"/>
              <a:t> da </a:t>
            </a:r>
            <a:r>
              <a:rPr dirty="0" err="1"/>
              <a:t>daha</a:t>
            </a:r>
            <a:r>
              <a:rPr dirty="0"/>
              <a:t> </a:t>
            </a:r>
            <a:r>
              <a:rPr dirty="0" err="1"/>
              <a:t>fazla</a:t>
            </a:r>
            <a:r>
              <a:rPr dirty="0"/>
              <a:t> </a:t>
            </a:r>
            <a:r>
              <a:rPr dirty="0" err="1"/>
              <a:t>spastik</a:t>
            </a:r>
            <a:r>
              <a:rPr dirty="0"/>
              <a:t> </a:t>
            </a:r>
            <a:r>
              <a:rPr dirty="0" err="1"/>
              <a:t>kontraksiyonlar</a:t>
            </a:r>
            <a:r>
              <a:rPr dirty="0"/>
              <a:t> </a:t>
            </a:r>
            <a:r>
              <a:rPr dirty="0" err="1"/>
              <a:t>ve</a:t>
            </a:r>
            <a:r>
              <a:rPr dirty="0"/>
              <a:t> </a:t>
            </a:r>
            <a:r>
              <a:rPr dirty="0" err="1"/>
              <a:t>özofageal</a:t>
            </a:r>
            <a:r>
              <a:rPr dirty="0"/>
              <a:t> </a:t>
            </a:r>
            <a:r>
              <a:rPr dirty="0" err="1"/>
              <a:t>pressurizasyon</a:t>
            </a:r>
            <a:r>
              <a:rPr dirty="0"/>
              <a:t> + AÖS </a:t>
            </a:r>
            <a:r>
              <a:rPr dirty="0" err="1"/>
              <a:t>gevşemesi</a:t>
            </a:r>
            <a:r>
              <a:rPr dirty="0"/>
              <a:t> </a:t>
            </a:r>
            <a:r>
              <a:rPr dirty="0" err="1"/>
              <a:t>yetersiz</a:t>
            </a:r>
            <a:endParaRPr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Screen Shot 2021-01-28 at 10.36.46.png" descr="Screen Shot 2021-01-28 at 10.36.46.png"/>
          <p:cNvPicPr>
            <a:picLocks noChangeAspect="1"/>
          </p:cNvPicPr>
          <p:nvPr/>
        </p:nvPicPr>
        <p:blipFill>
          <a:blip r:embed="rId2" cstate="print">
            <a:extLst/>
          </a:blip>
          <a:stretch>
            <a:fillRect/>
          </a:stretch>
        </p:blipFill>
        <p:spPr>
          <a:xfrm>
            <a:off x="88600" y="4039906"/>
            <a:ext cx="12545120" cy="5708940"/>
          </a:xfrm>
          <a:prstGeom prst="rect">
            <a:avLst/>
          </a:prstGeom>
          <a:ln w="12700">
            <a:miter lim="400000"/>
          </a:ln>
        </p:spPr>
      </p:pic>
      <p:pic>
        <p:nvPicPr>
          <p:cNvPr id="251" name="Image" descr="Image"/>
          <p:cNvPicPr>
            <a:picLocks noChangeAspect="1"/>
          </p:cNvPicPr>
          <p:nvPr/>
        </p:nvPicPr>
        <p:blipFill>
          <a:blip r:embed="rId3" cstate="print">
            <a:extLst/>
          </a:blip>
          <a:stretch>
            <a:fillRect/>
          </a:stretch>
        </p:blipFill>
        <p:spPr>
          <a:xfrm>
            <a:off x="3244850" y="115609"/>
            <a:ext cx="6515100" cy="3517902"/>
          </a:xfrm>
          <a:prstGeom prst="rect">
            <a:avLst/>
          </a:prstGeom>
          <a:ln w="12700">
            <a:miter lim="400000"/>
          </a:ln>
        </p:spPr>
      </p:pic>
      <p:sp>
        <p:nvSpPr>
          <p:cNvPr id="252" name="Normal manometri"/>
          <p:cNvSpPr txBox="1"/>
          <p:nvPr/>
        </p:nvSpPr>
        <p:spPr>
          <a:xfrm>
            <a:off x="4944602" y="3757852"/>
            <a:ext cx="2833117"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atin typeface="+mn-lt"/>
                <a:ea typeface="+mn-ea"/>
                <a:cs typeface="+mn-cs"/>
                <a:sym typeface="Helvetica Neue"/>
              </a:defRPr>
            </a:lvl1pPr>
          </a:lstStyle>
          <a:p>
            <a:r>
              <a:t>Normal manometri</a:t>
            </a:r>
          </a:p>
        </p:txBody>
      </p:sp>
      <p:sp>
        <p:nvSpPr>
          <p:cNvPr id="253" name="Akalazya manometrisi"/>
          <p:cNvSpPr txBox="1"/>
          <p:nvPr/>
        </p:nvSpPr>
        <p:spPr>
          <a:xfrm>
            <a:off x="4843067" y="9272172"/>
            <a:ext cx="3318664" cy="46105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b="1">
                <a:latin typeface="+mn-lt"/>
                <a:ea typeface="+mn-ea"/>
                <a:cs typeface="+mn-cs"/>
                <a:sym typeface="Helvetica Neue"/>
              </a:defRPr>
            </a:lvl1pPr>
          </a:lstStyle>
          <a:p>
            <a:r>
              <a:t>Akalazya manometrisi</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Akalazya Klinik"/>
          <p:cNvSpPr txBox="1">
            <a:spLocks noGrp="1"/>
          </p:cNvSpPr>
          <p:nvPr>
            <p:ph type="title"/>
          </p:nvPr>
        </p:nvSpPr>
        <p:spPr>
          <a:prstGeom prst="rect">
            <a:avLst/>
          </a:prstGeom>
        </p:spPr>
        <p:txBody>
          <a:bodyPr/>
          <a:lstStyle/>
          <a:p>
            <a:r>
              <a:t>Akalazya Klinik</a:t>
            </a:r>
          </a:p>
        </p:txBody>
      </p:sp>
      <p:sp>
        <p:nvSpPr>
          <p:cNvPr id="256" name="Disfaji (katı+sıvı):başlangıçta progresif daha sonra adaptasyon olur, uzun süreli öyküsü vardır (1-2 yıl)…"/>
          <p:cNvSpPr txBox="1">
            <a:spLocks noGrp="1"/>
          </p:cNvSpPr>
          <p:nvPr>
            <p:ph type="body" idx="1"/>
          </p:nvPr>
        </p:nvSpPr>
        <p:spPr>
          <a:prstGeom prst="rect">
            <a:avLst/>
          </a:prstGeom>
        </p:spPr>
        <p:txBody>
          <a:bodyPr/>
          <a:lstStyle/>
          <a:p>
            <a:pPr marL="422275" indent="-422275" defTabSz="554990">
              <a:spcBef>
                <a:spcPts val="3900"/>
              </a:spcBef>
              <a:defRPr sz="3000"/>
            </a:pPr>
            <a:r>
              <a:t>Disfaji (katı+sıvı):başlangıçta progresif daha sonra adaptasyon olur, uzun süreli öyküsü vardır (1-2 yıl)</a:t>
            </a:r>
          </a:p>
          <a:p>
            <a:pPr marL="422275" indent="-422275" defTabSz="554990">
              <a:spcBef>
                <a:spcPts val="3900"/>
              </a:spcBef>
              <a:defRPr sz="3000"/>
            </a:pPr>
            <a:r>
              <a:t>Regürjitasyon</a:t>
            </a:r>
          </a:p>
          <a:p>
            <a:pPr marL="422275" indent="-422275" defTabSz="554990">
              <a:spcBef>
                <a:spcPts val="3900"/>
              </a:spcBef>
              <a:defRPr sz="3000"/>
            </a:pPr>
            <a:r>
              <a:t>Göğüs ağrısı (%60 sıklıkta)</a:t>
            </a:r>
          </a:p>
          <a:p>
            <a:pPr marL="422275" indent="-422275" defTabSz="554990">
              <a:spcBef>
                <a:spcPts val="3900"/>
              </a:spcBef>
              <a:defRPr sz="3000"/>
            </a:pPr>
            <a:r>
              <a:t>Retrosternal yanma</a:t>
            </a:r>
          </a:p>
          <a:p>
            <a:pPr marL="422275" indent="-422275" defTabSz="554990">
              <a:spcBef>
                <a:spcPts val="3900"/>
              </a:spcBef>
              <a:defRPr sz="3000"/>
            </a:pPr>
            <a:r>
              <a:t>Kilo kaybı</a:t>
            </a:r>
          </a:p>
          <a:p>
            <a:pPr marL="422275" indent="-422275" defTabSz="554990">
              <a:spcBef>
                <a:spcPts val="3900"/>
              </a:spcBef>
              <a:defRPr sz="3000"/>
            </a:pPr>
            <a:r>
              <a:t>Aspirasyon pnömonisi, dilate özofagusun trakeaya basısı (%10)</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Akalazya tanı"/>
          <p:cNvSpPr txBox="1">
            <a:spLocks noGrp="1"/>
          </p:cNvSpPr>
          <p:nvPr>
            <p:ph type="title"/>
          </p:nvPr>
        </p:nvSpPr>
        <p:spPr>
          <a:prstGeom prst="rect">
            <a:avLst/>
          </a:prstGeom>
        </p:spPr>
        <p:txBody>
          <a:bodyPr/>
          <a:lstStyle/>
          <a:p>
            <a:r>
              <a:t>Akalazya tanı</a:t>
            </a:r>
          </a:p>
        </p:txBody>
      </p:sp>
      <p:sp>
        <p:nvSpPr>
          <p:cNvPr id="259" name="Endoskopik ve radyolojik görüntüleme ile organik nedenlerin dışlanması…"/>
          <p:cNvSpPr txBox="1">
            <a:spLocks noGrp="1"/>
          </p:cNvSpPr>
          <p:nvPr>
            <p:ph type="body" idx="1"/>
          </p:nvPr>
        </p:nvSpPr>
        <p:spPr>
          <a:prstGeom prst="rect">
            <a:avLst/>
          </a:prstGeom>
        </p:spPr>
        <p:txBody>
          <a:bodyPr/>
          <a:lstStyle/>
          <a:p>
            <a:r>
              <a:rPr dirty="0" err="1"/>
              <a:t>Endoskopik</a:t>
            </a:r>
            <a:r>
              <a:rPr lang="tr-TR" dirty="0"/>
              <a:t> ve</a:t>
            </a:r>
            <a:r>
              <a:rPr dirty="0"/>
              <a:t> </a:t>
            </a:r>
            <a:r>
              <a:rPr dirty="0" err="1"/>
              <a:t>radyolojik</a:t>
            </a:r>
            <a:r>
              <a:rPr lang="tr-TR" dirty="0"/>
              <a:t> </a:t>
            </a:r>
            <a:r>
              <a:rPr dirty="0" err="1"/>
              <a:t>gör</a:t>
            </a:r>
            <a:r>
              <a:rPr lang="tr-TR" dirty="0" err="1"/>
              <a:t>üntüleme</a:t>
            </a:r>
            <a:r>
              <a:rPr dirty="0"/>
              <a:t> </a:t>
            </a:r>
            <a:r>
              <a:rPr dirty="0" err="1"/>
              <a:t>ile</a:t>
            </a:r>
            <a:r>
              <a:rPr dirty="0"/>
              <a:t> </a:t>
            </a:r>
            <a:r>
              <a:rPr dirty="0" err="1"/>
              <a:t>organik</a:t>
            </a:r>
            <a:r>
              <a:rPr dirty="0"/>
              <a:t> </a:t>
            </a:r>
            <a:r>
              <a:rPr dirty="0" err="1"/>
              <a:t>nedenlerin</a:t>
            </a:r>
            <a:r>
              <a:rPr dirty="0"/>
              <a:t> </a:t>
            </a:r>
            <a:r>
              <a:rPr dirty="0" err="1"/>
              <a:t>dışlanması</a:t>
            </a:r>
            <a:endParaRPr dirty="0"/>
          </a:p>
          <a:p>
            <a:r>
              <a:rPr dirty="0" err="1"/>
              <a:t>Endoksopi:dilate</a:t>
            </a:r>
            <a:r>
              <a:rPr dirty="0"/>
              <a:t> </a:t>
            </a:r>
            <a:r>
              <a:rPr dirty="0" err="1"/>
              <a:t>özofagus</a:t>
            </a:r>
            <a:r>
              <a:rPr dirty="0"/>
              <a:t>, </a:t>
            </a:r>
            <a:r>
              <a:rPr dirty="0" err="1"/>
              <a:t>lümende</a:t>
            </a:r>
            <a:r>
              <a:rPr dirty="0"/>
              <a:t> </a:t>
            </a:r>
            <a:r>
              <a:rPr dirty="0" err="1"/>
              <a:t>yemek</a:t>
            </a:r>
            <a:r>
              <a:rPr dirty="0"/>
              <a:t> </a:t>
            </a:r>
            <a:r>
              <a:rPr dirty="0" err="1"/>
              <a:t>artıkları</a:t>
            </a:r>
            <a:r>
              <a:rPr dirty="0"/>
              <a:t>, </a:t>
            </a:r>
            <a:r>
              <a:rPr dirty="0" err="1"/>
              <a:t>sıkı</a:t>
            </a:r>
            <a:r>
              <a:rPr dirty="0"/>
              <a:t> AÖS, </a:t>
            </a:r>
            <a:r>
              <a:rPr dirty="0" err="1"/>
              <a:t>AÖS’inden</a:t>
            </a:r>
            <a:r>
              <a:rPr dirty="0"/>
              <a:t> </a:t>
            </a:r>
            <a:r>
              <a:rPr dirty="0" err="1"/>
              <a:t>mideye</a:t>
            </a:r>
            <a:r>
              <a:rPr dirty="0"/>
              <a:t> </a:t>
            </a:r>
            <a:r>
              <a:rPr dirty="0" err="1"/>
              <a:t>geçerken</a:t>
            </a:r>
            <a:r>
              <a:rPr dirty="0"/>
              <a:t> </a:t>
            </a:r>
            <a:r>
              <a:rPr dirty="0" err="1"/>
              <a:t>zorlanma</a:t>
            </a:r>
            <a:endParaRPr dirty="0"/>
          </a:p>
          <a:p>
            <a:r>
              <a:rPr dirty="0" err="1"/>
              <a:t>Baryumlu</a:t>
            </a:r>
            <a:r>
              <a:rPr dirty="0"/>
              <a:t> </a:t>
            </a:r>
            <a:r>
              <a:rPr dirty="0" err="1"/>
              <a:t>grafi:hava-sıvı</a:t>
            </a:r>
            <a:r>
              <a:rPr dirty="0"/>
              <a:t> </a:t>
            </a:r>
            <a:r>
              <a:rPr dirty="0" err="1"/>
              <a:t>seviyesi</a:t>
            </a:r>
            <a:r>
              <a:rPr dirty="0"/>
              <a:t>, </a:t>
            </a:r>
            <a:r>
              <a:rPr dirty="0" err="1"/>
              <a:t>distalde</a:t>
            </a:r>
            <a:r>
              <a:rPr dirty="0"/>
              <a:t> </a:t>
            </a:r>
            <a:r>
              <a:rPr dirty="0" err="1"/>
              <a:t>kuş</a:t>
            </a:r>
            <a:r>
              <a:rPr dirty="0"/>
              <a:t> </a:t>
            </a:r>
            <a:r>
              <a:rPr dirty="0" err="1"/>
              <a:t>gagası</a:t>
            </a:r>
            <a:r>
              <a:rPr dirty="0"/>
              <a:t> </a:t>
            </a:r>
            <a:r>
              <a:rPr dirty="0" err="1"/>
              <a:t>görünümü</a:t>
            </a:r>
            <a:endParaRPr dirty="0"/>
          </a:p>
          <a:p>
            <a:r>
              <a:rPr dirty="0" err="1"/>
              <a:t>Manometri:Aperistaltizm</a:t>
            </a:r>
            <a:r>
              <a:rPr dirty="0"/>
              <a:t>, </a:t>
            </a:r>
            <a:r>
              <a:rPr lang="tr-TR" dirty="0"/>
              <a:t>alt </a:t>
            </a:r>
            <a:r>
              <a:rPr lang="tr-TR" dirty="0" err="1"/>
              <a:t>özofagus</a:t>
            </a:r>
            <a:r>
              <a:rPr lang="tr-TR" dirty="0"/>
              <a:t> </a:t>
            </a:r>
            <a:r>
              <a:rPr lang="tr-TR" dirty="0" err="1"/>
              <a:t>sfinkterinde</a:t>
            </a:r>
            <a:r>
              <a:rPr lang="tr-TR" dirty="0"/>
              <a:t> yetersiz </a:t>
            </a:r>
            <a:r>
              <a:rPr dirty="0" err="1"/>
              <a:t>relaksasyon</a:t>
            </a:r>
            <a:r>
              <a:rPr dirty="0"/>
              <a:t>, AÖS </a:t>
            </a:r>
            <a:r>
              <a:rPr dirty="0" err="1"/>
              <a:t>basıncında</a:t>
            </a:r>
            <a:r>
              <a:rPr dirty="0"/>
              <a:t> </a:t>
            </a:r>
            <a:r>
              <a:rPr dirty="0" err="1"/>
              <a:t>artış</a:t>
            </a:r>
            <a:endParaRPr dirty="0"/>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Image" descr="Image"/>
          <p:cNvPicPr>
            <a:picLocks noChangeAspect="1"/>
          </p:cNvPicPr>
          <p:nvPr/>
        </p:nvPicPr>
        <p:blipFill>
          <a:blip r:embed="rId2" cstate="print">
            <a:extLst/>
          </a:blip>
          <a:stretch>
            <a:fillRect/>
          </a:stretch>
        </p:blipFill>
        <p:spPr>
          <a:xfrm>
            <a:off x="666846" y="1051482"/>
            <a:ext cx="4686303" cy="3606802"/>
          </a:xfrm>
          <a:prstGeom prst="rect">
            <a:avLst/>
          </a:prstGeom>
          <a:ln w="12700">
            <a:miter lim="400000"/>
          </a:ln>
        </p:spPr>
      </p:pic>
      <p:pic>
        <p:nvPicPr>
          <p:cNvPr id="262" name="Screen Shot 2021-01-28 at 10.34.59.png" descr="Screen Shot 2021-01-28 at 10.34.59.png"/>
          <p:cNvPicPr>
            <a:picLocks noChangeAspect="1"/>
          </p:cNvPicPr>
          <p:nvPr/>
        </p:nvPicPr>
        <p:blipFill>
          <a:blip r:embed="rId3" cstate="print">
            <a:extLst/>
          </a:blip>
          <a:stretch>
            <a:fillRect/>
          </a:stretch>
        </p:blipFill>
        <p:spPr>
          <a:xfrm>
            <a:off x="6036328" y="4576845"/>
            <a:ext cx="6210302" cy="4775202"/>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Psödoakalazya"/>
          <p:cNvSpPr txBox="1">
            <a:spLocks noGrp="1"/>
          </p:cNvSpPr>
          <p:nvPr>
            <p:ph type="title"/>
          </p:nvPr>
        </p:nvSpPr>
        <p:spPr>
          <a:prstGeom prst="rect">
            <a:avLst/>
          </a:prstGeom>
        </p:spPr>
        <p:txBody>
          <a:bodyPr/>
          <a:lstStyle/>
          <a:p>
            <a:r>
              <a:t>Psödoakalazya</a:t>
            </a:r>
          </a:p>
        </p:txBody>
      </p:sp>
      <p:sp>
        <p:nvSpPr>
          <p:cNvPr id="265" name="Kardiyayı infiltre eden tmr…"/>
          <p:cNvSpPr txBox="1">
            <a:spLocks noGrp="1"/>
          </p:cNvSpPr>
          <p:nvPr>
            <p:ph type="body" idx="1"/>
          </p:nvPr>
        </p:nvSpPr>
        <p:spPr>
          <a:prstGeom prst="rect">
            <a:avLst/>
          </a:prstGeom>
        </p:spPr>
        <p:txBody>
          <a:bodyPr/>
          <a:lstStyle/>
          <a:p>
            <a:r>
              <a:t>Kardiyayı infiltre eden tmr</a:t>
            </a:r>
          </a:p>
          <a:p>
            <a:r>
              <a:t>Pankreatik kanser, hepatoma, bronkojenik veya özofagus SCC, lenfomalarda özofagus duvarı infiltrasyonu</a:t>
            </a:r>
          </a:p>
          <a:p>
            <a:r>
              <a:t>Amiloid, sarkoidoz</a:t>
            </a:r>
          </a:p>
          <a:p>
            <a:r>
              <a:t>Paraneoplastik sendrom (nadir)</a:t>
            </a:r>
          </a:p>
          <a:p>
            <a:r>
              <a:t>Yaşlı hasta, disfaji süresi kısa, belirgin kilo kaybı=BT+EUS</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 name="Screen Shot 2021-01-28 at 16.15.12.png" descr="Screen Shot 2021-01-28 at 16.15.12.png"/>
          <p:cNvPicPr>
            <a:picLocks noChangeAspect="1"/>
          </p:cNvPicPr>
          <p:nvPr/>
        </p:nvPicPr>
        <p:blipFill>
          <a:blip r:embed="rId2" cstate="print">
            <a:extLst/>
          </a:blip>
          <a:stretch>
            <a:fillRect/>
          </a:stretch>
        </p:blipFill>
        <p:spPr>
          <a:xfrm>
            <a:off x="0" y="702130"/>
            <a:ext cx="13004800" cy="834934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1 Başlık"/>
          <p:cNvSpPr txBox="1">
            <a:spLocks noGrp="1"/>
          </p:cNvSpPr>
          <p:nvPr>
            <p:ph type="title"/>
          </p:nvPr>
        </p:nvSpPr>
        <p:spPr>
          <a:prstGeom prst="rect">
            <a:avLst/>
          </a:prstGeom>
        </p:spPr>
        <p:txBody>
          <a:bodyPr/>
          <a:lstStyle/>
          <a:p>
            <a:r>
              <a:t>Özofageal Faz</a:t>
            </a:r>
          </a:p>
        </p:txBody>
      </p:sp>
      <p:sp>
        <p:nvSpPr>
          <p:cNvPr id="132" name="2 İçerik Yer Tutucusu"/>
          <p:cNvSpPr txBox="1">
            <a:spLocks noGrp="1"/>
          </p:cNvSpPr>
          <p:nvPr>
            <p:ph type="body" idx="1"/>
          </p:nvPr>
        </p:nvSpPr>
        <p:spPr>
          <a:prstGeom prst="rect">
            <a:avLst/>
          </a:prstGeom>
        </p:spPr>
        <p:txBody>
          <a:bodyPr/>
          <a:lstStyle/>
          <a:p>
            <a:pPr marL="398334" indent="-398334" defTabSz="479044">
              <a:spcBef>
                <a:spcPts val="600"/>
              </a:spcBef>
              <a:defRPr sz="2700"/>
            </a:pPr>
            <a:r>
              <a:t>Primer peristaltik kontraksiyon</a:t>
            </a:r>
          </a:p>
          <a:p>
            <a:pPr marL="739394" lvl="1" indent="-374904" defTabSz="479044">
              <a:spcBef>
                <a:spcPts val="500"/>
              </a:spcBef>
              <a:defRPr sz="2600"/>
            </a:pPr>
            <a:r>
              <a:t>Yutma işlemi ile başlar</a:t>
            </a:r>
            <a:endParaRPr sz="3100"/>
          </a:p>
          <a:p>
            <a:pPr marL="739394" lvl="1" indent="-374904" defTabSz="479044">
              <a:spcBef>
                <a:spcPts val="500"/>
              </a:spcBef>
              <a:defRPr sz="2600"/>
            </a:pPr>
            <a:r>
              <a:t>2-4 cm/sn hızla iletilir.</a:t>
            </a:r>
            <a:endParaRPr sz="3100"/>
          </a:p>
          <a:p>
            <a:pPr marL="739394" lvl="1" indent="-374904" defTabSz="479044">
              <a:spcBef>
                <a:spcPts val="500"/>
              </a:spcBef>
              <a:defRPr sz="2600"/>
            </a:pPr>
            <a:r>
              <a:t>Yiyecek kütlesinin üzerindeki sirküler kas tabakası kasılır, gıda mideye doğru ilerler.</a:t>
            </a:r>
            <a:endParaRPr sz="3100"/>
          </a:p>
          <a:p>
            <a:pPr marL="739394" lvl="1" indent="-374904" defTabSz="479044">
              <a:spcBef>
                <a:spcPts val="500"/>
              </a:spcBef>
              <a:defRPr sz="2600"/>
            </a:pPr>
            <a:r>
              <a:t>Yiyecek kütlesinin altındaki longidutinal kas tabakasının kasılması ile özofagus kısalır</a:t>
            </a:r>
          </a:p>
          <a:p>
            <a:pPr marL="739394" lvl="1" indent="-374904" defTabSz="479044">
              <a:spcBef>
                <a:spcPts val="500"/>
              </a:spcBef>
              <a:defRPr sz="2600"/>
            </a:pPr>
            <a:r>
              <a:t>AÖS gevşer</a:t>
            </a:r>
            <a:endParaRPr sz="3100"/>
          </a:p>
          <a:p>
            <a:pPr marL="398334" indent="-398334" defTabSz="479044">
              <a:spcBef>
                <a:spcPts val="600"/>
              </a:spcBef>
              <a:defRPr sz="2700"/>
            </a:pPr>
            <a:r>
              <a:t>Sekonder peristaltik kontrasiyon</a:t>
            </a:r>
          </a:p>
          <a:p>
            <a:pPr marL="739394" lvl="1" indent="-374904" defTabSz="479044">
              <a:spcBef>
                <a:spcPts val="500"/>
              </a:spcBef>
              <a:defRPr sz="2600"/>
            </a:pPr>
            <a:r>
              <a:t>Primer peristaltik kontraksiyon ile temizlenemeyen gıda ile mideden reflü olan materyalin özofagusta oluşturduğu distansiyon sonucu başlar </a:t>
            </a:r>
            <a:endParaRPr sz="3100"/>
          </a:p>
          <a:p>
            <a:pPr marL="739394" lvl="1" indent="-374904" defTabSz="479044">
              <a:spcBef>
                <a:spcPts val="500"/>
              </a:spcBef>
              <a:defRPr sz="2600"/>
            </a:pPr>
            <a:r>
              <a:t>Kalıntı materyalin özefagustan tamamen temizlenmesine kadar sürer</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2 İçerik Yer Tutucusu"/>
          <p:cNvSpPr txBox="1">
            <a:spLocks noGrp="1"/>
          </p:cNvSpPr>
          <p:nvPr>
            <p:ph type="body" idx="1"/>
          </p:nvPr>
        </p:nvSpPr>
        <p:spPr>
          <a:prstGeom prst="rect">
            <a:avLst/>
          </a:prstGeom>
        </p:spPr>
        <p:txBody>
          <a:bodyPr anchor="t"/>
          <a:lstStyle/>
          <a:p>
            <a:pPr marL="485775" indent="-485775">
              <a:spcBef>
                <a:spcPts val="800"/>
              </a:spcBef>
              <a:defRPr sz="3400"/>
            </a:pPr>
            <a:r>
              <a:rPr dirty="0" err="1"/>
              <a:t>Dys-phagia</a:t>
            </a:r>
            <a:r>
              <a:rPr dirty="0"/>
              <a:t> = </a:t>
            </a:r>
            <a:r>
              <a:rPr dirty="0" err="1"/>
              <a:t>kötü</a:t>
            </a:r>
            <a:r>
              <a:rPr dirty="0"/>
              <a:t>,</a:t>
            </a:r>
            <a:r>
              <a:rPr lang="tr-TR" dirty="0"/>
              <a:t> </a:t>
            </a:r>
            <a:r>
              <a:rPr dirty="0" err="1"/>
              <a:t>zorlu-yeme</a:t>
            </a:r>
            <a:r>
              <a:rPr dirty="0"/>
              <a:t> </a:t>
            </a:r>
          </a:p>
          <a:p>
            <a:pPr marL="485775" indent="-485775">
              <a:spcBef>
                <a:spcPts val="800"/>
              </a:spcBef>
              <a:defRPr sz="3400"/>
            </a:pPr>
            <a:r>
              <a:rPr dirty="0" err="1"/>
              <a:t>Alınan</a:t>
            </a:r>
            <a:r>
              <a:rPr dirty="0"/>
              <a:t> </a:t>
            </a:r>
            <a:r>
              <a:rPr dirty="0" err="1"/>
              <a:t>gıdanın</a:t>
            </a:r>
            <a:r>
              <a:rPr dirty="0"/>
              <a:t> </a:t>
            </a:r>
            <a:r>
              <a:rPr dirty="0" err="1"/>
              <a:t>ağızdan-mideye</a:t>
            </a:r>
            <a:r>
              <a:rPr dirty="0"/>
              <a:t> </a:t>
            </a:r>
            <a:r>
              <a:rPr dirty="0" err="1"/>
              <a:t>transferinde</a:t>
            </a:r>
            <a:r>
              <a:rPr dirty="0"/>
              <a:t> </a:t>
            </a:r>
            <a:r>
              <a:rPr dirty="0" err="1"/>
              <a:t>bozulma</a:t>
            </a:r>
            <a:endParaRPr dirty="0"/>
          </a:p>
          <a:p>
            <a:pPr marL="485775" indent="-485775">
              <a:spcBef>
                <a:spcPts val="800"/>
              </a:spcBef>
              <a:defRPr sz="3400"/>
            </a:pPr>
            <a:r>
              <a:rPr dirty="0"/>
              <a:t>Alarm </a:t>
            </a:r>
            <a:r>
              <a:rPr dirty="0" err="1"/>
              <a:t>semptomudur</a:t>
            </a:r>
            <a:r>
              <a:rPr dirty="0"/>
              <a:t> </a:t>
            </a:r>
          </a:p>
          <a:p>
            <a:pPr marL="485775" indent="-485775">
              <a:spcBef>
                <a:spcPts val="800"/>
              </a:spcBef>
              <a:defRPr sz="3400"/>
            </a:pPr>
            <a:r>
              <a:rPr dirty="0" err="1"/>
              <a:t>İleri</a:t>
            </a:r>
            <a:r>
              <a:rPr dirty="0"/>
              <a:t> </a:t>
            </a:r>
            <a:r>
              <a:rPr dirty="0" err="1"/>
              <a:t>değerlendirme</a:t>
            </a:r>
            <a:r>
              <a:rPr dirty="0"/>
              <a:t> </a:t>
            </a:r>
            <a:r>
              <a:rPr dirty="0" err="1"/>
              <a:t>mutlaka</a:t>
            </a:r>
            <a:r>
              <a:rPr dirty="0"/>
              <a:t> </a:t>
            </a:r>
            <a:r>
              <a:rPr dirty="0" err="1"/>
              <a:t>yapılmalıdır</a:t>
            </a:r>
            <a:endParaRPr dirty="0"/>
          </a:p>
        </p:txBody>
      </p:sp>
      <p:pic>
        <p:nvPicPr>
          <p:cNvPr id="135" name="3 Resim" descr="3 Resim"/>
          <p:cNvPicPr>
            <a:picLocks noChangeAspect="1"/>
          </p:cNvPicPr>
          <p:nvPr/>
        </p:nvPicPr>
        <p:blipFill>
          <a:blip r:embed="rId2" cstate="print">
            <a:extLst/>
          </a:blip>
          <a:stretch>
            <a:fillRect/>
          </a:stretch>
        </p:blipFill>
        <p:spPr>
          <a:xfrm>
            <a:off x="7936158" y="370699"/>
            <a:ext cx="4375577" cy="2113282"/>
          </a:xfrm>
          <a:prstGeom prst="rect">
            <a:avLst/>
          </a:prstGeom>
          <a:ln w="12700">
            <a:miter lim="400000"/>
          </a:ln>
        </p:spPr>
      </p:pic>
      <p:pic>
        <p:nvPicPr>
          <p:cNvPr id="136" name="5 Resim" descr="5 Resim"/>
          <p:cNvPicPr>
            <a:picLocks noChangeAspect="1"/>
          </p:cNvPicPr>
          <p:nvPr/>
        </p:nvPicPr>
        <p:blipFill>
          <a:blip r:embed="rId3" cstate="print">
            <a:extLst/>
          </a:blip>
          <a:stretch>
            <a:fillRect/>
          </a:stretch>
        </p:blipFill>
        <p:spPr>
          <a:xfrm>
            <a:off x="767361" y="6105735"/>
            <a:ext cx="3440857" cy="2682242"/>
          </a:xfrm>
          <a:prstGeom prst="rect">
            <a:avLst/>
          </a:prstGeom>
          <a:ln w="12700">
            <a:miter lim="400000"/>
          </a:ln>
        </p:spPr>
      </p:pic>
      <p:sp>
        <p:nvSpPr>
          <p:cNvPr id="137" name="6 Metin kutusu"/>
          <p:cNvSpPr txBox="1"/>
          <p:nvPr/>
        </p:nvSpPr>
        <p:spPr>
          <a:xfrm>
            <a:off x="4307573" y="6103058"/>
            <a:ext cx="7578444" cy="2212847"/>
          </a:xfrm>
          <a:prstGeom prst="rect">
            <a:avLst/>
          </a:prstGeom>
          <a:ln w="12700">
            <a:miter lim="400000"/>
          </a:ln>
          <a:extLst>
            <a:ext uri="{C572A759-6A51-4108-AA02-DFA0A04FC94B}">
              <ma14:wrappingTextBoxFlag xmlns:ma14="http://schemas.microsoft.com/office/mac/drawingml/2011/main" xmlns="" val="1"/>
            </a:ext>
          </a:extLst>
        </p:spPr>
        <p:txBody>
          <a:bodyPr lIns="65022" tIns="65022" rIns="65022" bIns="65022" anchor="ctr">
            <a:spAutoFit/>
          </a:bodyPr>
          <a:lstStyle/>
          <a:p>
            <a:pPr defTabSz="1300480">
              <a:lnSpc>
                <a:spcPct val="150000"/>
              </a:lnSpc>
              <a:buSzPct val="100000"/>
              <a:buFont typeface="Arial"/>
              <a:buChar char="•"/>
              <a:defRPr sz="3400">
                <a:latin typeface="Calibri"/>
                <a:ea typeface="Calibri"/>
                <a:cs typeface="Calibri"/>
                <a:sym typeface="Calibri"/>
              </a:defRPr>
            </a:pPr>
            <a:r>
              <a:t>Özofagus hastalıklarında en sık semptom</a:t>
            </a:r>
          </a:p>
          <a:p>
            <a:pPr defTabSz="1300480">
              <a:lnSpc>
                <a:spcPct val="150000"/>
              </a:lnSpc>
              <a:buSzPct val="100000"/>
              <a:buFont typeface="Arial"/>
              <a:buChar char="•"/>
              <a:defRPr sz="3400">
                <a:latin typeface="Calibri"/>
                <a:ea typeface="Calibri"/>
                <a:cs typeface="Calibri"/>
                <a:sym typeface="Calibri"/>
              </a:defRPr>
            </a:pPr>
            <a:r>
              <a:t>Yaşla birlikte artar</a:t>
            </a:r>
          </a:p>
          <a:p>
            <a:pPr defTabSz="1300480">
              <a:lnSpc>
                <a:spcPct val="150000"/>
              </a:lnSpc>
              <a:buSzPct val="100000"/>
              <a:buFont typeface="Arial"/>
              <a:buChar char="•"/>
              <a:defRPr sz="3400">
                <a:latin typeface="Calibri"/>
                <a:ea typeface="Calibri"/>
                <a:cs typeface="Calibri"/>
                <a:sym typeface="Calibri"/>
              </a:defRPr>
            </a:pPr>
            <a:r>
              <a:t>65 yaş üstünde %15</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 name="1 Dikdörtgen"/>
          <p:cNvGrpSpPr/>
          <p:nvPr/>
        </p:nvGrpSpPr>
        <p:grpSpPr>
          <a:xfrm>
            <a:off x="3634879" y="3340627"/>
            <a:ext cx="6247098" cy="1024119"/>
            <a:chOff x="-1" y="-1"/>
            <a:chExt cx="6247096" cy="1024117"/>
          </a:xfrm>
        </p:grpSpPr>
        <p:sp>
          <p:nvSpPr>
            <p:cNvPr id="139" name="Rectangle"/>
            <p:cNvSpPr/>
            <p:nvPr/>
          </p:nvSpPr>
          <p:spPr>
            <a:xfrm>
              <a:off x="-2" y="-2"/>
              <a:ext cx="6247098" cy="1024119"/>
            </a:xfrm>
            <a:prstGeom prst="rect">
              <a:avLst/>
            </a:prstGeom>
            <a:solidFill>
              <a:srgbClr val="4F81BD"/>
            </a:solidFill>
            <a:ln w="25400" cap="flat">
              <a:solidFill>
                <a:srgbClr val="3A5E8A"/>
              </a:solidFill>
              <a:prstDash val="solid"/>
              <a:round/>
            </a:ln>
            <a:effectLst/>
          </p:spPr>
          <p:txBody>
            <a:bodyPr wrap="square" lIns="50800" tIns="50800" rIns="50800" bIns="50800" numCol="1" anchor="ctr">
              <a:noAutofit/>
            </a:bodyPr>
            <a:lstStyle/>
            <a:p>
              <a:pPr defTabSz="1300480">
                <a:defRPr sz="2200">
                  <a:solidFill>
                    <a:srgbClr val="FFFFFF"/>
                  </a:solidFill>
                  <a:latin typeface="Calibri"/>
                  <a:ea typeface="Calibri"/>
                  <a:cs typeface="Calibri"/>
                  <a:sym typeface="Calibri"/>
                </a:defRPr>
              </a:pPr>
              <a:endParaRPr/>
            </a:p>
          </p:txBody>
        </p:sp>
        <p:sp>
          <p:nvSpPr>
            <p:cNvPr id="140" name="Disfaji"/>
            <p:cNvSpPr txBox="1"/>
            <p:nvPr/>
          </p:nvSpPr>
          <p:spPr>
            <a:xfrm>
              <a:off x="-2" y="262882"/>
              <a:ext cx="6247098" cy="4983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2" tIns="65022" rIns="65022" bIns="65022" numCol="1" anchor="ctr">
              <a:spAutoFit/>
            </a:bodyPr>
            <a:lstStyle>
              <a:lvl1pPr defTabSz="1300480">
                <a:defRPr b="1">
                  <a:latin typeface="Calibri"/>
                  <a:ea typeface="Calibri"/>
                  <a:cs typeface="Calibri"/>
                  <a:sym typeface="Calibri"/>
                </a:defRPr>
              </a:lvl1pPr>
            </a:lstStyle>
            <a:p>
              <a:r>
                <a:t>Disfaji</a:t>
              </a:r>
            </a:p>
          </p:txBody>
        </p:sp>
      </p:grpSp>
      <p:sp>
        <p:nvSpPr>
          <p:cNvPr id="142" name="3 Düz Bağlayıcı"/>
          <p:cNvSpPr/>
          <p:nvPr/>
        </p:nvSpPr>
        <p:spPr>
          <a:xfrm flipH="1">
            <a:off x="4658995" y="4364742"/>
            <a:ext cx="2099435" cy="1024115"/>
          </a:xfrm>
          <a:prstGeom prst="line">
            <a:avLst/>
          </a:prstGeom>
          <a:ln w="12700">
            <a:solidFill>
              <a:srgbClr val="4A7EBB"/>
            </a:solidFill>
          </a:ln>
        </p:spPr>
        <p:txBody>
          <a:bodyPr lIns="45718" tIns="45718" rIns="45718" bIns="45718"/>
          <a:lstStyle/>
          <a:p>
            <a:endParaRPr/>
          </a:p>
        </p:txBody>
      </p:sp>
      <p:sp>
        <p:nvSpPr>
          <p:cNvPr id="143" name="5 Düz Bağlayıcı"/>
          <p:cNvSpPr/>
          <p:nvPr/>
        </p:nvSpPr>
        <p:spPr>
          <a:xfrm>
            <a:off x="6758427" y="4364742"/>
            <a:ext cx="2201847" cy="1024115"/>
          </a:xfrm>
          <a:prstGeom prst="line">
            <a:avLst/>
          </a:prstGeom>
          <a:ln w="12700">
            <a:solidFill>
              <a:srgbClr val="4A7EBB"/>
            </a:solidFill>
          </a:ln>
        </p:spPr>
        <p:txBody>
          <a:bodyPr lIns="45718" tIns="45718" rIns="45718" bIns="45718"/>
          <a:lstStyle/>
          <a:p>
            <a:endParaRPr/>
          </a:p>
        </p:txBody>
      </p:sp>
      <p:grpSp>
        <p:nvGrpSpPr>
          <p:cNvPr id="146" name="6 Dikdörtgen"/>
          <p:cNvGrpSpPr/>
          <p:nvPr/>
        </p:nvGrpSpPr>
        <p:grpSpPr>
          <a:xfrm>
            <a:off x="3020410" y="5419724"/>
            <a:ext cx="3277168" cy="993248"/>
            <a:chOff x="0" y="0"/>
            <a:chExt cx="3277167" cy="993246"/>
          </a:xfrm>
        </p:grpSpPr>
        <p:sp>
          <p:nvSpPr>
            <p:cNvPr id="144" name="Rectangle"/>
            <p:cNvSpPr/>
            <p:nvPr/>
          </p:nvSpPr>
          <p:spPr>
            <a:xfrm>
              <a:off x="-1" y="-1"/>
              <a:ext cx="3277168" cy="993248"/>
            </a:xfrm>
            <a:prstGeom prst="rect">
              <a:avLst/>
            </a:prstGeom>
            <a:solidFill>
              <a:srgbClr val="4F81BD"/>
            </a:solidFill>
            <a:ln w="25400" cap="flat">
              <a:solidFill>
                <a:srgbClr val="3A5E8A"/>
              </a:solidFill>
              <a:prstDash val="solid"/>
              <a:round/>
            </a:ln>
            <a:effectLst/>
          </p:spPr>
          <p:txBody>
            <a:bodyPr wrap="square" lIns="50800" tIns="50800" rIns="50800" bIns="50800" numCol="1" anchor="ctr">
              <a:noAutofit/>
            </a:bodyPr>
            <a:lstStyle/>
            <a:p>
              <a:pPr defTabSz="1300480">
                <a:defRPr sz="2200">
                  <a:solidFill>
                    <a:srgbClr val="FFFFFF"/>
                  </a:solidFill>
                  <a:latin typeface="Calibri"/>
                  <a:ea typeface="Calibri"/>
                  <a:cs typeface="Calibri"/>
                  <a:sym typeface="Calibri"/>
                </a:defRPr>
              </a:pPr>
              <a:endParaRPr/>
            </a:p>
          </p:txBody>
        </p:sp>
        <p:sp>
          <p:nvSpPr>
            <p:cNvPr id="145" name="Orofarengeal disfaji"/>
            <p:cNvSpPr txBox="1"/>
            <p:nvPr/>
          </p:nvSpPr>
          <p:spPr>
            <a:xfrm>
              <a:off x="-1" y="247448"/>
              <a:ext cx="3277168" cy="4983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2" tIns="65022" rIns="65022" bIns="65022" numCol="1" anchor="ctr">
              <a:spAutoFit/>
            </a:bodyPr>
            <a:lstStyle>
              <a:lvl1pPr defTabSz="1300480">
                <a:defRPr b="1">
                  <a:latin typeface="Calibri"/>
                  <a:ea typeface="Calibri"/>
                  <a:cs typeface="Calibri"/>
                  <a:sym typeface="Calibri"/>
                </a:defRPr>
              </a:lvl1pPr>
            </a:lstStyle>
            <a:p>
              <a:r>
                <a:t>Orofarengeal disfaji</a:t>
              </a:r>
            </a:p>
          </p:txBody>
        </p:sp>
      </p:grpSp>
      <p:grpSp>
        <p:nvGrpSpPr>
          <p:cNvPr id="149" name="7 Dikdörtgen"/>
          <p:cNvGrpSpPr/>
          <p:nvPr/>
        </p:nvGrpSpPr>
        <p:grpSpPr>
          <a:xfrm>
            <a:off x="7321690" y="5388856"/>
            <a:ext cx="3277168" cy="1024117"/>
            <a:chOff x="0" y="-1"/>
            <a:chExt cx="3277167" cy="1024115"/>
          </a:xfrm>
        </p:grpSpPr>
        <p:sp>
          <p:nvSpPr>
            <p:cNvPr id="147" name="Rectangle"/>
            <p:cNvSpPr/>
            <p:nvPr/>
          </p:nvSpPr>
          <p:spPr>
            <a:xfrm>
              <a:off x="-1" y="-2"/>
              <a:ext cx="3277168" cy="1024117"/>
            </a:xfrm>
            <a:prstGeom prst="rect">
              <a:avLst/>
            </a:prstGeom>
            <a:solidFill>
              <a:srgbClr val="4F81BD"/>
            </a:solidFill>
            <a:ln w="25400" cap="flat">
              <a:solidFill>
                <a:srgbClr val="3A5E8A"/>
              </a:solidFill>
              <a:prstDash val="solid"/>
              <a:round/>
            </a:ln>
            <a:effectLst/>
          </p:spPr>
          <p:txBody>
            <a:bodyPr wrap="square" lIns="50800" tIns="50800" rIns="50800" bIns="50800" numCol="1" anchor="ctr">
              <a:noAutofit/>
            </a:bodyPr>
            <a:lstStyle/>
            <a:p>
              <a:pPr defTabSz="1300480">
                <a:defRPr sz="2200">
                  <a:solidFill>
                    <a:srgbClr val="FFFFFF"/>
                  </a:solidFill>
                  <a:latin typeface="Calibri"/>
                  <a:ea typeface="Calibri"/>
                  <a:cs typeface="Calibri"/>
                  <a:sym typeface="Calibri"/>
                </a:defRPr>
              </a:pPr>
              <a:endParaRPr/>
            </a:p>
          </p:txBody>
        </p:sp>
        <p:sp>
          <p:nvSpPr>
            <p:cNvPr id="148" name="Özofageal disfaji"/>
            <p:cNvSpPr txBox="1"/>
            <p:nvPr/>
          </p:nvSpPr>
          <p:spPr>
            <a:xfrm>
              <a:off x="-1" y="262882"/>
              <a:ext cx="3277168" cy="4983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65022" tIns="65022" rIns="65022" bIns="65022" numCol="1" anchor="ctr">
              <a:spAutoFit/>
            </a:bodyPr>
            <a:lstStyle>
              <a:lvl1pPr defTabSz="1300480">
                <a:defRPr b="1">
                  <a:latin typeface="Calibri"/>
                  <a:ea typeface="Calibri"/>
                  <a:cs typeface="Calibri"/>
                  <a:sym typeface="Calibri"/>
                </a:defRPr>
              </a:lvl1pPr>
            </a:lstStyle>
            <a:p>
              <a:r>
                <a:t>Özofageal disfaji</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Orofarengeal Disfaji"/>
          <p:cNvSpPr txBox="1">
            <a:spLocks noGrp="1"/>
          </p:cNvSpPr>
          <p:nvPr>
            <p:ph type="title"/>
          </p:nvPr>
        </p:nvSpPr>
        <p:spPr>
          <a:prstGeom prst="rect">
            <a:avLst/>
          </a:prstGeom>
        </p:spPr>
        <p:txBody>
          <a:bodyPr/>
          <a:lstStyle/>
          <a:p>
            <a:r>
              <a:t>Orofarengeal Disfaji</a:t>
            </a:r>
          </a:p>
        </p:txBody>
      </p:sp>
      <p:sp>
        <p:nvSpPr>
          <p:cNvPr id="152" name="Hastalar yutmayı başlatmakta zorlanırlar…"/>
          <p:cNvSpPr txBox="1">
            <a:spLocks noGrp="1"/>
          </p:cNvSpPr>
          <p:nvPr>
            <p:ph type="body" idx="1"/>
          </p:nvPr>
        </p:nvSpPr>
        <p:spPr>
          <a:prstGeom prst="rect">
            <a:avLst/>
          </a:prstGeom>
        </p:spPr>
        <p:txBody>
          <a:bodyPr/>
          <a:lstStyle/>
          <a:p>
            <a:r>
              <a:t>Hastalar yutmayı başlatmakta zorlanırlar</a:t>
            </a:r>
          </a:p>
          <a:p>
            <a:r>
              <a:t>Sürekli yutkunma ihtiyacı olur</a:t>
            </a:r>
          </a:p>
          <a:p>
            <a:r>
              <a:t>Hastalar bolusun orofarenksten ilerlemediğini farkedebilir (şikayet servikal özofagus hizasındadır)</a:t>
            </a:r>
          </a:p>
          <a:p>
            <a:r>
              <a:t>Disfaji yutma sırasında hemen ya da 1-2 sn sonra başlar</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Eşlik eden durumlar"/>
          <p:cNvSpPr txBox="1">
            <a:spLocks noGrp="1"/>
          </p:cNvSpPr>
          <p:nvPr>
            <p:ph type="title"/>
          </p:nvPr>
        </p:nvSpPr>
        <p:spPr>
          <a:prstGeom prst="rect">
            <a:avLst/>
          </a:prstGeom>
        </p:spPr>
        <p:txBody>
          <a:bodyPr/>
          <a:lstStyle/>
          <a:p>
            <a:r>
              <a:t>Eşlik eden durumlar</a:t>
            </a:r>
          </a:p>
        </p:txBody>
      </p:sp>
      <p:sp>
        <p:nvSpPr>
          <p:cNvPr id="155" name="Tükürüğünü yutamama…"/>
          <p:cNvSpPr txBox="1">
            <a:spLocks noGrp="1"/>
          </p:cNvSpPr>
          <p:nvPr>
            <p:ph type="body" idx="1"/>
          </p:nvPr>
        </p:nvSpPr>
        <p:spPr>
          <a:prstGeom prst="rect">
            <a:avLst/>
          </a:prstGeom>
        </p:spPr>
        <p:txBody>
          <a:bodyPr/>
          <a:lstStyle/>
          <a:p>
            <a:pPr marL="342263" indent="-342263" defTabSz="449833">
              <a:spcBef>
                <a:spcPts val="3200"/>
              </a:spcBef>
              <a:defRPr sz="2400"/>
            </a:pPr>
            <a:r>
              <a:t>Tükürüğünü yutamama </a:t>
            </a:r>
          </a:p>
          <a:p>
            <a:pPr marL="342263" indent="-342263" defTabSz="449833">
              <a:spcBef>
                <a:spcPts val="3200"/>
              </a:spcBef>
              <a:defRPr sz="2400"/>
            </a:pPr>
            <a:r>
              <a:t>Nazal konuşma ve nazal regürjitasyon </a:t>
            </a:r>
          </a:p>
          <a:p>
            <a:pPr marL="342263" indent="-342263" defTabSz="449833">
              <a:spcBef>
                <a:spcPts val="3200"/>
              </a:spcBef>
              <a:defRPr sz="2400"/>
            </a:pPr>
            <a:r>
              <a:t>Dizartri (nörolojik patolojilerde)</a:t>
            </a:r>
          </a:p>
          <a:p>
            <a:pPr marL="342263" indent="-342263" defTabSz="449833">
              <a:spcBef>
                <a:spcPts val="3200"/>
              </a:spcBef>
              <a:defRPr sz="2400"/>
            </a:pPr>
            <a:r>
              <a:t>Yutma esnasında öksürük, boğulma hissi, tekrarlayan aspirasyon pnömonisi</a:t>
            </a:r>
          </a:p>
          <a:p>
            <a:pPr marL="342263" indent="-342263" defTabSz="449833">
              <a:spcBef>
                <a:spcPts val="3200"/>
              </a:spcBef>
              <a:defRPr sz="2400"/>
            </a:pPr>
            <a:r>
              <a:t>Ses kısıklığı (vokal kortun yetersiz çalışması)</a:t>
            </a:r>
          </a:p>
          <a:p>
            <a:pPr marL="342263" indent="-342263" defTabSz="449833">
              <a:spcBef>
                <a:spcPts val="3200"/>
              </a:spcBef>
              <a:defRPr sz="2400"/>
            </a:pPr>
            <a:r>
              <a:t>Yutma esnasında gurultu sesi </a:t>
            </a:r>
          </a:p>
          <a:p>
            <a:pPr marL="342263" indent="-342263" defTabSz="449833">
              <a:spcBef>
                <a:spcPts val="3200"/>
              </a:spcBef>
              <a:defRPr sz="2400"/>
            </a:pPr>
            <a:r>
              <a:t>Ağızda salivasyon kaybı (ilaçlara bağlı, tükürük bezini tutan hastalıklar, radyasyon gibi)</a:t>
            </a:r>
          </a:p>
          <a:p>
            <a:pPr marL="342263" indent="-342263" defTabSz="449833">
              <a:spcBef>
                <a:spcPts val="3200"/>
              </a:spcBef>
              <a:defRPr sz="2400"/>
            </a:pPr>
            <a:r>
              <a:t>Ağızda yetersiz diş olması ya da diş bakımının kötü olması</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orofarengeal disfaji baryum grafi.jpg" descr="orofarengeal disfaji baryum grafi.jpg"/>
          <p:cNvPicPr>
            <a:picLocks noGrp="1" noChangeAspect="1"/>
          </p:cNvPicPr>
          <p:nvPr>
            <p:ph type="pic" idx="13"/>
          </p:nvPr>
        </p:nvPicPr>
        <p:blipFill>
          <a:blip r:embed="rId2" cstate="print">
            <a:extLst/>
          </a:blip>
          <a:srcRect l="13010" r="13010"/>
          <a:stretch>
            <a:fillRect/>
          </a:stretch>
        </p:blipFill>
        <p:spPr>
          <a:xfrm>
            <a:off x="6718299" y="2590800"/>
            <a:ext cx="5334002" cy="6286500"/>
          </a:xfrm>
          <a:prstGeom prst="rect">
            <a:avLst/>
          </a:prstGeom>
        </p:spPr>
      </p:pic>
      <p:sp>
        <p:nvSpPr>
          <p:cNvPr id="158" name="Orofarengeal disfaji"/>
          <p:cNvSpPr txBox="1">
            <a:spLocks noGrp="1"/>
          </p:cNvSpPr>
          <p:nvPr>
            <p:ph type="title"/>
          </p:nvPr>
        </p:nvSpPr>
        <p:spPr>
          <a:prstGeom prst="rect">
            <a:avLst/>
          </a:prstGeom>
        </p:spPr>
        <p:txBody>
          <a:bodyPr/>
          <a:lstStyle/>
          <a:p>
            <a:r>
              <a:t>Orofarengeal disfaji</a:t>
            </a:r>
          </a:p>
        </p:txBody>
      </p:sp>
      <p:sp>
        <p:nvSpPr>
          <p:cNvPr id="159" name="Eğer orofarengeal disfaji şüphesi varsa öncelikli olarak baryumlu grafi çekilmesi önerilir…"/>
          <p:cNvSpPr txBox="1">
            <a:spLocks noGrp="1"/>
          </p:cNvSpPr>
          <p:nvPr>
            <p:ph type="body" sz="half" idx="1"/>
          </p:nvPr>
        </p:nvSpPr>
        <p:spPr>
          <a:prstGeom prst="rect">
            <a:avLst/>
          </a:prstGeom>
        </p:spPr>
        <p:txBody>
          <a:bodyPr/>
          <a:lstStyle/>
          <a:p>
            <a:r>
              <a:t>Eğer orofarengeal disfaji şüphesi varsa öncelikli olarak baryumlu grafi çekilmesi önerilir</a:t>
            </a:r>
          </a:p>
          <a:p>
            <a:r>
              <a:t>Patoloji yoksa özofageal disfaji nedenleri düşünülmeli</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TotalTime>
  <Words>1426</Words>
  <Application>Microsoft Macintosh PowerPoint</Application>
  <PresentationFormat>Custom</PresentationFormat>
  <Paragraphs>252</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Helvetica Light</vt:lpstr>
      <vt:lpstr>Helvetica Neue</vt:lpstr>
      <vt:lpstr>Helvetica Neue Light</vt:lpstr>
      <vt:lpstr>Helvetica Neue Medium</vt:lpstr>
      <vt:lpstr>Helvetica Neue Thin</vt:lpstr>
      <vt:lpstr>White</vt:lpstr>
      <vt:lpstr>Disfajisi Olan Hastaya Klinik Yaklaşım</vt:lpstr>
      <vt:lpstr>Yutma Fizyolojisi</vt:lpstr>
      <vt:lpstr>Farengeal Faz</vt:lpstr>
      <vt:lpstr>Özofageal Faz</vt:lpstr>
      <vt:lpstr>PowerPoint Presentation</vt:lpstr>
      <vt:lpstr>PowerPoint Presentation</vt:lpstr>
      <vt:lpstr>Orofarengeal Disfaji</vt:lpstr>
      <vt:lpstr>Eşlik eden durumlar</vt:lpstr>
      <vt:lpstr>Orofarengeal disfaji</vt:lpstr>
      <vt:lpstr>PowerPoint Presentation</vt:lpstr>
      <vt:lpstr>PowerPoint Presentation</vt:lpstr>
      <vt:lpstr>Orofarengeal disfaji nedenleri</vt:lpstr>
      <vt:lpstr>Özofageal disfaji</vt:lpstr>
      <vt:lpstr>Özofageal disfaji</vt:lpstr>
      <vt:lpstr>Öykü</vt:lpstr>
      <vt:lpstr>PowerPoint Presentation</vt:lpstr>
      <vt:lpstr>PowerPoint Presentation</vt:lpstr>
      <vt:lpstr>Özofagus kanserleri</vt:lpstr>
      <vt:lpstr>Özofagus kanserleri</vt:lpstr>
      <vt:lpstr>Özofageal web</vt:lpstr>
      <vt:lpstr>Peptik özofajit-striktür</vt:lpstr>
      <vt:lpstr>Özofageal ring (halka)</vt:lpstr>
      <vt:lpstr>Özofageal Divertiküller</vt:lpstr>
      <vt:lpstr>Özofageal divertiküller</vt:lpstr>
      <vt:lpstr>Traksiyon Divertikülü</vt:lpstr>
      <vt:lpstr>Epifrenik divertikül</vt:lpstr>
      <vt:lpstr>İntramural psödodivertikül</vt:lpstr>
      <vt:lpstr>Özofagusun primer motilite bozukluğu</vt:lpstr>
      <vt:lpstr>Akalazya</vt:lpstr>
      <vt:lpstr>Akalazya Patofizyoloji</vt:lpstr>
      <vt:lpstr>Akalazya</vt:lpstr>
      <vt:lpstr>PowerPoint Presentation</vt:lpstr>
      <vt:lpstr>Akalazya Klinik</vt:lpstr>
      <vt:lpstr>Akalazya tanı</vt:lpstr>
      <vt:lpstr>PowerPoint Presentation</vt:lpstr>
      <vt:lpstr>Psödoakalazya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Disfajisi Olan Hastaya Klinik Yaklaşım</dc:title>
  <cp:lastModifiedBy>Microsoft Office User</cp:lastModifiedBy>
  <cp:revision>7</cp:revision>
  <dcterms:modified xsi:type="dcterms:W3CDTF">2022-12-11T13:35:10Z</dcterms:modified>
</cp:coreProperties>
</file>