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314" autoAdjust="0"/>
  </p:normalViewPr>
  <p:slideViewPr>
    <p:cSldViewPr snapToGrid="0">
      <p:cViewPr varScale="1">
        <p:scale>
          <a:sx n="58" d="100"/>
          <a:sy n="58" d="100"/>
        </p:scale>
        <p:origin x="96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CFC517CB-9FA2-4AB8-A3F1-9804F2C29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1468A80-2425-4D79-8344-D57A2F9A8D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A698A-624D-46FE-90B1-2A6603618123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1D52329-72E1-41A3-B943-BBA605F0EC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Prof.Dr. Arif Burhanettin Kocaman, Araş.Gör. Nuşen Pelin Dalgıç Atabaş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C21214-5E12-4F11-ADA9-D8F03AE38A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D327A-C9A4-4608-9DE9-07149D3845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29830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7219A1-F4B8-4D1B-8B59-184CD45981DB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Prof.Dr. Arif Burhanettin Kocaman, Araş.Gör. Nuşen Pelin Dalgıç Atabaş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D4197-CDE8-4680-A2AE-E79F3FAE4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28031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73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67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612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260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464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3213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954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706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86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79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83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32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4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81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1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56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06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4303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65254"/>
            <a:ext cx="11026718" cy="5829146"/>
          </a:xfrm>
        </p:spPr>
        <p:txBody>
          <a:bodyPr>
            <a:normAutofit/>
          </a:bodyPr>
          <a:lstStyle/>
          <a:p>
            <a:pPr algn="ctr"/>
            <a:br>
              <a:rPr lang="tr-TR" sz="5400" b="1" dirty="0"/>
            </a:br>
            <a:r>
              <a:rPr lang="tr-TR" sz="5400" b="1" dirty="0"/>
              <a:t>BORÇ İLİŞKİLERİNDE BAZI ÖZEL DURUMLAR</a:t>
            </a:r>
            <a:br>
              <a:rPr lang="tr-TR" sz="5400" b="1" dirty="0"/>
            </a:br>
            <a:r>
              <a:rPr lang="tr-TR" sz="5400" b="1" dirty="0"/>
              <a:t>KUSURSUZ İMKANSIZLIK </a:t>
            </a:r>
            <a:r>
              <a:rPr lang="tr-TR" sz="5400" b="1"/>
              <a:t>VE VAKA TARTIŞMALARI</a:t>
            </a:r>
            <a:endParaRPr lang="tr-TR" sz="5400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202988" cy="12311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5400" b="1" dirty="0"/>
              <a:t>BORÇLAR HUKUKU: 13. HAFTA</a:t>
            </a:r>
          </a:p>
        </p:txBody>
      </p:sp>
    </p:spTree>
    <p:extLst>
      <p:ext uri="{BB962C8B-B14F-4D97-AF65-F5344CB8AC3E}">
        <p14:creationId xmlns:p14="http://schemas.microsoft.com/office/powerpoint/2010/main" val="304007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KUSURSUZ İMKANSIZLIK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5000" b="1" dirty="0"/>
              <a:t>İfa imkansızlığı, mevcut bir borcun ifasının cebri icra yoluyla elde edilemeyecek hale gelmesidir. Bunu, borç ilişkisinin (sözleşmenin) kuruluşunda söz konusu olabilen, borcun konusundaki imkansızlık ile karıştırmamak gerekir. </a:t>
            </a:r>
          </a:p>
        </p:txBody>
      </p:sp>
    </p:spTree>
    <p:extLst>
      <p:ext uri="{BB962C8B-B14F-4D97-AF65-F5344CB8AC3E}">
        <p14:creationId xmlns:p14="http://schemas.microsoft.com/office/powerpoint/2010/main" val="1734397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KUSURSUZ İMKANSIZLIK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5000" b="1" dirty="0"/>
          </a:p>
          <a:p>
            <a:pPr marL="0" indent="0" algn="just">
              <a:buNone/>
            </a:pPr>
            <a:r>
              <a:rPr lang="tr-TR" sz="5000" b="1" dirty="0"/>
              <a:t>İmkansızlık borcun doğumuna engel oluyorsa ifa imkansızlığı değil, borç ilişkisinin hükümsüzlüğü söz konusu olur (BK m.27/I). </a:t>
            </a:r>
          </a:p>
          <a:p>
            <a:pPr algn="just"/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457717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KUSURSUZ İMKANSIZLIK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tr-TR" sz="5000" b="1" dirty="0"/>
          </a:p>
          <a:p>
            <a:pPr marL="0" indent="0" algn="just">
              <a:buNone/>
            </a:pPr>
            <a:r>
              <a:rPr lang="tr-TR" sz="5000" b="1" dirty="0"/>
              <a:t>Diğer taraftan, borç ilişkisinin kuruluşunda borcun konusunda söz konusu olan imkansızlığın borç ilişkisini (sözleşmeyi) geçersiz kılması için, bu imkansızlığın objektif olması gerekir.</a:t>
            </a:r>
          </a:p>
          <a:p>
            <a:pPr algn="just"/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74799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KUSURSUZ İMKANSIZLIK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lnSpcReduction="10000"/>
          </a:bodyPr>
          <a:lstStyle/>
          <a:p>
            <a:pPr algn="just"/>
            <a:endParaRPr lang="tr-TR" sz="5000" b="1" dirty="0"/>
          </a:p>
          <a:p>
            <a:pPr marL="0" indent="0" algn="just">
              <a:buNone/>
            </a:pPr>
            <a:r>
              <a:rPr lang="tr-TR" sz="5000" b="1" dirty="0"/>
              <a:t>Buna karşılık geçerli olarak kurulmuş bir borç ilişkisinde edim sonradan imkansız hale gelirse, artık bu imkansızlık borç ilişkisinin geçerliliğine değil, borç ilişkisinin devamına etki eder. </a:t>
            </a:r>
          </a:p>
          <a:p>
            <a:pPr algn="just"/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1842238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KUSURSUZ İMKANSIZLIK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5000" b="1" dirty="0"/>
          </a:p>
          <a:p>
            <a:pPr marL="0" indent="0" algn="just">
              <a:buNone/>
            </a:pPr>
            <a:r>
              <a:rPr lang="tr-TR" sz="5000" b="1" dirty="0"/>
              <a:t>Bu bakımdan imkansızlığın objektif veya sübjektif olmasının bir önemi yoktur. </a:t>
            </a:r>
          </a:p>
          <a:p>
            <a:pPr marL="0" indent="0" algn="just">
              <a:buNone/>
            </a:pPr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3402129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KUSURSUZ İMKANSIZLIK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5000" b="1" dirty="0"/>
          </a:p>
          <a:p>
            <a:pPr marL="0" indent="0" algn="just">
              <a:buNone/>
            </a:pPr>
            <a:r>
              <a:rPr lang="tr-TR" sz="5000" b="1" dirty="0"/>
              <a:t>Bu imkansızlık, maddi veya hukuki bir sebepten de ileri gelebilir.</a:t>
            </a:r>
          </a:p>
          <a:p>
            <a:pPr algn="just"/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1657295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KUSURSUZ İMKANSIZLIK VE HÜKÜMLERİ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62500" lnSpcReduction="20000"/>
          </a:bodyPr>
          <a:lstStyle/>
          <a:p>
            <a:pPr algn="just"/>
            <a:endParaRPr lang="tr-TR" sz="5000" b="1" dirty="0"/>
          </a:p>
          <a:p>
            <a:pPr algn="just"/>
            <a:endParaRPr lang="tr-TR" sz="5000" b="1" dirty="0"/>
          </a:p>
          <a:p>
            <a:pPr algn="just"/>
            <a:r>
              <a:rPr lang="tr-TR" sz="5700" b="1" dirty="0"/>
              <a:t>BK m.l36/</a:t>
            </a:r>
            <a:r>
              <a:rPr lang="tr-TR" sz="5700" b="1" dirty="0" err="1"/>
              <a:t>I’e</a:t>
            </a:r>
            <a:r>
              <a:rPr lang="tr-TR" sz="5700" b="1" dirty="0"/>
              <a:t> göre ifa imkansızlığı borçlunun kusuru olmaksızın meydana gelmişse borç sona erer (kusursuz imkansızlık).</a:t>
            </a:r>
          </a:p>
          <a:p>
            <a:pPr algn="just"/>
            <a:r>
              <a:rPr lang="tr-TR" sz="5700" b="1" dirty="0"/>
              <a:t>Buna karşılık, ifa imkansızlığı borçlunun kusurundan ileri gelmişse, borç sona ermez; sadece borcun içeriği değişikliğe uğrar ve ifası imkansızlaşan edimin yerini, alacaklının zararını tazmin yükümlülüğü alır (BK m.96).</a:t>
            </a:r>
          </a:p>
          <a:p>
            <a:pPr algn="just"/>
            <a:endParaRPr lang="tr-TR" sz="5000" b="1" dirty="0"/>
          </a:p>
          <a:p>
            <a:pPr algn="just"/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227583696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</TotalTime>
  <Words>214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Wingdings 3</vt:lpstr>
      <vt:lpstr>Dilim</vt:lpstr>
      <vt:lpstr> BORÇ İLİŞKİLERİNDE BAZI ÖZEL DURUMLAR KUSURSUZ İMKANSIZLIK VE VAKA TARTIŞMALARI</vt:lpstr>
      <vt:lpstr>KUSURSUZ İMKANSIZLIK</vt:lpstr>
      <vt:lpstr>KUSURSUZ İMKANSIZLIK</vt:lpstr>
      <vt:lpstr>KUSURSUZ İMKANSIZLIK</vt:lpstr>
      <vt:lpstr>KUSURSUZ İMKANSIZLIK</vt:lpstr>
      <vt:lpstr>KUSURSUZ İMKANSIZLIK</vt:lpstr>
      <vt:lpstr>KUSURSUZ İMKANSIZLIK</vt:lpstr>
      <vt:lpstr>KUSURSUZ İMKANSIZLIK VE HÜKÜMLERİ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Reside.Adal.Dundar</dc:creator>
  <cp:lastModifiedBy>Reside.Adal.Dundar</cp:lastModifiedBy>
  <cp:revision>111</cp:revision>
  <dcterms:created xsi:type="dcterms:W3CDTF">2021-09-15T13:57:36Z</dcterms:created>
  <dcterms:modified xsi:type="dcterms:W3CDTF">2021-09-16T12:16:24Z</dcterms:modified>
</cp:coreProperties>
</file>