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72106D-C05F-4B0F-8425-4208D8681244}" v="26" dt="2020-03-17T21:07:37.2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1" autoAdjust="0"/>
    <p:restoredTop sz="94660"/>
  </p:normalViewPr>
  <p:slideViewPr>
    <p:cSldViewPr snapToGrid="0">
      <p:cViewPr varScale="1">
        <p:scale>
          <a:sx n="52" d="100"/>
          <a:sy n="52" d="100"/>
        </p:scale>
        <p:origin x="72" y="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A24F0D-E239-471E-8752-190D9911736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19E613B-7A9B-45F0-9F8E-C3AD3B66B0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C046285-94EE-4386-A06E-67D1FB228DF9}"/>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72BAF877-8EDA-4285-9DE6-88EE606191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12A83F2-B655-4298-BD3B-838F442E1B47}"/>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50710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BA8D38-E6FB-47F0-A574-83BF759E6F2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FAD6667-BD3B-41CE-B57A-D8D3A58774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28FD1FE-0287-4633-85BA-453C0764BFA5}"/>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1F31029D-92A7-4F89-9985-4685849940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BF0C9C-0800-4E80-9563-C24357A1C5B6}"/>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22271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306D53A-23BF-45E1-BDD8-BD9184AE4B9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739CAAF-0E71-45FE-B217-3C750020389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7187AD3-34E9-43E4-8120-C5849F223895}"/>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3A72CAAE-970A-4225-AE9A-E3C3FBC971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1241BFD-D1D9-464D-BA25-EA8F18DEE093}"/>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964347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E1B41C-DF3A-4BCF-BF79-8DF929EA4CA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5F1273-0FDC-4F58-95FE-7350D22BD57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7750DF6-D39E-4968-9008-49205BE64778}"/>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EA857BB2-B2D5-40B3-874C-08CF2CBD4A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F00902-E5C7-41A9-94B6-5DCE233A2A68}"/>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487712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233625-D29B-49B8-AA1D-610B45BE818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3FEB586-31EA-40EB-A226-D0534C6AAA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A6BF182-060F-4A89-8FE9-588B1D5BBA7F}"/>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D5E2296F-1D5E-485C-9F05-AFBF9316AF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7394281-AED0-4C37-9B16-9A0714030476}"/>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596880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6C9F73-C12F-405D-B005-9D77D1D7A8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1D9B2A9-5FA6-4F75-AC81-DF73C9AD233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C3976AA-F4E3-40E3-B2AF-EC4E9B056A9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B70FBFA-61A5-4AAF-9A54-68344C636573}"/>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6" name="Alt Bilgi Yer Tutucusu 5">
            <a:extLst>
              <a:ext uri="{FF2B5EF4-FFF2-40B4-BE49-F238E27FC236}">
                <a16:creationId xmlns:a16="http://schemas.microsoft.com/office/drawing/2014/main" id="{55B4492F-2EFC-48A1-AE22-BB149D348B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1FAECD5-F831-430D-9B5C-94FFC4B6FEEB}"/>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186295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07573D-A0E3-4F23-9A1F-92E40A807DB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E36E7B0-FDF9-4216-AD04-3F3FB2B13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D11B252-8235-420A-A381-4D6EBA3E0B7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A3B06B9-3619-4070-9C16-C4A4727A92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C81BFDF-DF77-48B1-A067-F5B3E987FD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F8930E8-7FAE-446B-9D30-DEEB5EA53A6C}"/>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8" name="Alt Bilgi Yer Tutucusu 7">
            <a:extLst>
              <a:ext uri="{FF2B5EF4-FFF2-40B4-BE49-F238E27FC236}">
                <a16:creationId xmlns:a16="http://schemas.microsoft.com/office/drawing/2014/main" id="{6C6EB99C-6DAF-4ADD-84DC-AF77C9116D8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01E86AD-E967-439B-82C0-9DA99B70679C}"/>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1217615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B00B62-6C2A-4D41-92DA-A728E9B1182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E9C605F-D746-44ED-B5A8-E4CB1C5BD183}"/>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4" name="Alt Bilgi Yer Tutucusu 3">
            <a:extLst>
              <a:ext uri="{FF2B5EF4-FFF2-40B4-BE49-F238E27FC236}">
                <a16:creationId xmlns:a16="http://schemas.microsoft.com/office/drawing/2014/main" id="{2D7EEDDD-37E7-475F-8B23-D53806C8676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0CC0637-2584-4F55-AC43-34B9F4ADC344}"/>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172656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D80FDC3-B678-40AF-98E9-EC71267E2A4C}"/>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3" name="Alt Bilgi Yer Tutucusu 2">
            <a:extLst>
              <a:ext uri="{FF2B5EF4-FFF2-40B4-BE49-F238E27FC236}">
                <a16:creationId xmlns:a16="http://schemas.microsoft.com/office/drawing/2014/main" id="{ABD18D70-66FF-426C-A1CC-DEA78C21036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C4E55B4-C419-47C0-80E2-200612D15AB5}"/>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116166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B1F8E2-CB24-47DB-8A2A-362270D3BBB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985572B-F699-4DBA-A55E-E0BBB1E06A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658732C-9AED-46F1-8FF1-4616D3C26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AEA4A60-927F-4FA8-B248-4BD2041716B1}"/>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6" name="Alt Bilgi Yer Tutucusu 5">
            <a:extLst>
              <a:ext uri="{FF2B5EF4-FFF2-40B4-BE49-F238E27FC236}">
                <a16:creationId xmlns:a16="http://schemas.microsoft.com/office/drawing/2014/main" id="{ED095256-88FE-42B0-8BA4-5DE1F00CB7B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7C7F77-7F8D-4CBD-82FC-6F3DC8DBF19A}"/>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357064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9C1243-BEF7-4B11-AD61-52A6B28A163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B09E78C-FD1B-49F0-8D38-31DB5100D8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D95446B-21DC-4730-9FEB-4E5FCAC002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82277C2-8C0D-4717-90E3-2FEAD5D4DB99}"/>
              </a:ext>
            </a:extLst>
          </p:cNvPr>
          <p:cNvSpPr>
            <a:spLocks noGrp="1"/>
          </p:cNvSpPr>
          <p:nvPr>
            <p:ph type="dt" sz="half" idx="10"/>
          </p:nvPr>
        </p:nvSpPr>
        <p:spPr/>
        <p:txBody>
          <a:bodyPr/>
          <a:lstStyle/>
          <a:p>
            <a:fld id="{571FCCC3-667F-4DE0-A189-4275BB7F38FD}" type="datetimeFigureOut">
              <a:rPr lang="tr-TR" smtClean="0"/>
              <a:t>18.03.2020</a:t>
            </a:fld>
            <a:endParaRPr lang="tr-TR"/>
          </a:p>
        </p:txBody>
      </p:sp>
      <p:sp>
        <p:nvSpPr>
          <p:cNvPr id="6" name="Alt Bilgi Yer Tutucusu 5">
            <a:extLst>
              <a:ext uri="{FF2B5EF4-FFF2-40B4-BE49-F238E27FC236}">
                <a16:creationId xmlns:a16="http://schemas.microsoft.com/office/drawing/2014/main" id="{3978DDC8-AFA4-41C1-862F-18343C4CA54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D01398-C1B3-48D0-859C-3647FB80EE6A}"/>
              </a:ext>
            </a:extLst>
          </p:cNvPr>
          <p:cNvSpPr>
            <a:spLocks noGrp="1"/>
          </p:cNvSpPr>
          <p:nvPr>
            <p:ph type="sldNum" sz="quarter" idx="12"/>
          </p:nvPr>
        </p:nvSpPr>
        <p:spPr/>
        <p:txBody>
          <a:bodyPr/>
          <a:lstStyle/>
          <a:p>
            <a:fld id="{9FEA59D8-D81F-4AB3-9B03-B367E7909466}" type="slidenum">
              <a:rPr lang="tr-TR" smtClean="0"/>
              <a:t>‹#›</a:t>
            </a:fld>
            <a:endParaRPr lang="tr-TR"/>
          </a:p>
        </p:txBody>
      </p:sp>
    </p:spTree>
    <p:extLst>
      <p:ext uri="{BB962C8B-B14F-4D97-AF65-F5344CB8AC3E}">
        <p14:creationId xmlns:p14="http://schemas.microsoft.com/office/powerpoint/2010/main" val="26523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BEBD390-C08B-4B14-9EA2-20FD1A20D5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0B3E2A1-15CE-406E-A171-34F0C2D224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3BDF7A-724A-4C4A-AEEF-3EB71D0317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FCCC3-667F-4DE0-A189-4275BB7F38FD}" type="datetimeFigureOut">
              <a:rPr lang="tr-TR" smtClean="0"/>
              <a:t>18.03.2020</a:t>
            </a:fld>
            <a:endParaRPr lang="tr-TR"/>
          </a:p>
        </p:txBody>
      </p:sp>
      <p:sp>
        <p:nvSpPr>
          <p:cNvPr id="5" name="Alt Bilgi Yer Tutucusu 4">
            <a:extLst>
              <a:ext uri="{FF2B5EF4-FFF2-40B4-BE49-F238E27FC236}">
                <a16:creationId xmlns:a16="http://schemas.microsoft.com/office/drawing/2014/main" id="{60312865-9275-4025-86B4-E1486FF2BB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BA404C0-1BEA-49E6-A57F-EFA828E1C3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A59D8-D81F-4AB3-9B03-B367E7909466}" type="slidenum">
              <a:rPr lang="tr-TR" smtClean="0"/>
              <a:t>‹#›</a:t>
            </a:fld>
            <a:endParaRPr lang="tr-TR"/>
          </a:p>
        </p:txBody>
      </p:sp>
    </p:spTree>
    <p:extLst>
      <p:ext uri="{BB962C8B-B14F-4D97-AF65-F5344CB8AC3E}">
        <p14:creationId xmlns:p14="http://schemas.microsoft.com/office/powerpoint/2010/main" val="1411891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BF3613-8412-40ED-A054-D865E2B3BC39}"/>
              </a:ext>
            </a:extLst>
          </p:cNvPr>
          <p:cNvSpPr>
            <a:spLocks noGrp="1"/>
          </p:cNvSpPr>
          <p:nvPr>
            <p:ph type="ctrTitle"/>
          </p:nvPr>
        </p:nvSpPr>
        <p:spPr>
          <a:xfrm>
            <a:off x="1524000" y="2110505"/>
            <a:ext cx="9144000" cy="2387600"/>
          </a:xfrm>
        </p:spPr>
        <p:txBody>
          <a:bodyPr>
            <a:noAutofit/>
          </a:bodyPr>
          <a:lstStyle/>
          <a:p>
            <a:r>
              <a:rPr lang="tr-TR" sz="7000" b="1" dirty="0">
                <a:solidFill>
                  <a:srgbClr val="FF0000"/>
                </a:solidFill>
              </a:rPr>
              <a:t>ICOM </a:t>
            </a:r>
            <a:br>
              <a:rPr lang="tr-TR" sz="7000" b="1" dirty="0">
                <a:solidFill>
                  <a:srgbClr val="FF0000"/>
                </a:solidFill>
              </a:rPr>
            </a:br>
            <a:r>
              <a:rPr lang="tr-TR" sz="7000" b="1" dirty="0">
                <a:solidFill>
                  <a:srgbClr val="FF0000"/>
                </a:solidFill>
              </a:rPr>
              <a:t>ULUSLARARASI MÜZELER GÜNÜ </a:t>
            </a:r>
          </a:p>
        </p:txBody>
      </p:sp>
    </p:spTree>
    <p:extLst>
      <p:ext uri="{BB962C8B-B14F-4D97-AF65-F5344CB8AC3E}">
        <p14:creationId xmlns:p14="http://schemas.microsoft.com/office/powerpoint/2010/main" val="2372431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2E2CFE-6A73-46A2-8409-F1CE17281856}"/>
              </a:ext>
            </a:extLst>
          </p:cNvPr>
          <p:cNvSpPr>
            <a:spLocks noGrp="1"/>
          </p:cNvSpPr>
          <p:nvPr>
            <p:ph type="title"/>
          </p:nvPr>
        </p:nvSpPr>
        <p:spPr>
          <a:xfrm>
            <a:off x="838200" y="898269"/>
            <a:ext cx="10515600" cy="1325563"/>
          </a:xfrm>
        </p:spPr>
        <p:txBody>
          <a:bodyPr/>
          <a:lstStyle/>
          <a:p>
            <a:r>
              <a:rPr lang="tr-TR" b="1" i="1" dirty="0">
                <a:solidFill>
                  <a:srgbClr val="7030A0"/>
                </a:solidFill>
              </a:rPr>
              <a:t>Uluslararası Müzeler Günü</a:t>
            </a:r>
          </a:p>
        </p:txBody>
      </p:sp>
      <p:sp>
        <p:nvSpPr>
          <p:cNvPr id="3" name="İçerik Yer Tutucusu 2">
            <a:extLst>
              <a:ext uri="{FF2B5EF4-FFF2-40B4-BE49-F238E27FC236}">
                <a16:creationId xmlns:a16="http://schemas.microsoft.com/office/drawing/2014/main" id="{69DEC600-B7F2-4793-B936-F305BB395A19}"/>
              </a:ext>
            </a:extLst>
          </p:cNvPr>
          <p:cNvSpPr>
            <a:spLocks noGrp="1"/>
          </p:cNvSpPr>
          <p:nvPr>
            <p:ph idx="1"/>
          </p:nvPr>
        </p:nvSpPr>
        <p:spPr>
          <a:xfrm>
            <a:off x="838200" y="2223832"/>
            <a:ext cx="10515600" cy="4351338"/>
          </a:xfrm>
        </p:spPr>
        <p:txBody>
          <a:bodyPr>
            <a:normAutofit/>
          </a:bodyPr>
          <a:lstStyle/>
          <a:p>
            <a:pPr marL="0" indent="0">
              <a:buNone/>
            </a:pPr>
            <a:r>
              <a:rPr lang="tr-TR" sz="3500" dirty="0"/>
              <a:t>	1946’dan günümüze kapsamı genişleyen müze tanımıyla birlikte müzecilik felsefesinde yaşanan değişim ICOM tarafından farklı platformlarda ele alınmış, alandaki yeni yaklaşımlar ve iyi örnekler uluslararası müze toplumuna 18 Mayıs olarak ilan edilen Uluslararası Müzeler Günü kapsamında duyurulmuştur. </a:t>
            </a:r>
          </a:p>
        </p:txBody>
      </p:sp>
    </p:spTree>
    <p:extLst>
      <p:ext uri="{BB962C8B-B14F-4D97-AF65-F5344CB8AC3E}">
        <p14:creationId xmlns:p14="http://schemas.microsoft.com/office/powerpoint/2010/main" val="2122458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FD9786-6A5C-4405-ADC6-1495EAF91702}"/>
              </a:ext>
            </a:extLst>
          </p:cNvPr>
          <p:cNvSpPr>
            <a:spLocks noGrp="1"/>
          </p:cNvSpPr>
          <p:nvPr>
            <p:ph idx="1"/>
          </p:nvPr>
        </p:nvSpPr>
        <p:spPr>
          <a:xfrm>
            <a:off x="1059425" y="1548299"/>
            <a:ext cx="10515600" cy="4351338"/>
          </a:xfrm>
        </p:spPr>
        <p:txBody>
          <a:bodyPr>
            <a:normAutofit/>
          </a:bodyPr>
          <a:lstStyle/>
          <a:p>
            <a:pPr marL="0" indent="0">
              <a:buNone/>
            </a:pPr>
            <a:r>
              <a:rPr lang="tr-TR" sz="3500" dirty="0"/>
              <a:t>1977’den beri ICOM önderliğinde kutlanan bugün, müzelerin toplumların gelişiminde kilit rol alan kurumlar olduğunu vurgulamak ve bu kurumlara ortak hareket platformu sağlamak amacındadır. 1992’den 2018’e kadar ICOM tarafından belirlenen Uluslararası Müzeler Günü temaları müzecilikte yaşanan paradigma değişiminin uluslararası müze toplumunda nasıl karşılık bulduğuna işaret eder. </a:t>
            </a:r>
          </a:p>
        </p:txBody>
      </p:sp>
    </p:spTree>
    <p:extLst>
      <p:ext uri="{BB962C8B-B14F-4D97-AF65-F5344CB8AC3E}">
        <p14:creationId xmlns:p14="http://schemas.microsoft.com/office/powerpoint/2010/main" val="109833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FDBD2F1-164A-42A3-94F3-118EF7CC8868}"/>
              </a:ext>
            </a:extLst>
          </p:cNvPr>
          <p:cNvPicPr>
            <a:picLocks noChangeAspect="1"/>
          </p:cNvPicPr>
          <p:nvPr/>
        </p:nvPicPr>
        <p:blipFill rotWithShape="1">
          <a:blip r:embed="rId2"/>
          <a:srcRect l="39799" t="18924" r="13991" b="27957"/>
          <a:stretch/>
        </p:blipFill>
        <p:spPr>
          <a:xfrm>
            <a:off x="904566" y="193028"/>
            <a:ext cx="10009239" cy="6471943"/>
          </a:xfrm>
          <a:prstGeom prst="rect">
            <a:avLst/>
          </a:prstGeom>
        </p:spPr>
      </p:pic>
    </p:spTree>
    <p:extLst>
      <p:ext uri="{BB962C8B-B14F-4D97-AF65-F5344CB8AC3E}">
        <p14:creationId xmlns:p14="http://schemas.microsoft.com/office/powerpoint/2010/main" val="1302609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900ECCA4-C2AF-4ECD-8555-61F656AA07E3}"/>
              </a:ext>
            </a:extLst>
          </p:cNvPr>
          <p:cNvPicPr>
            <a:picLocks noChangeAspect="1"/>
          </p:cNvPicPr>
          <p:nvPr/>
        </p:nvPicPr>
        <p:blipFill rotWithShape="1">
          <a:blip r:embed="rId2"/>
          <a:srcRect l="39678" t="24128" r="14234" b="30935"/>
          <a:stretch/>
        </p:blipFill>
        <p:spPr>
          <a:xfrm>
            <a:off x="634180" y="693173"/>
            <a:ext cx="10500851" cy="5663382"/>
          </a:xfrm>
          <a:prstGeom prst="rect">
            <a:avLst/>
          </a:prstGeom>
        </p:spPr>
      </p:pic>
    </p:spTree>
    <p:extLst>
      <p:ext uri="{BB962C8B-B14F-4D97-AF65-F5344CB8AC3E}">
        <p14:creationId xmlns:p14="http://schemas.microsoft.com/office/powerpoint/2010/main" val="4015469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B68DA561-5457-47FB-BF8E-E75349FC1C19}"/>
              </a:ext>
            </a:extLst>
          </p:cNvPr>
          <p:cNvPicPr>
            <a:picLocks noChangeAspect="1"/>
          </p:cNvPicPr>
          <p:nvPr/>
        </p:nvPicPr>
        <p:blipFill rotWithShape="1">
          <a:blip r:embed="rId2"/>
          <a:srcRect l="38951" t="68602" r="13629" b="9355"/>
          <a:stretch/>
        </p:blipFill>
        <p:spPr>
          <a:xfrm>
            <a:off x="280220" y="1563327"/>
            <a:ext cx="11592232" cy="3834583"/>
          </a:xfrm>
          <a:prstGeom prst="rect">
            <a:avLst/>
          </a:prstGeom>
        </p:spPr>
      </p:pic>
    </p:spTree>
    <p:extLst>
      <p:ext uri="{BB962C8B-B14F-4D97-AF65-F5344CB8AC3E}">
        <p14:creationId xmlns:p14="http://schemas.microsoft.com/office/powerpoint/2010/main" val="244179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02F6ECD-3E33-4B32-8746-3D83214FC9E4}"/>
              </a:ext>
            </a:extLst>
          </p:cNvPr>
          <p:cNvSpPr>
            <a:spLocks noGrp="1"/>
          </p:cNvSpPr>
          <p:nvPr>
            <p:ph idx="1"/>
          </p:nvPr>
        </p:nvSpPr>
        <p:spPr>
          <a:xfrm>
            <a:off x="838200" y="943614"/>
            <a:ext cx="10515600" cy="5250708"/>
          </a:xfrm>
        </p:spPr>
        <p:txBody>
          <a:bodyPr>
            <a:normAutofit/>
          </a:bodyPr>
          <a:lstStyle/>
          <a:p>
            <a:pPr marL="0" indent="0" algn="just">
              <a:buNone/>
            </a:pPr>
            <a:r>
              <a:rPr lang="tr-TR" sz="3500" b="1" u="sng" dirty="0">
                <a:solidFill>
                  <a:srgbClr val="7030A0"/>
                </a:solidFill>
              </a:rPr>
              <a:t>1992</a:t>
            </a:r>
            <a:r>
              <a:rPr lang="tr-TR" sz="3500" b="1" dirty="0"/>
              <a:t> </a:t>
            </a:r>
            <a:r>
              <a:rPr lang="tr-TR" sz="3500" dirty="0"/>
              <a:t>yılında müzelerin “müzeler ve çevre” temasıyla birlikte toplum için en güncel ve doğru çevre bilgisini sağlayan kurumlar oldukları ve sadece kültürel mirasın değil doğal mirasında koruyucusu oldukları vurgulanmıştır. </a:t>
            </a:r>
          </a:p>
          <a:p>
            <a:pPr marL="0" indent="0" algn="just">
              <a:buNone/>
            </a:pPr>
            <a:r>
              <a:rPr lang="tr-TR" sz="3500" b="1" u="sng" dirty="0">
                <a:solidFill>
                  <a:srgbClr val="7030A0"/>
                </a:solidFill>
              </a:rPr>
              <a:t>1993</a:t>
            </a:r>
            <a:r>
              <a:rPr lang="tr-TR" sz="3500" dirty="0"/>
              <a:t>, müzelerin sergilenen nesnelerin kültürel ve sosyolojik bağlamlarını araştırarak sunmayı amaçladıkları, “kültürler ve kimlik” odağıyla “yerel halkları” gündeme getirdikleri yıldır. </a:t>
            </a:r>
          </a:p>
        </p:txBody>
      </p:sp>
    </p:spTree>
    <p:extLst>
      <p:ext uri="{BB962C8B-B14F-4D97-AF65-F5344CB8AC3E}">
        <p14:creationId xmlns:p14="http://schemas.microsoft.com/office/powerpoint/2010/main" val="345686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C8158F-A93D-4567-9007-38ACB6823DA9}"/>
              </a:ext>
            </a:extLst>
          </p:cNvPr>
          <p:cNvSpPr>
            <a:spLocks noGrp="1"/>
          </p:cNvSpPr>
          <p:nvPr>
            <p:ph idx="1"/>
          </p:nvPr>
        </p:nvSpPr>
        <p:spPr>
          <a:xfrm>
            <a:off x="838200" y="1383173"/>
            <a:ext cx="10515600" cy="4351338"/>
          </a:xfrm>
        </p:spPr>
        <p:txBody>
          <a:bodyPr>
            <a:normAutofit/>
          </a:bodyPr>
          <a:lstStyle/>
          <a:p>
            <a:pPr marL="0" indent="0" algn="just">
              <a:buNone/>
            </a:pPr>
            <a:r>
              <a:rPr lang="tr-TR" sz="3500" b="1" u="sng" dirty="0">
                <a:solidFill>
                  <a:srgbClr val="7030A0"/>
                </a:solidFill>
              </a:rPr>
              <a:t>1994</a:t>
            </a:r>
            <a:r>
              <a:rPr lang="tr-TR" sz="3500" dirty="0"/>
              <a:t>’te müzelerin sahne arkasını izleyicilerle buluşturmak amacıyla sergilerin ve etkinliklerin nasıl hazırlandığı, nesne bakım onarımlarının nasıl yapıldığı ve eğitim etkinliklerinin perde arkası izleyiciyle “müzelerde sahne arkası” temasıyla bildirilmiştir. </a:t>
            </a:r>
          </a:p>
          <a:p>
            <a:pPr marL="0" indent="0" algn="just">
              <a:buNone/>
            </a:pPr>
            <a:r>
              <a:rPr lang="tr-TR" sz="3500" b="1" u="sng" dirty="0">
                <a:solidFill>
                  <a:srgbClr val="7030A0"/>
                </a:solidFill>
              </a:rPr>
              <a:t>1995</a:t>
            </a:r>
            <a:r>
              <a:rPr lang="tr-TR" sz="3500" dirty="0"/>
              <a:t>’teki tema “yanıt ve sorumluluk” müzelerin geleneksel işlevlerden toplumsal işlevlere geçiş sürecini gündeme getirmiştir. </a:t>
            </a:r>
          </a:p>
        </p:txBody>
      </p:sp>
    </p:spTree>
    <p:extLst>
      <p:ext uri="{BB962C8B-B14F-4D97-AF65-F5344CB8AC3E}">
        <p14:creationId xmlns:p14="http://schemas.microsoft.com/office/powerpoint/2010/main" val="223013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1531F0-90C5-4676-ACBD-7FFB92F8455B}"/>
              </a:ext>
            </a:extLst>
          </p:cNvPr>
          <p:cNvSpPr>
            <a:spLocks noGrp="1"/>
          </p:cNvSpPr>
          <p:nvPr>
            <p:ph idx="1"/>
          </p:nvPr>
        </p:nvSpPr>
        <p:spPr>
          <a:xfrm>
            <a:off x="838200" y="1253331"/>
            <a:ext cx="10515600" cy="4351338"/>
          </a:xfrm>
        </p:spPr>
        <p:txBody>
          <a:bodyPr>
            <a:noAutofit/>
          </a:bodyPr>
          <a:lstStyle/>
          <a:p>
            <a:r>
              <a:rPr lang="tr-TR" sz="3500" b="1" u="sng" dirty="0">
                <a:solidFill>
                  <a:srgbClr val="7030A0"/>
                </a:solidFill>
              </a:rPr>
              <a:t>1996</a:t>
            </a:r>
            <a:r>
              <a:rPr lang="tr-TR" sz="3500" dirty="0"/>
              <a:t> ICOM’un koleksiyon yönetimini gündeme getirdiği ve koleksiyon etiği gözetilmesine vurgu yaptığı bir yıldır. </a:t>
            </a:r>
          </a:p>
          <a:p>
            <a:r>
              <a:rPr lang="tr-TR" sz="3500" b="1" u="sng" dirty="0">
                <a:solidFill>
                  <a:srgbClr val="7030A0"/>
                </a:solidFill>
              </a:rPr>
              <a:t>1997 ve 1998 </a:t>
            </a:r>
            <a:r>
              <a:rPr lang="tr-TR" sz="3500" dirty="0"/>
              <a:t>yılları kültür varlıklarının yasadışı yollarla ülke sınırları dışına çıkarılması sürecini gündeme almış ve mücadele yollarına ilişkin örnekleri gündeme taşımıştır. </a:t>
            </a:r>
          </a:p>
          <a:p>
            <a:r>
              <a:rPr lang="tr-TR" sz="3500" b="1" u="sng" dirty="0">
                <a:solidFill>
                  <a:srgbClr val="7030A0"/>
                </a:solidFill>
              </a:rPr>
              <a:t>1999</a:t>
            </a:r>
            <a:r>
              <a:rPr lang="tr-TR" sz="3500" dirty="0"/>
              <a:t>’da benimsenen “keşif memnuniyeti” teması müzelerin “eğitim” işlevine odaklanmış, oyun kavramını müze ziyaretiyle bütünleştirmiştir. </a:t>
            </a:r>
          </a:p>
        </p:txBody>
      </p:sp>
    </p:spTree>
    <p:extLst>
      <p:ext uri="{BB962C8B-B14F-4D97-AF65-F5344CB8AC3E}">
        <p14:creationId xmlns:p14="http://schemas.microsoft.com/office/powerpoint/2010/main" val="33795434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261</Words>
  <Application>Microsoft Office PowerPoint</Application>
  <PresentationFormat>Geniş ekran</PresentationFormat>
  <Paragraphs>11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ICOM  ULUSLARARASI MÜZELER GÜNÜ </vt:lpstr>
      <vt:lpstr>Uluslararası Müzeler Günü</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ICOM  ULUSLARARASI MÜZELER GÜNÜ</dc:title>
  <dc:creator>Ceren Karadeniz</dc:creator>
  <cp:lastModifiedBy>Ceren Karadeniz</cp:lastModifiedBy>
  <cp:revision>2</cp:revision>
  <dcterms:created xsi:type="dcterms:W3CDTF">2020-03-17T20:51:16Z</dcterms:created>
  <dcterms:modified xsi:type="dcterms:W3CDTF">2020-03-17T21:12:34Z</dcterms:modified>
</cp:coreProperties>
</file>